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E214C0-8E15-4F0A-91A8-408C8AB2F82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C9B2C2-3D31-4854-9470-8EFD9A9E863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351A9C-E591-45BA-ADCA-3F3735EE0B3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8C3A3C-1877-4951-B845-819C1454870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8F2AD6-D232-460E-88E0-03BB4938FB1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389800" y="6095880"/>
            <a:ext cx="750960" cy="7542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5791320" y="2514600"/>
            <a:ext cx="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791320" y="35053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791320" y="44197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791320" y="54100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828800" y="1447920"/>
            <a:ext cx="0" cy="21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14400" y="14479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666880" y="14479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324480" y="14479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05920" y="14479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95680" y="1219320"/>
            <a:ext cx="0" cy="2286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743200" y="152280"/>
            <a:ext cx="3505320" cy="1067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br>
              <a:rPr sz="36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Blachman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2280" y="1676520"/>
            <a:ext cx="144792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Cox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81080" y="1676520"/>
            <a:ext cx="144792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Manufacturing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Mann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809880" y="1676520"/>
            <a:ext cx="144792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Schwarz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38680" y="1676520"/>
            <a:ext cx="144792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467480" y="1676520"/>
            <a:ext cx="144792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Acquisition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0880" y="3124080"/>
            <a:ext cx="312444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Industrial/Manufacturing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Muench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809880" y="3124080"/>
            <a:ext cx="144792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Harris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019920" y="3124080"/>
            <a:ext cx="144756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Northeast/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Illinois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Adams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19920" y="4038480"/>
            <a:ext cx="144756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 Letke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19920" y="5029200"/>
            <a:ext cx="144756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Frazier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14400" y="1447920"/>
            <a:ext cx="7391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5" name=""/>
          <p:cNvGraphicFramePr/>
          <p:nvPr/>
        </p:nvGraphicFramePr>
        <p:xfrm>
          <a:off x="762120" y="977760"/>
          <a:ext cx="7772400" cy="5207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977760"/>
                    <a:ext cx="7772400" cy="520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Management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Structuring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9" name=""/>
          <p:cNvGraphicFramePr/>
          <p:nvPr/>
        </p:nvGraphicFramePr>
        <p:xfrm>
          <a:off x="1065240" y="1295280"/>
          <a:ext cx="6937200" cy="5029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5240" y="1295280"/>
                    <a:ext cx="693720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1" name=""/>
          <p:cNvGraphicFramePr/>
          <p:nvPr/>
        </p:nvGraphicFramePr>
        <p:xfrm>
          <a:off x="611280" y="1257480"/>
          <a:ext cx="7615080" cy="4566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1280" y="1257480"/>
                    <a:ext cx="7615080" cy="4566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3" name=""/>
          <p:cNvSpPr/>
          <p:nvPr/>
        </p:nvSpPr>
        <p:spPr>
          <a:xfrm>
            <a:off x="685800" y="38088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Asset Structuring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 flipV="1">
            <a:off x="3962520" y="251460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1523880" y="1523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86200" y="5105520"/>
            <a:ext cx="0" cy="1447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3808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34340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362320" y="19810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981080" y="25909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" y="2590920"/>
            <a:ext cx="0" cy="1447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Industrial/Manufacturing Energy Services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1066680"/>
            <a:ext cx="16765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Cox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04920" y="220968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12360" y="2819520"/>
            <a:ext cx="95940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 Barnes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Comiskey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Dixon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 Ondarza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Rubeli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Rathvon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White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828800" y="220968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Execution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134800" y="2819520"/>
            <a:ext cx="9259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Ward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Doyle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Schopfer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Sparling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456840" y="2971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456840" y="31240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456840" y="32767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456840" y="35053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H="1">
            <a:off x="456840" y="3657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1981080" y="29718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1981080" y="31240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1981080" y="33526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1981080" y="35053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838080" y="1981080"/>
            <a:ext cx="3505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17220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69608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858000" y="1600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315200" y="251460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791320" y="25909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019920" y="1143000"/>
            <a:ext cx="167616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Manufacturing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Mann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638680" y="220968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945400" y="2819520"/>
            <a:ext cx="99324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 Borden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Forbis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Georgeoff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Henry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Jackson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Randall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Smith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Sutter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162920" y="220968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Execution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469280" y="2819520"/>
            <a:ext cx="96804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Moore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Allen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Andraca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H. Gutierrez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Peterson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Spruiell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809880" y="2209680"/>
            <a:ext cx="10670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Associates/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Analysts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5790960" y="2971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5790960" y="31240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5790960" y="32767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5790960" y="35053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5790960" y="3657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5790960" y="3886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7314840" y="2971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7314840" y="31240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7314840" y="32767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7314840" y="35053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343400" y="1981080"/>
            <a:ext cx="3352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456840" y="3886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5790960" y="40384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5790960" y="4191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7314840" y="3657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7314840" y="3886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581280" y="4572000"/>
            <a:ext cx="167652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Muench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040280" y="5334120"/>
            <a:ext cx="111204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Childers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Jackson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Zdunkewicz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Palmer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 Hernandez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Thakkar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Parker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3885840" y="54864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3885840" y="56386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3885840" y="57913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H="1">
            <a:off x="3885840" y="60199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3885840" y="6172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3885840" y="6400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3885840" y="65530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09760" y="2819520"/>
            <a:ext cx="925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Hatten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Davidson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Nash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Titova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 Driscoll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Jarvis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3955680" y="2971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>
            <a:off x="3955680" y="31240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3955680" y="32767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3955680" y="35053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H="1">
            <a:off x="3955680" y="3657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3955680" y="3886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7314840" y="40384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456840" y="40384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Industrial/Manufacturing Segmentation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914400" y="1295280"/>
            <a:ext cx="251460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Cox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257800" y="1295280"/>
            <a:ext cx="220968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Manufacturing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Mann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001160" y="2666880"/>
            <a:ext cx="3427200" cy="22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Chemical &amp; Allied Products*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Paper &amp; Allied Products*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Lumber &amp; Wood Products*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&amp; Commercial Machinery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Textile Mill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Rubber &amp; Plastic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Automotive Manufacturers**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Print &amp; Publishing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Telecommunications/Media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471280" y="2666880"/>
            <a:ext cx="3664080" cy="22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Automotive Suppliers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&amp; Kindred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Apparel &amp; Finished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Furniture &amp; Fixture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Equipment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Fabricated Metals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Stone, Clay, Glass &amp; Concrete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Speciality Chemicals/Pharmaceuticals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Transportation Equipment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990720" y="5867280"/>
            <a:ext cx="502920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All activities will be appropriately coordinated with Enron Americas and Enron Industrial markets.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**Except:  Ford, GM &amp; Chrysler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3200400" y="24382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181480" y="24382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066680" y="24382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1066320" y="28954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1066320" y="31240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Energy Services</a:t>
            </a:r>
            <a:br>
              <a:rPr sz="36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Schwarz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914400" y="1600200"/>
            <a:ext cx="129528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Small Box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F. Worthy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450800" y="2666880"/>
            <a:ext cx="12956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Chudecke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Francis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Campbell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971800" y="1600200"/>
            <a:ext cx="129528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Hospitality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 Porter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952880" y="1600200"/>
            <a:ext cx="129564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Big Box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Malone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934320" y="1600200"/>
            <a:ext cx="129528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Estate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Odland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3200400" y="28954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584520" y="2666880"/>
            <a:ext cx="1036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Fuja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Kirkley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>
            <a:off x="5181120" y="28954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H="1">
            <a:off x="5181120" y="31240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566680" y="2666880"/>
            <a:ext cx="1171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DiMatteo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Howe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209680" y="45720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2209320" y="49528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4266720" y="54864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057400" y="3733920"/>
            <a:ext cx="129528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Harris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593440" y="4800600"/>
            <a:ext cx="991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Parten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267080" y="457200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>
            <a:off x="4266720" y="50292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4266720" y="52578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114800" y="3733920"/>
            <a:ext cx="129528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Gale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651200" y="4800600"/>
            <a:ext cx="15213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Dayvault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H. Jensen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Versacci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Cunningham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H="1">
            <a:off x="4266720" y="57150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1066320" y="33526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3200400" y="31240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>
            <a:off x="6400800" y="54864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00800" y="457200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H="1">
            <a:off x="6400800" y="50292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H="1">
            <a:off x="6400800" y="52578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248520" y="3733920"/>
            <a:ext cx="129528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Associates/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785640" y="4800600"/>
            <a:ext cx="1476000" cy="155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Blanchard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N. Mahdi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Freire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 Corbacho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Adams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Waldhauser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>
            <a:off x="6400800" y="57150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H="1">
            <a:off x="6400800" y="59436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H="1">
            <a:off x="6400800" y="61722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1447920" y="3048120"/>
            <a:ext cx="0" cy="21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>
            <a:off x="1447920" y="35053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H="1">
            <a:off x="1447920" y="37339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H="1">
            <a:off x="1447920" y="3962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1447920" y="4191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832760" y="3276720"/>
            <a:ext cx="1386000" cy="20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Barnhart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Campbell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Murphy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Prisk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Wissemann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Lindert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Vigeant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Market Services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295280" y="2057400"/>
            <a:ext cx="129564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Northeast/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Illinois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Adams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886200" y="30481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H="1">
            <a:off x="3886200" y="35053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H="1">
            <a:off x="3886200" y="37339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H="1">
            <a:off x="3886200" y="3962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269960" y="3276720"/>
            <a:ext cx="118332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W. Agnew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H. Bertram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Barnwell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Dickens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Malloy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Vaughn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733920" y="2057400"/>
            <a:ext cx="129528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400800" y="304812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H="1">
            <a:off x="6400800" y="35053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H="1">
            <a:off x="6400800" y="37339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H="1">
            <a:off x="6400800" y="3962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>
            <a:off x="6400800" y="4191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785640" y="3276720"/>
            <a:ext cx="12729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Keeney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McAbeer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Sorensen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Waidelich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248520" y="2057400"/>
            <a:ext cx="129528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Frazier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1447920" y="44197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H="1">
            <a:off x="3886200" y="4191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flipH="1">
            <a:off x="3886200" y="44197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flipH="1">
            <a:off x="3886200" y="46483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449360" y="3124080"/>
            <a:ext cx="824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449720" y="4572000"/>
            <a:ext cx="62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Illinois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H="1">
            <a:off x="1447920" y="49528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flipH="1">
            <a:off x="1447920" y="51814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/>
          <p:nvPr/>
        </p:nvSpPr>
        <p:spPr>
          <a:xfrm flipV="1">
            <a:off x="4038480" y="32763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flipV="1">
            <a:off x="2133720" y="3276360"/>
            <a:ext cx="0" cy="990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5867280" y="335232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648320" y="175248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666880" y="26668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934320" y="26668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 Acquisition &amp; Sourcing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733920" y="1447920"/>
            <a:ext cx="190476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981080" y="2971800"/>
            <a:ext cx="14479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Bernstein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886200" y="2971800"/>
            <a:ext cx="14479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666880" y="2666880"/>
            <a:ext cx="4267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715000" y="2971800"/>
            <a:ext cx="2362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Specialists 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Associates/Analysts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251760" y="3657600"/>
            <a:ext cx="122832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Wu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 Bernstein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Tefel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 Kulkarni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867280" y="38862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867280" y="41148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867280" y="43434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867280" y="45720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518200" y="3657600"/>
            <a:ext cx="12956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Hammond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Brown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Snyder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133720" y="38098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133720" y="40384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133720" y="42670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423320" y="3657600"/>
            <a:ext cx="114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W. Truxillo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038480" y="38098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"/>
          <p:cNvSpPr/>
          <p:nvPr/>
        </p:nvSpPr>
        <p:spPr>
          <a:xfrm flipH="1">
            <a:off x="6095520" y="60199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809880" y="2666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733920" y="2057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629400" y="2286000"/>
            <a:ext cx="0" cy="175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809880" y="5562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H="1">
            <a:off x="3276720" y="38862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934920" y="21556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934920" y="3146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914400" y="411480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057400" y="152280"/>
            <a:ext cx="472428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276720" y="1523880"/>
            <a:ext cx="0" cy="464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>
            <a:off x="3276720" y="25909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095880" y="1600200"/>
            <a:ext cx="0" cy="441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H="1">
            <a:off x="6116760" y="22096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80880" y="1600200"/>
            <a:ext cx="0" cy="3733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>
            <a:off x="401760" y="20034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H="1">
            <a:off x="401760" y="30700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H="1">
            <a:off x="401760" y="39844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H="1">
            <a:off x="380520" y="53341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228600" y="1143000"/>
            <a:ext cx="19810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&amp;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Manufacturing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Lewis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3124080" y="1143000"/>
            <a:ext cx="19051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Gustafson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867280" y="1143000"/>
            <a:ext cx="1981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Wood**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06320" y="1851120"/>
            <a:ext cx="14479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345360" y="1905120"/>
            <a:ext cx="19047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784560" y="2438280"/>
            <a:ext cx="2030760" cy="17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NYPP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 Upstate/VA/Michigan/PA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Illinois/Ohio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Texas/ERCOT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(WSCC)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77720" y="6054840"/>
            <a:ext cx="259092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*Centers of Excellence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**Jointly reports to Gahn/Blachman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133720" y="228600"/>
            <a:ext cx="464796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6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Management</a:t>
            </a:r>
            <a:br>
              <a:rPr sz="36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Blachman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068840" y="2209680"/>
            <a:ext cx="10018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Benevides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Dorazio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06320" y="2841480"/>
            <a:ext cx="144792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068480" y="3276720"/>
            <a:ext cx="790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Golden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06320" y="3755880"/>
            <a:ext cx="14479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Structured Assets*/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Curtailment*/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Lite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089360" y="4289400"/>
            <a:ext cx="1010520" cy="72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Jones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Fischbach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62120" y="5105520"/>
            <a:ext cx="144756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934920" y="23842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934920" y="34513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934920" y="26128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934920" y="44416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934920" y="46702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934920" y="48988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581280" y="2438280"/>
            <a:ext cx="14479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3943080" y="2720880"/>
            <a:ext cx="51948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flipH="1">
            <a:off x="3276720" y="32767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789360" y="3330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581280" y="3048120"/>
            <a:ext cx="14479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Broadband*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789360" y="35593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942000" y="3406680"/>
            <a:ext cx="100224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Gustafson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809880" y="39625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581280" y="3657600"/>
            <a:ext cx="14479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Management*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964680" y="4038480"/>
            <a:ext cx="7480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Risch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Jetton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809880" y="41911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809880" y="44197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flipH="1">
            <a:off x="3276720" y="54864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3581280" y="5257800"/>
            <a:ext cx="14479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 (Weather,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Liquids …..)*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3809880" y="59436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965760" y="5791320"/>
            <a:ext cx="106956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 Piekielniak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629400" y="25909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629400" y="2819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6629400" y="2971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629400" y="32004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629400" y="34290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629400" y="3657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H="1">
            <a:off x="3276720" y="47242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809880" y="4876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581280" y="4572000"/>
            <a:ext cx="14479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Lite*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943440" y="4930920"/>
            <a:ext cx="78192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Adams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3809880" y="51055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865680" y="62704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3657600" y="6064200"/>
            <a:ext cx="1447920" cy="282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Associates/Analysts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3942720" y="6346800"/>
            <a:ext cx="10108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Guilmino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Mauritzen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3865680" y="64990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3865680" y="67276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629400" y="61722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400800" y="5791320"/>
            <a:ext cx="14479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Lite/Load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Curtailment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782760" y="6248520"/>
            <a:ext cx="101052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Demaskos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629400" y="6400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629400" y="66294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flipH="1">
            <a:off x="6095520" y="51814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629400" y="5334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400800" y="5029200"/>
            <a:ext cx="14479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Vendor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629400" y="42703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783840" y="5410080"/>
            <a:ext cx="74808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Jetton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flipH="1">
            <a:off x="6095520" y="44989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6629400" y="457524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6400800" y="4267080"/>
            <a:ext cx="144792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629400" y="4879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705720" y="4648320"/>
            <a:ext cx="10890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Wissemann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629400" y="55627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H="1">
            <a:off x="3276720" y="61722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914400" y="55627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914400" y="58672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990720" y="5715000"/>
            <a:ext cx="99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Open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H="1">
            <a:off x="3276720" y="2057400"/>
            <a:ext cx="3808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3581280" y="1828800"/>
            <a:ext cx="14479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733920" y="22860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886560" y="2133720"/>
            <a:ext cx="100224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Anderson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809880" y="28954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629400" y="38098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6629400" y="40384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"/>
          <p:cNvSpPr/>
          <p:nvPr/>
        </p:nvSpPr>
        <p:spPr>
          <a:xfrm>
            <a:off x="4572000" y="990720"/>
            <a:ext cx="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371600" y="1447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3352680" y="1447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5638680" y="1447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772400" y="14479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523880" y="228600"/>
            <a:ext cx="617220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Commodity Products</a:t>
            </a:r>
            <a:br>
              <a:rPr sz="36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990720" y="20574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762120" y="1600200"/>
            <a:ext cx="152064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OPEN, lead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1143360" y="2362320"/>
            <a:ext cx="11862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Traveras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Thomas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Ward (AA)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990720" y="2514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990720" y="2743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990720" y="28954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2819520" y="20574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590920" y="160020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NYPP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JD Burrows, lead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2971800" y="2362320"/>
            <a:ext cx="15429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Fruge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 Fietler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Donaldson (AA)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819520" y="2514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819520" y="2743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819520" y="2971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105520" y="20574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4876920" y="160020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JD Burrows, lead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257800" y="2362320"/>
            <a:ext cx="13748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Sterling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N. Schwartz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Hanson (AA)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105520" y="2514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105520" y="2743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105520" y="2971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162920" y="20574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934320" y="160020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 Upstate/VA/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Michigan/PA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OPEN, lead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315560" y="2362320"/>
            <a:ext cx="10328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Hinrichs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Johnson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7162920" y="2514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7162920" y="2743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1371600" y="1447920"/>
            <a:ext cx="6400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1371600" y="3505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429000" y="3505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638680" y="3505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7772400" y="35053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990720" y="411480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762120" y="3657600"/>
            <a:ext cx="152064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Illinois/Ohio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Dotson, lead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143360" y="4419720"/>
            <a:ext cx="1310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Mastrangelo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Frazier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H. Montana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B. Jordan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990720" y="45720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990720" y="4800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990720" y="5029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2895480" y="41148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2666880" y="365760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Texas/ERCOT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California/WSCC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 Hamb, lead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3048840" y="4419720"/>
            <a:ext cx="1424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Lannom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Collins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Andrews (AA)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2895480" y="45720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2895480" y="48006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2895480" y="50292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105520" y="41148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4876920" y="365760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259240" y="4419720"/>
            <a:ext cx="18003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Coolidge - 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Reese - Cent./West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5105520" y="45720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5105520" y="48006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238880" y="41911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6934320" y="365760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7390800" y="4444920"/>
            <a:ext cx="16570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Benedict - TX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 McMurray - 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Hildago - 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Marchony - 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Rudolph - TX/CA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7238880" y="46483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7238880" y="48769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371600" y="3505320"/>
            <a:ext cx="6400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840960" y="6091200"/>
            <a:ext cx="175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(AA) = Associate/Analyst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7238880" y="50292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7238880" y="52578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238880" y="54100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990720" y="51814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"/>
          <p:cNvSpPr/>
          <p:nvPr/>
        </p:nvSpPr>
        <p:spPr>
          <a:xfrm>
            <a:off x="6019920" y="2033640"/>
            <a:ext cx="0" cy="2286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 flipH="1">
            <a:off x="1828800" y="1805040"/>
            <a:ext cx="6480" cy="4724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1447920" y="1500120"/>
            <a:ext cx="22096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Mahoney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5715000" y="1500120"/>
            <a:ext cx="22096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Sullivan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6019920" y="431964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6019920" y="3557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6019920" y="249084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2362320" y="2490840"/>
            <a:ext cx="0" cy="861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H="1">
            <a:off x="1828800" y="2414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2133720" y="2262240"/>
            <a:ext cx="14475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Channels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2517480" y="2567160"/>
            <a:ext cx="2686680" cy="93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Ebert - Industrial/Manufacturing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Mahoney - 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Mahoney - Regional Market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Daum - Direct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1882800" y="3481560"/>
            <a:ext cx="21826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Media Relations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Schwartz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Research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Smith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Rose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Espinoza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Briefings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Zachary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Materials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Kinsler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Castillo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Martin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McCarthy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Morris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 flipH="1">
            <a:off x="1828800" y="363384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 flipH="1">
            <a:off x="1828800" y="416736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 flipH="1">
            <a:off x="1828800" y="500544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 flipH="1">
            <a:off x="1828800" y="546264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H="1">
            <a:off x="1828800" y="65293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6073200" y="2338560"/>
            <a:ext cx="3249720" cy="283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Segmentation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 Wohlander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Quinn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Delahoussaye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Reeves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  Management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W. Perry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Bryant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Tan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McCaig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Flanigan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 Luu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1905120" y="152280"/>
            <a:ext cx="5181480" cy="1067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0948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Management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Product/Origination Services</a:t>
            </a:r>
            <a:br>
              <a:rPr sz="3600"/>
            </a:b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Blachman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2362320" y="27432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36232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362320" y="31240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362320" y="3352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2001-07-17T10:36:05Z</dcterms:created>
  <dc:creator>sdick</dc:creator>
  <dc:description/>
  <dc:language>en-US</dc:language>
  <cp:lastModifiedBy>sdick</cp:lastModifiedBy>
  <cp:lastPrinted>2001-08-07T16:24:07Z</cp:lastPrinted>
  <dcterms:modified xsi:type="dcterms:W3CDTF">2001-08-07T17:58:30Z</dcterms:modified>
  <cp:revision>47</cp:revision>
  <dc:subject/>
  <dc:title>No Slide Title</dc:title>
</cp:coreProperties>
</file>