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20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emf" ContentType="image/x-emf"/>
  <Override PartName="/ppt/media/image18.emf" ContentType="image/x-emf"/>
  <Override PartName="/ppt/media/image15.emf" ContentType="image/x-emf"/>
  <Override PartName="/ppt/media/image14.emf" ContentType="image/x-emf"/>
  <Override PartName="/ppt/media/image5.emf" ContentType="image/x-emf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9650E7-2F6D-4D76-BAC0-FDAA86B8DBC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32C831-193C-4777-B092-86CE2C92A98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30080" y="6286680"/>
            <a:ext cx="3414960" cy="39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98480" y="6199200"/>
            <a:ext cx="389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104234-C0F2-4C72-B4BF-F5B6A8F995B0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image" Target="../media/image14.emf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721800"/>
            <a:ext cx="8234280" cy="199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&amp; Black-Scholes Formula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14360" y="3031920"/>
            <a:ext cx="6400800" cy="344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386240" y="4648320"/>
            <a:ext cx="3117960" cy="7221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2160" y="176040"/>
            <a:ext cx="7906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Premium: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Continued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279440" y="1703520"/>
            <a:ext cx="7097760" cy="41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expectation of option pay-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Max[S-K,0] for calls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P(S) is the probability density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4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PV</m:t>
                    </m:r>
                    <m:d>
                      <m:dPr>
                        <m:begChr m:val="("/>
                        <m:endChr m:val=")"/>
                      </m:dPr>
                      <m:e>
                        <m:nary>
                          <m:naryPr>
                            <m:chr m:val="∫"/>
                            <m:subHide m:val="1"/>
                            <m:supHide m:val="1"/>
                          </m:naryPr>
                          <m:sub/>
                          <m:sup/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t xml:space="preserve">K</m:t>
                            </m:r>
                            <m:r>
                              <m:t xml:space="preserve">)</m:t>
                            </m:r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44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EC4ABA-9213-4E3C-B451-620C5B08292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05440" y="176040"/>
            <a:ext cx="813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01480" y="1631880"/>
            <a:ext cx="78933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usually paid up-front, so it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How is an option (or any other investment) Present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perplexed all of mankind until 1973, when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 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3B67FD-7A96-46D1-BF5B-E02F906B626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2441160" y="16200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7120" y="1789200"/>
            <a:ext cx="79264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That there exists a riskless hedge between a stock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and the underlying stock - i.e. the option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everyone agrees on the shape of probability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(i.e. the volatility), then everyone will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same option value regardless of their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820660-0C2A-4FA6-9073-C0337CF8421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528920" y="4143240"/>
            <a:ext cx="6103800" cy="190512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6720" y="1619280"/>
            <a:ext cx="7599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Suppose a stock starts today at $20 and three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months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Note that we make no assumptions about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probabilities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2941560" y="457344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984400" y="5049720"/>
            <a:ext cx="3175200" cy="4622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188040" y="435780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188040" y="523728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03400" y="4776840"/>
            <a:ext cx="9669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F4D4BD-C468-4CA6-AAD5-985F1FDAFE3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1530360" y="362592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6720" y="1619280"/>
            <a:ext cx="803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Consider also a call option with a $20 strike and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913120" y="405900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55960" y="453564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59600" y="38433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159600" y="472284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74960" y="426240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104EF5-9126-432A-87C2-38194DF80D2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453760" y="5256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53840" y="5332320"/>
            <a:ext cx="71107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yields $15 regardless of the horizon 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399C38-BA80-4DFB-B05D-04060077BD7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426760" y="18252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74720" y="1528920"/>
            <a:ext cx="732312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the portfolio is riskless, expect to earn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free rate on portfolio, so (assuming risk free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is 6%):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098720" y="4219560"/>
          <a:ext cx="6316560" cy="161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4219560"/>
                    <a:ext cx="6316560" cy="161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"/>
          <p:cNvSpPr/>
          <p:nvPr/>
        </p:nvSpPr>
        <p:spPr>
          <a:xfrm>
            <a:off x="7418520" y="4213080"/>
            <a:ext cx="635040" cy="161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300CDE-48D0-4F90-A83C-952046686165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453680" y="176040"/>
            <a:ext cx="62715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 - Scholes (-Merton)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1640" y="1847880"/>
            <a:ext cx="7537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 movements can be described by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does this equation mean, and why do we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2697120" y="3487680"/>
          <a:ext cx="3764160" cy="81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97120" y="3487680"/>
                    <a:ext cx="3764160" cy="81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7928C1-6AC7-4BB2-A856-F81EF6BAEBB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1114560" y="125280"/>
            <a:ext cx="6947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2160" y="1417680"/>
            <a:ext cx="71323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3805200" y="178596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5200" y="178596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91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52680" y="60958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21280" y="629280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B792CC-6B83-4856-9E5C-18174A7A3758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1114560" y="1252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90560" y="48020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95800" y="582624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64040" y="6022800"/>
            <a:ext cx="104004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1544760" y="4564080"/>
          <a:ext cx="6059520" cy="117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456408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1116000" y="1608120"/>
            <a:ext cx="70297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term: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S=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is referred to as a Wiener stochastic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behaves like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t, where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normally distributed random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with zero mean and standard deviation of 1.0.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 volatility is likewise independent of price level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D3CF95-7145-4385-9CA7-53BCCBCB624A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599640" y="585720"/>
            <a:ext cx="192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61920" y="1436760"/>
            <a:ext cx="73962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 underlying Black - Scholes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8740A6-05B6-4960-A4B3-AA8ACDB5901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108440" y="1666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158580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580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4279680" y="456876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48280" y="476568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03160" y="28544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D1ADCB-2EAE-4FB6-9BE0-F694505E88F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3257640" y="239400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57640" y="239400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450800" y="231840"/>
            <a:ext cx="627696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2640" y="507996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This is a stochastic integral, so don’t think you can integrate it like you learned in Math 101.  For more info, I suggest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78200" y="2265480"/>
            <a:ext cx="1298520" cy="2655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637000" y="2259000"/>
            <a:ext cx="4344840" cy="43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D4EA9E-84A0-43B3-9C61-63999A85B659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963720" y="2424240"/>
            <a:ext cx="7257960" cy="18176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111680" y="1810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09000" y="1644480"/>
            <a:ext cx="1258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44160" y="4672080"/>
            <a:ext cx="8360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1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1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A2EFCD-D19D-422F-9B0A-87CECB09A782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2858400" y="173160"/>
            <a:ext cx="33951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41240" y="1514520"/>
            <a:ext cx="768852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Assume risk neutrality (stock’s rate of return is equal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risk-free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If you believe Cox and Ross, it makes no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With all these assumptions, the integral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 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D6CE19-C152-4016-AF51-9D22B7B03A7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865080" y="1717560"/>
            <a:ext cx="738828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635120" y="182520"/>
            <a:ext cx="582120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 and Puts on Stocks,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Stock Indices, Currencies, and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S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r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q</m:t>
                                </m:r>
                                <m:r>
                                  <m:t xml:space="preserve">+</m:t>
                                </m:r>
                                <m:f>
                                  <m:num>
                                    <m:sSup>
                                      <m:e>
                                        <m:r>
                                          <m:t xml:space="preserve">σ</m:t>
                                        </m:r>
                                      </m:e>
                                      <m:sup>
                                        <m:r>
                                          <m:t xml:space="preserve"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m:t xml:space="preserve">2</m:t>
                                    </m:r>
                                  </m:den>
                                </m:f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r>
                          <m:t xml:space="preserve">d</m:t>
                        </m:r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8252FC-0523-4996-9FD5-7C0BB858973C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2893680" y="66600"/>
            <a:ext cx="339480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44560" y="1503360"/>
            <a:ext cx="736920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is the strike price of the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q is the annualized yield of the underlying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 is the time to expiration in years.  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date of the option expiration,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8B9572-75ED-4E48-9A80-D8CB03A51B91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231200" y="25560"/>
            <a:ext cx="66794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Example: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3EB851-AD81-46A5-AA17-3075B28A4196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2926440" y="182520"/>
            <a:ext cx="432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84280" y="1530360"/>
            <a:ext cx="8232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 - q corresponds to the drift or risk neutral rate of return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no yield, the rate of return is simply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a yield (e.g. a stock that pays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dividends), we expect the asset price to appreciate at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asset with q = r does not appreciate; the asset price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799526-8618-4CDC-B82E-F3AB0727770E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2003040" y="166680"/>
            <a:ext cx="5152320" cy="14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41440" y="2151000"/>
            <a:ext cx="7900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Recall that a forward contract is an agreement today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a commodity in the future.  The price is what you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agree today to pay for a commodity in the future.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Therefore, all time effects should already be reflected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price; we should not expect the price to drift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either up or 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32ED55-7A3C-437D-A070-20124B1F02AF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993600" y="1630440"/>
            <a:ext cx="7085160" cy="46162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349720" y="168120"/>
            <a:ext cx="446508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Black’s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Calls/Put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a Future/Forward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where</m:t>
                        </m:r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F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D7C9BD-B8A9-4D2F-9EA6-D78683F8952C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715920" y="488880"/>
            <a:ext cx="1703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130480" y="167148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D46AC9-FB55-4943-A2F4-1F789B1F43F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706560" y="195120"/>
            <a:ext cx="229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31960" y="1947960"/>
            <a:ext cx="73371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a measure of the uncertainty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is usually expressed as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annualized standard deviation 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log of price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 are two classes of volatility estimates: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D4BA2F-F8EE-418D-BE86-59415A52FE37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2765520" y="168120"/>
            <a:ext cx="4749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73280" y="1157400"/>
            <a:ext cx="7262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volatility is price volatility observed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Historical volatility has dangers: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Past results are no guarantee of future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may depend on which historical time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Results may depend on time step between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observations (daily, weekly, monthly…). This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case because volatility is not really a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A78CC3-C3A6-44E3-B9F7-F226D02C3263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666440" y="519120"/>
            <a:ext cx="53697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Historical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for Futures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3240" y="2286000"/>
            <a:ext cx="7948800" cy="31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daily price observations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Generate a series of natural logs of daily returns i.e.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t-1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Multiply by the square root of the number of days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year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2FAECA-8C46-4EA6-BC0A-FA891967327D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022400" y="2467080"/>
            <a:ext cx="7084800" cy="14414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90080" y="19692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39240" y="1674720"/>
            <a:ext cx="4961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18000" y="3921120"/>
            <a:ext cx="66193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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53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53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4F1C60-F3D6-49B3-A440-F978F82F4EFC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1990080" y="19836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usual to quote the annual volatility in the same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prices are weekly or monthly or whatever, then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must be normalized by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9" name=""/>
          <p:cNvGraphicFramePr/>
          <p:nvPr/>
        </p:nvGraphicFramePr>
        <p:xfrm>
          <a:off x="1955880" y="558324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55880" y="558324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F7292D-E956-4E80-AE36-E0CEBCE3C1E2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/>
          <p:nvPr/>
        </p:nvSpPr>
        <p:spPr>
          <a:xfrm>
            <a:off x="401760" y="320760"/>
            <a:ext cx="8375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and 21-Day Trailing Historical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790560" y="1881360"/>
          <a:ext cx="7678800" cy="41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1881360"/>
                    <a:ext cx="7678800" cy="41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3CE368-7B08-4BFE-B628-78ACD09DDB81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2969280" y="196920"/>
            <a:ext cx="4213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Implied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04760" y="1486080"/>
            <a:ext cx="72374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Go to market to find the price of a particular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Because every input (price, strike, interest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rate, time to expiration) except volatility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known, we can solve Black-Scholes using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volatilities to determine which one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the observed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is the volatility implied by the market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190672-03D0-49BA-9B47-83413A2A995D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2003400" y="230040"/>
            <a:ext cx="5136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Parameter Names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AC4D59-DA51-4283-B330-2E76BA15211B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3199680" y="139680"/>
            <a:ext cx="3592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Hedging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73000" y="1819440"/>
            <a:ext cx="7269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is the option’s hedge ratio for constructing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Taking an option position and a “delta” position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underlying is called “delta hedging” or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a “delta 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Delta hedging can be used for “synthetic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replication” of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BFE234-F27C-4145-A09B-C0CDCA908D52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049400" y="549360"/>
            <a:ext cx="7116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20800" y="2022480"/>
            <a:ext cx="7591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money that the seller receives in payment for 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It is equal to the money the seller expects to have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Actually, the premium is more than that because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wants to make a profit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C03500-9BFD-4046-A7A6-8BA4CFA8DEB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932400" y="182520"/>
            <a:ext cx="737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55560" y="2252520"/>
            <a:ext cx="733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should equal (or exceed) cost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involves periodically buying and selling 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fraction of the underlying according to the option's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“delta” (described later)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 Hedging cost in this context does not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EAD9D1-D74C-49C2-8AFE-73CB8397196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30080" y="623880"/>
            <a:ext cx="773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62040" y="2338560"/>
            <a:ext cx="782640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calculate a European option premium requires two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 of the asset price at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705C4D-24E8-4AC0-AF90-C7F86478DBE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726840" y="17604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EE36F9-7357-4E4B-A2B3-6FF5D5ADC36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706320" y="13320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0560" y="572148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1636560" y="194004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6560" y="194004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"/>
          <p:cNvSpPr/>
          <p:nvPr/>
        </p:nvSpPr>
        <p:spPr>
          <a:xfrm>
            <a:off x="3651480" y="532620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F71310-CC8C-4BA6-9D9C-AE4CFAB944A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671840" y="21276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5320" y="1271520"/>
            <a:ext cx="3024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599D41-93DC-4B9C-B299-CEAC0968BE5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2000-09-27T18:13:00Z</cp:lastPrinted>
  <dcterms:modified xsi:type="dcterms:W3CDTF">2000-09-27T19:29:53Z</dcterms:modified>
  <cp:revision>100</cp:revision>
  <dc:subject/>
  <dc:title>No Slide Title</dc:title>
</cp:coreProperties>
</file>