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png" ContentType="image/png"/>
  <Override PartName="/ppt/media/image4.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Slides/_rels/notesSlide4.xml.rels" ContentType="application/vnd.openxmlformats-package.relationships+xml"/>
  <Override PartName="/ppt/notesSlides/notesSlide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
          <p:cNvSpPr/>
          <p:nvPr/>
        </p:nvSpPr>
        <p:spPr>
          <a:xfrm>
            <a:off x="0" y="0"/>
            <a:ext cx="6984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12" name="PlaceHolder 1"/>
          <p:cNvSpPr>
            <a:spLocks noGrp="1"/>
          </p:cNvSpPr>
          <p:nvPr>
            <p:ph type="hdr"/>
          </p:nvPr>
        </p:nvSpPr>
        <p:spPr>
          <a:xfrm>
            <a:off x="0" y="0"/>
            <a:ext cx="3029040" cy="463680"/>
          </a:xfrm>
          <a:prstGeom prst="rect">
            <a:avLst/>
          </a:prstGeom>
          <a:noFill/>
          <a:ln w="0">
            <a:noFill/>
          </a:ln>
        </p:spPr>
        <p:txBody>
          <a:bodyPr lIns="93960" rIns="93960" tIns="46800" bIns="46800" anchor="t">
            <a:noAutofit/>
          </a:bodyPr>
          <a:p>
            <a:pPr indent="0">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Arial"/>
            </a:endParaRPr>
          </a:p>
        </p:txBody>
      </p:sp>
      <p:sp>
        <p:nvSpPr>
          <p:cNvPr id="13" name="PlaceHolder 2"/>
          <p:cNvSpPr>
            <a:spLocks noGrp="1"/>
          </p:cNvSpPr>
          <p:nvPr>
            <p:ph type="dt" idx="1"/>
          </p:nvPr>
        </p:nvSpPr>
        <p:spPr>
          <a:xfrm>
            <a:off x="3956040" y="0"/>
            <a:ext cx="3029040" cy="463680"/>
          </a:xfrm>
          <a:prstGeom prst="rect">
            <a:avLst/>
          </a:prstGeom>
          <a:noFill/>
          <a:ln w="0">
            <a:noFill/>
          </a:ln>
        </p:spPr>
        <p:txBody>
          <a:bodyPr lIns="93960" rIns="93960" tIns="46800" bIns="46800" anchor="t">
            <a:noAutofit/>
          </a:bodyPr>
          <a:lstStyle>
            <a:lvl1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defRPr b="0" lang="en-US" sz="1200" strike="noStrike" u="none">
                <a:solidFill>
                  <a:srgbClr val="000000"/>
                </a:solidFill>
                <a:effectLst/>
                <a:uFillTx/>
                <a:latin typeface="Arial"/>
              </a:defRPr>
            </a:lvl1pPr>
          </a:lstStyle>
          <a:p>
            <a: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Arial"/>
            </a:endParaRPr>
          </a:p>
        </p:txBody>
      </p:sp>
      <p:sp>
        <p:nvSpPr>
          <p:cNvPr id="14" name="PlaceHolder 3"/>
          <p:cNvSpPr>
            <a:spLocks noGrp="1"/>
          </p:cNvSpPr>
          <p:nvPr>
            <p:ph type="sldImg"/>
          </p:nvPr>
        </p:nvSpPr>
        <p:spPr>
          <a:xfrm>
            <a:off x="1184040" y="696960"/>
            <a:ext cx="4630680" cy="347328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move the slide</a:t>
            </a:r>
            <a:endParaRPr b="1" lang="en-US" sz="3000" strike="noStrike" u="none">
              <a:solidFill>
                <a:srgbClr val="000000"/>
              </a:solidFill>
              <a:effectLst/>
              <a:uFillTx/>
              <a:latin typeface="Arial"/>
            </a:endParaRPr>
          </a:p>
        </p:txBody>
      </p:sp>
      <p:sp>
        <p:nvSpPr>
          <p:cNvPr id="15" name="PlaceHolder 4"/>
          <p:cNvSpPr>
            <a:spLocks noGrp="1"/>
          </p:cNvSpPr>
          <p:nvPr>
            <p:ph type="body"/>
          </p:nvPr>
        </p:nvSpPr>
        <p:spPr>
          <a:xfrm>
            <a:off x="933120" y="4403880"/>
            <a:ext cx="5118120" cy="4170240"/>
          </a:xfrm>
          <a:prstGeom prst="rect">
            <a:avLst/>
          </a:prstGeom>
          <a:noFill/>
          <a:ln w="0">
            <a:noFill/>
          </a:ln>
        </p:spPr>
        <p:txBody>
          <a:bodyPr lIns="93960" rIns="9396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6" name="PlaceHolder 5"/>
          <p:cNvSpPr>
            <a:spLocks noGrp="1"/>
          </p:cNvSpPr>
          <p:nvPr>
            <p:ph type="ftr" idx="2"/>
          </p:nvPr>
        </p:nvSpPr>
        <p:spPr>
          <a:xfrm>
            <a:off x="0" y="8807400"/>
            <a:ext cx="3029040" cy="463680"/>
          </a:xfrm>
          <a:prstGeom prst="rect">
            <a:avLst/>
          </a:prstGeom>
          <a:noFill/>
          <a:ln w="0">
            <a:noFill/>
          </a:ln>
        </p:spPr>
        <p:txBody>
          <a:bodyPr lIns="93960" rIns="93960" tIns="46800" bIns="46800" anchor="b">
            <a:noAutofit/>
          </a:bodyPr>
          <a:lstStyle>
            <a:lvl1pPr indent="0">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defRPr b="0" lang="en-US" sz="1200" strike="noStrike" u="none">
                <a:solidFill>
                  <a:srgbClr val="000000"/>
                </a:solidFill>
                <a:effectLst/>
                <a:uFillTx/>
                <a:latin typeface="Arial"/>
              </a:defRPr>
            </a:lvl1pPr>
          </a:lstStyle>
          <a:p>
            <a:pPr indent="0">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Arial"/>
            </a:endParaRPr>
          </a:p>
        </p:txBody>
      </p:sp>
      <p:sp>
        <p:nvSpPr>
          <p:cNvPr id="17" name="PlaceHolder 6"/>
          <p:cNvSpPr>
            <a:spLocks noGrp="1"/>
          </p:cNvSpPr>
          <p:nvPr>
            <p:ph type="sldNum" idx="3"/>
          </p:nvPr>
        </p:nvSpPr>
        <p:spPr>
          <a:xfrm>
            <a:off x="3956040" y="8807400"/>
            <a:ext cx="3029040" cy="463680"/>
          </a:xfrm>
          <a:prstGeom prst="rect">
            <a:avLst/>
          </a:prstGeom>
          <a:noFill/>
          <a:ln w="0">
            <a:noFill/>
          </a:ln>
        </p:spPr>
        <p:txBody>
          <a:bodyPr lIns="93960" rIns="93960" tIns="46800" bIns="46800" anchor="b">
            <a:noAutofit/>
          </a:bodyPr>
          <a:lstStyle>
            <a:lvl1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defRPr b="0" lang="en-US" sz="1200" strike="noStrike" u="none">
                <a:solidFill>
                  <a:srgbClr val="000000"/>
                </a:solidFill>
                <a:effectLst/>
                <a:uFillTx/>
                <a:latin typeface="Arial"/>
              </a:defRPr>
            </a:lvl1pPr>
          </a:lstStyle>
          <a:p>
            <a: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fld id="{49306806-3E81-4E1B-896F-D601356151B1}"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PlaceHolder 1"/>
          <p:cNvSpPr>
            <a:spLocks noGrp="1"/>
          </p:cNvSpPr>
          <p:nvPr>
            <p:ph type="sldImg"/>
          </p:nvPr>
        </p:nvSpPr>
        <p:spPr>
          <a:xfrm>
            <a:off x="1184400" y="696960"/>
            <a:ext cx="4628880" cy="3473280"/>
          </a:xfrm>
          <a:prstGeom prst="rect">
            <a:avLst/>
          </a:prstGeom>
          <a:ln w="0">
            <a:noFill/>
          </a:ln>
        </p:spPr>
      </p:sp>
      <p:sp>
        <p:nvSpPr>
          <p:cNvPr id="54" name="PlaceHolder 2"/>
          <p:cNvSpPr>
            <a:spLocks noGrp="1"/>
          </p:cNvSpPr>
          <p:nvPr>
            <p:ph type="body"/>
          </p:nvPr>
        </p:nvSpPr>
        <p:spPr>
          <a:xfrm>
            <a:off x="931680" y="4403880"/>
            <a:ext cx="5121000" cy="4170240"/>
          </a:xfrm>
          <a:prstGeom prst="rect">
            <a:avLst/>
          </a:prstGeom>
          <a:solidFill>
            <a:srgbClr val="ffffff"/>
          </a:solidFill>
          <a:ln w="9360">
            <a:solidFill>
              <a:srgbClr val="000000"/>
            </a:solidFill>
            <a:miter/>
          </a:ln>
        </p:spPr>
        <p:txBody>
          <a:bodyPr lIns="91080" rIns="9108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Use this slide to emphasize the basics of how this works “behind the curtain.”  Discuss optionality that can be built into the delivery of $ and commodities to enhance the underlying value of the given process owned by Customer X.  Use this as a segue to begin discussing how additional local HP can be wrapped into this structure.  It needs to be clearly understood that there may be limitations if there is not appropriate nearby retail power infra-structure or if the existing retail power tariff/contract is too restrictive.  Currently, this won’t work everywhere in regulated environments.  However, as markets de-regulate this concept becomes more viable in more places.</a:t>
            </a: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0" name="PlaceHolder 2"/>
          <p:cNvSpPr>
            <a:spLocks noGrp="1"/>
          </p:cNvSpPr>
          <p:nvPr>
            <p:ph/>
          </p:nvPr>
        </p:nvSpPr>
        <p:spPr>
          <a:xfrm>
            <a:off x="685800" y="1066320"/>
            <a:ext cx="7772400" cy="48006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85800" y="1066320"/>
            <a:ext cx="7772400" cy="4800600"/>
          </a:xfrm>
          <a:prstGeom prst="rect">
            <a:avLst/>
          </a:prstGeom>
          <a:noFill/>
          <a:ln w="0">
            <a:noFill/>
          </a:ln>
        </p:spPr>
        <p:txBody>
          <a:bodyPr lIns="90000" rIns="90000" tIns="46800" bIns="46800" anchor="t">
            <a:normAutofit/>
          </a:bodyPr>
          <a:p>
            <a:pPr marL="343080" indent="-343080">
              <a:spcBef>
                <a:spcPts val="601"/>
              </a:spcBef>
              <a:buClr>
                <a:srgbClr val="ffff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Second Outline Level</a:t>
            </a:r>
            <a:endParaRPr b="1" lang="en-US" sz="2400" strike="noStrike" u="none">
              <a:solidFill>
                <a:srgbClr val="000000"/>
              </a:solidFill>
              <a:effectLst/>
              <a:uFillTx/>
              <a:latin typeface="Arial"/>
            </a:endParaRPr>
          </a:p>
          <a:p>
            <a:pPr lvl="2" marL="11430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Third Outline Level</a:t>
            </a:r>
            <a:endParaRPr b="1" lang="en-US" sz="2400" strike="noStrike" u="none">
              <a:solidFill>
                <a:srgbClr val="000000"/>
              </a:solidFill>
              <a:effectLst/>
              <a:uFillTx/>
              <a:latin typeface="Arial"/>
            </a:endParaRPr>
          </a:p>
          <a:p>
            <a:pPr lvl="3" marL="16002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Fourth Outline Level</a:t>
            </a:r>
            <a:endParaRPr b="1" lang="en-US" sz="2400" strike="noStrike" u="none">
              <a:solidFill>
                <a:srgbClr val="000000"/>
              </a:solidFill>
              <a:effectLst/>
              <a:uFillTx/>
              <a:latin typeface="Arial"/>
            </a:endParaRPr>
          </a:p>
          <a:p>
            <a:pPr lvl="4"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Fifth Outline Level</a:t>
            </a:r>
            <a:endParaRPr b="1" lang="en-US" sz="2400" strike="noStrike" u="none">
              <a:solidFill>
                <a:srgbClr val="000000"/>
              </a:solidFill>
              <a:effectLst/>
              <a:uFillTx/>
              <a:latin typeface="Arial"/>
            </a:endParaRPr>
          </a:p>
          <a:p>
            <a:pPr lvl="5"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Sixth Outline Level</a:t>
            </a:r>
            <a:endParaRPr b="1" lang="en-US" sz="2400" strike="noStrike" u="none">
              <a:solidFill>
                <a:srgbClr val="000000"/>
              </a:solidFill>
              <a:effectLst/>
              <a:uFillTx/>
              <a:latin typeface="Arial"/>
            </a:endParaRPr>
          </a:p>
          <a:p>
            <a:pPr lvl="6"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Seventh Outline Level</a:t>
            </a:r>
            <a:endParaRPr b="1" lang="en-US" sz="2400" strike="noStrike" u="none">
              <a:solidFill>
                <a:srgbClr val="000000"/>
              </a:solidFill>
              <a:effectLst/>
              <a:uFillTx/>
              <a:latin typeface="Arial"/>
            </a:endParaRPr>
          </a:p>
        </p:txBody>
      </p:sp>
      <p:sp>
        <p:nvSpPr>
          <p:cNvPr id="1" name=""/>
          <p:cNvSpPr/>
          <p:nvPr/>
        </p:nvSpPr>
        <p:spPr>
          <a:xfrm rot="10800000">
            <a:off x="628200" y="6215040"/>
            <a:ext cx="8178840" cy="69840"/>
          </a:xfrm>
          <a:prstGeom prst="rect">
            <a:avLst/>
          </a:prstGeom>
          <a:gradFill rotWithShape="0">
            <a:gsLst>
              <a:gs pos="0">
                <a:srgbClr val="0000cc"/>
              </a:gs>
              <a:gs pos="50000">
                <a:srgbClr val="009bff"/>
              </a:gs>
              <a:gs pos="100000">
                <a:srgbClr val="0000cc"/>
              </a:gs>
            </a:gsLst>
            <a:lin ang="10800000"/>
          </a:gradFill>
          <a:ln w="0">
            <a:noFill/>
          </a:ln>
        </p:spPr>
        <p:style>
          <a:lnRef idx="0"/>
          <a:fillRef idx="0"/>
          <a:effectRef idx="0"/>
          <a:fontRef idx="minor"/>
        </p:style>
        <p:txBody>
          <a:bodyPr wrap="none" lIns="90000" rIns="90000" tIns="23040" bIns="2304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549360" y="6272280"/>
            <a:ext cx="2946240" cy="307440"/>
          </a:xfrm>
          <a:prstGeom prst="rect">
            <a:avLst/>
          </a:prstGeom>
          <a:noFill/>
          <a:ln w="0">
            <a:noFill/>
          </a:ln>
        </p:spPr>
        <p:style>
          <a:lnRef idx="0"/>
          <a:fillRef idx="0"/>
          <a:effectRef idx="0"/>
          <a:fontRef idx="minor"/>
        </p:style>
        <p:txBody>
          <a:bodyPr lIns="90000" rIns="90000" tIns="46800" bIns="46800" anchor="t">
            <a:spAutoFit/>
          </a:bodyPr>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66ff"/>
                </a:solidFill>
                <a:effectLst/>
                <a:uFillTx/>
                <a:latin typeface="Arial"/>
              </a:rPr>
              <a:t>Enron Compression Services</a:t>
            </a:r>
            <a:endParaRPr b="0" lang="en-US" sz="1400" strike="noStrike" u="none">
              <a:solidFill>
                <a:srgbClr val="000000"/>
              </a:solidFill>
              <a:effectLst/>
              <a:uFillTx/>
              <a:latin typeface="Arial"/>
            </a:endParaRPr>
          </a:p>
        </p:txBody>
      </p:sp>
      <p:pic>
        <p:nvPicPr>
          <p:cNvPr id="3" name="E_CMYK_Rlarge" descr=""/>
          <p:cNvPicPr/>
          <p:nvPr/>
        </p:nvPicPr>
        <p:blipFill>
          <a:blip r:embed="rId2"/>
          <a:stretch/>
        </p:blipFill>
        <p:spPr>
          <a:xfrm>
            <a:off x="8426520" y="6140520"/>
            <a:ext cx="647640" cy="647640"/>
          </a:xfrm>
          <a:prstGeom prst="rect">
            <a:avLst/>
          </a:prstGeom>
          <a:noFill/>
          <a:ln w="0">
            <a:noFill/>
          </a:ln>
        </p:spPr>
      </p:pic>
      <p:sp>
        <p:nvSpPr>
          <p:cNvPr id="4" name=""/>
          <p:cNvSpPr/>
          <p:nvPr/>
        </p:nvSpPr>
        <p:spPr>
          <a:xfrm rot="10800000">
            <a:off x="677880" y="559800"/>
            <a:ext cx="7772400" cy="74520"/>
          </a:xfrm>
          <a:prstGeom prst="rect">
            <a:avLst/>
          </a:prstGeom>
          <a:gradFill rotWithShape="0">
            <a:gsLst>
              <a:gs pos="0">
                <a:srgbClr val="0000cc"/>
              </a:gs>
              <a:gs pos="50000">
                <a:srgbClr val="009bff"/>
              </a:gs>
              <a:gs pos="100000">
                <a:srgbClr val="0000cc"/>
              </a:gs>
            </a:gsLst>
            <a:lin ang="10800000"/>
          </a:gradFill>
          <a:ln w="0">
            <a:noFill/>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Arial"/>
            </a:endParaRPr>
          </a:p>
        </p:txBody>
      </p:sp>
      <p:sp>
        <p:nvSpPr>
          <p:cNvPr id="5" name=""/>
          <p:cNvSpPr/>
          <p:nvPr/>
        </p:nvSpPr>
        <p:spPr>
          <a:xfrm>
            <a:off x="7201800" y="6254640"/>
            <a:ext cx="12110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Confidential</a:t>
            </a:r>
            <a:endParaRPr b="0" lang="en-US" sz="1400" strike="noStrike" u="none">
              <a:solidFill>
                <a:srgbClr val="000000"/>
              </a:solidFill>
              <a:effectLst/>
              <a:uFillTx/>
              <a:latin typeface="Arial"/>
            </a:endParaRPr>
          </a:p>
        </p:txBody>
      </p:sp>
      <p:sp>
        <p:nvSpPr>
          <p:cNvPr id="6" name=""/>
          <p:cNvSpPr/>
          <p:nvPr/>
        </p:nvSpPr>
        <p:spPr>
          <a:xfrm>
            <a:off x="4136400" y="6548400"/>
            <a:ext cx="792360" cy="24660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82A87C0-3D9F-4A69-A71A-F7F5B61720D4}"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7"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slideLayout" Target="../slideLayouts/slideLayout1.xml"/><Relationship Id="rId4" Type="http://schemas.openxmlformats.org/officeDocument/2006/relationships/notesSlide" Target="../notesSlides/notesSlide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98400" y="2184120"/>
            <a:ext cx="7772400" cy="114300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Enron Compression Services</a:t>
            </a:r>
            <a:br>
              <a:rPr sz="3000"/>
            </a:br>
            <a:br>
              <a:rPr sz="3000"/>
            </a:br>
            <a:r>
              <a:rPr b="1" i="1" lang="en-US" sz="3000" strike="noStrike" u="none">
                <a:solidFill>
                  <a:srgbClr val="000000"/>
                </a:solidFill>
                <a:effectLst/>
                <a:uFillTx/>
                <a:latin typeface="Arial"/>
              </a:rPr>
              <a:t>Optionality Examples</a:t>
            </a:r>
            <a:br>
              <a:rPr sz="3000"/>
            </a:br>
            <a:br>
              <a:rPr sz="3000"/>
            </a:br>
            <a:r>
              <a:rPr b="1" i="1" lang="en-US" sz="3000" strike="noStrike" u="none">
                <a:solidFill>
                  <a:srgbClr val="000000"/>
                </a:solidFill>
                <a:effectLst/>
                <a:uFillTx/>
                <a:latin typeface="Arial"/>
              </a:rPr>
              <a:t>for Great Lakes Gas Transmission</a:t>
            </a:r>
            <a:endParaRPr b="1" lang="en-US" sz="3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00120" y="169920"/>
            <a:ext cx="7772400" cy="5572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Gas Bank – (Firm Park and Lend)</a:t>
            </a:r>
            <a:endParaRPr b="1" lang="en-US" sz="2400" strike="noStrike" u="none">
              <a:solidFill>
                <a:srgbClr val="000000"/>
              </a:solidFill>
              <a:effectLst/>
              <a:uFillTx/>
              <a:latin typeface="Arial"/>
            </a:endParaRPr>
          </a:p>
        </p:txBody>
      </p:sp>
      <p:sp>
        <p:nvSpPr>
          <p:cNvPr id="20" name="PlaceHolder 2"/>
          <p:cNvSpPr>
            <a:spLocks noGrp="1"/>
          </p:cNvSpPr>
          <p:nvPr>
            <p:ph/>
          </p:nvPr>
        </p:nvSpPr>
        <p:spPr>
          <a:xfrm>
            <a:off x="685440" y="685440"/>
            <a:ext cx="7962840" cy="4800600"/>
          </a:xfrm>
          <a:prstGeom prst="rect">
            <a:avLst/>
          </a:prstGeom>
          <a:noFill/>
          <a:ln w="0">
            <a:noFill/>
          </a:ln>
        </p:spPr>
        <p:txBody>
          <a:bodyPr lIns="90000" rIns="90000" tIns="46800" bIns="46800" anchor="t">
            <a:normAutofit lnSpcReduction="9999"/>
          </a:bodyPr>
          <a:p>
            <a:pPr marL="343080" indent="0">
              <a:lnSpc>
                <a:spcPct val="110000"/>
              </a:lnSpc>
              <a:spcBef>
                <a:spcPts val="68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lnSpc>
                <a:spcPct val="110000"/>
              </a:lnSpc>
              <a:spcBef>
                <a:spcPts val="561"/>
              </a:spcBef>
              <a:buClr>
                <a:srgbClr val="ffff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GLGT monetizes “over collected” Winter gas via structured horse power package:</a:t>
            </a:r>
            <a:endParaRPr b="1" lang="en-US" sz="1800" strike="noStrike" u="none">
              <a:solidFill>
                <a:srgbClr val="000000"/>
              </a:solidFill>
              <a:effectLst/>
              <a:uFillTx/>
              <a:latin typeface="Arial"/>
            </a:endParaRPr>
          </a:p>
          <a:p>
            <a:pPr lvl="1" marL="743040" indent="-285840">
              <a:lnSpc>
                <a:spcPct val="11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Creates fuel levelization for over collection</a:t>
            </a:r>
            <a:endParaRPr b="1" lang="en-US" sz="1600" strike="noStrike" u="none">
              <a:solidFill>
                <a:srgbClr val="000000"/>
              </a:solidFill>
              <a:effectLst/>
              <a:uFillTx/>
              <a:latin typeface="Arial"/>
            </a:endParaRPr>
          </a:p>
          <a:p>
            <a:pPr lvl="1" marL="743040" indent="-285840">
              <a:lnSpc>
                <a:spcPct val="11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GLGT fronts ECS Winter gas </a:t>
            </a:r>
            <a:endParaRPr b="1" lang="en-US" sz="1600" strike="noStrike" u="none">
              <a:solidFill>
                <a:srgbClr val="000000"/>
              </a:solidFill>
              <a:effectLst/>
              <a:uFillTx/>
              <a:latin typeface="Arial"/>
            </a:endParaRPr>
          </a:p>
          <a:p>
            <a:pPr lvl="1" marL="743040" indent="-285840">
              <a:lnSpc>
                <a:spcPct val="11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ECS repays GLGT with Summer Gas</a:t>
            </a:r>
            <a:endParaRPr b="1" lang="en-US" sz="1600" strike="noStrike" u="none">
              <a:solidFill>
                <a:srgbClr val="000000"/>
              </a:solidFill>
              <a:effectLst/>
              <a:uFillTx/>
              <a:latin typeface="Arial"/>
            </a:endParaRPr>
          </a:p>
          <a:p>
            <a:pPr marL="343080" indent="-343080">
              <a:lnSpc>
                <a:spcPct val="110000"/>
              </a:lnSpc>
              <a:spcBef>
                <a:spcPts val="561"/>
              </a:spcBef>
              <a:buClr>
                <a:srgbClr val="ffff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GLGT is paid:</a:t>
            </a:r>
            <a:endParaRPr b="1" lang="en-US" sz="1800" strike="noStrike" u="none">
              <a:solidFill>
                <a:srgbClr val="000000"/>
              </a:solidFill>
              <a:effectLst/>
              <a:uFillTx/>
              <a:latin typeface="Arial"/>
            </a:endParaRPr>
          </a:p>
          <a:p>
            <a:pPr lvl="1" marL="743040" indent="-285840">
              <a:lnSpc>
                <a:spcPct val="11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Interest on fronted (winter) gas</a:t>
            </a:r>
            <a:endParaRPr b="1" lang="en-US" sz="1600" strike="noStrike" u="none">
              <a:solidFill>
                <a:srgbClr val="000000"/>
              </a:solidFill>
              <a:effectLst/>
              <a:uFillTx/>
              <a:latin typeface="Arial"/>
            </a:endParaRPr>
          </a:p>
          <a:p>
            <a:pPr lvl="1" marL="743040" indent="-285840">
              <a:lnSpc>
                <a:spcPct val="11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Majority share of seasonal spread</a:t>
            </a:r>
            <a:endParaRPr b="1" lang="en-US" sz="1600" strike="noStrike" u="none">
              <a:solidFill>
                <a:srgbClr val="000000"/>
              </a:solidFill>
              <a:effectLst/>
              <a:uFillTx/>
              <a:latin typeface="Arial"/>
            </a:endParaRPr>
          </a:p>
          <a:p>
            <a:pPr marL="343080" indent="-343080">
              <a:lnSpc>
                <a:spcPct val="110000"/>
              </a:lnSpc>
              <a:spcBef>
                <a:spcPts val="561"/>
              </a:spcBef>
              <a:buClr>
                <a:srgbClr val="ffff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Additonal value can be created by providing:</a:t>
            </a:r>
            <a:endParaRPr b="1" lang="en-US" sz="1800" strike="noStrike" u="none">
              <a:solidFill>
                <a:srgbClr val="000000"/>
              </a:solidFill>
              <a:effectLst/>
              <a:uFillTx/>
              <a:latin typeface="Arial"/>
            </a:endParaRPr>
          </a:p>
          <a:p>
            <a:pPr lvl="1" marL="743040" indent="-285840">
              <a:lnSpc>
                <a:spcPct val="11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Basis differentials (different location for gas swap)</a:t>
            </a:r>
            <a:endParaRPr b="1" lang="en-US" sz="1600" strike="noStrike" u="none">
              <a:solidFill>
                <a:srgbClr val="000000"/>
              </a:solidFill>
              <a:effectLst/>
              <a:uFillTx/>
              <a:latin typeface="Arial"/>
            </a:endParaRPr>
          </a:p>
          <a:p>
            <a:pPr lvl="1" marL="743040" indent="-285840">
              <a:lnSpc>
                <a:spcPct val="11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Timing variances (within season, month, and/or week)</a:t>
            </a:r>
            <a:endParaRPr b="1" lang="en-US" sz="1600" strike="noStrike" u="none">
              <a:solidFill>
                <a:srgbClr val="000000"/>
              </a:solidFill>
              <a:effectLst/>
              <a:uFillTx/>
              <a:latin typeface="Arial"/>
            </a:endParaRPr>
          </a:p>
          <a:p>
            <a:pPr lvl="1" marL="743040" indent="-285840">
              <a:lnSpc>
                <a:spcPct val="11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Cross commodity swap or index based payments</a:t>
            </a:r>
            <a:endParaRPr b="1" lang="en-US" sz="1600" strike="noStrike" u="none">
              <a:solidFill>
                <a:srgbClr val="000000"/>
              </a:solidFill>
              <a:effectLst/>
              <a:uFillTx/>
              <a:latin typeface="Arial"/>
            </a:endParaRPr>
          </a:p>
          <a:p>
            <a:pPr lvl="1" marL="743040" indent="-285840">
              <a:lnSpc>
                <a:spcPct val="11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Scalability (transaction weighted for pring, timing, etc.)</a:t>
            </a:r>
            <a:endParaRPr b="1" lang="en-US" sz="1600" strike="noStrike" u="none">
              <a:solidFill>
                <a:srgbClr val="000000"/>
              </a:solidFill>
              <a:effectLst/>
              <a:uFillTx/>
              <a:latin typeface="Arial"/>
            </a:endParaRPr>
          </a:p>
          <a:p>
            <a:pPr lvl="1" marL="743040" indent="0">
              <a:lnSpc>
                <a:spcPct val="11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lvl="1" marL="743040" indent="-285840">
              <a:lnSpc>
                <a:spcPct val="110000"/>
              </a:lnSpc>
              <a:spcBef>
                <a:spcPts val="68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0">
              <a:lnSpc>
                <a:spcPct val="110000"/>
              </a:lnSpc>
              <a:spcBef>
                <a:spcPts val="68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0">
              <a:lnSpc>
                <a:spcPct val="110000"/>
              </a:lnSpc>
              <a:spcBef>
                <a:spcPts val="68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0">
              <a:lnSpc>
                <a:spcPct val="110000"/>
              </a:lnSpc>
              <a:spcBef>
                <a:spcPts val="68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00120" y="131760"/>
            <a:ext cx="7772400" cy="5572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Park and Lend</a:t>
            </a:r>
            <a:endParaRPr b="1" lang="en-US" sz="2400" strike="noStrike" u="none">
              <a:solidFill>
                <a:srgbClr val="000000"/>
              </a:solidFill>
              <a:effectLst/>
              <a:uFillTx/>
              <a:latin typeface="Arial"/>
            </a:endParaRPr>
          </a:p>
        </p:txBody>
      </p:sp>
      <p:pic>
        <p:nvPicPr>
          <p:cNvPr id="22" name="" descr=""/>
          <p:cNvPicPr/>
          <p:nvPr/>
        </p:nvPicPr>
        <p:blipFill>
          <a:blip r:embed="rId1"/>
          <a:stretch/>
        </p:blipFill>
        <p:spPr>
          <a:xfrm>
            <a:off x="306360" y="990720"/>
            <a:ext cx="8512200" cy="481968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
          <p:cNvSpPr/>
          <p:nvPr/>
        </p:nvSpPr>
        <p:spPr>
          <a:xfrm>
            <a:off x="622440" y="165240"/>
            <a:ext cx="6032520" cy="39672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Park and Lend (Fuel Levelization) – Step 2 </a:t>
            </a:r>
            <a:endParaRPr b="0" lang="en-US" sz="2200" strike="noStrike" u="none">
              <a:solidFill>
                <a:srgbClr val="000000"/>
              </a:solidFill>
              <a:effectLst/>
              <a:uFillTx/>
              <a:latin typeface="Arial"/>
            </a:endParaRPr>
          </a:p>
        </p:txBody>
      </p:sp>
      <p:sp>
        <p:nvSpPr>
          <p:cNvPr id="24" name=""/>
          <p:cNvSpPr/>
          <p:nvPr/>
        </p:nvSpPr>
        <p:spPr>
          <a:xfrm>
            <a:off x="3733920" y="1952640"/>
            <a:ext cx="1650960" cy="3784680"/>
          </a:xfrm>
          <a:prstGeom prst="rect">
            <a:avLst/>
          </a:prstGeom>
          <a:blipFill rotWithShape="0">
            <a:blip r:embed="rId1"/>
            <a:srcRect/>
            <a:stretch/>
          </a:blip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 </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Compression</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Services</a:t>
            </a:r>
            <a:endParaRPr b="0" lang="en-US" sz="1600" strike="noStrike" u="none">
              <a:solidFill>
                <a:srgbClr val="000000"/>
              </a:solidFill>
              <a:effectLst/>
              <a:uFillTx/>
              <a:latin typeface="Arial"/>
            </a:endParaRPr>
          </a:p>
        </p:txBody>
      </p:sp>
      <p:sp>
        <p:nvSpPr>
          <p:cNvPr id="25" name=""/>
          <p:cNvSpPr/>
          <p:nvPr/>
        </p:nvSpPr>
        <p:spPr>
          <a:xfrm>
            <a:off x="7467480" y="1978200"/>
            <a:ext cx="1524240" cy="3784320"/>
          </a:xfrm>
          <a:prstGeom prst="rect">
            <a:avLst/>
          </a:prstGeom>
          <a:gradFill rotWithShape="0">
            <a:gsLst>
              <a:gs pos="0">
                <a:srgbClr val="3366ff"/>
              </a:gs>
              <a:gs pos="100000">
                <a:srgbClr val="2143a9"/>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GLGT</a:t>
            </a:r>
            <a:endParaRPr b="0" lang="en-US" sz="1600" strike="noStrike" u="none">
              <a:solidFill>
                <a:srgbClr val="000000"/>
              </a:solidFill>
              <a:effectLst/>
              <a:uFillTx/>
              <a:latin typeface="Arial"/>
            </a:endParaRPr>
          </a:p>
        </p:txBody>
      </p:sp>
      <p:sp>
        <p:nvSpPr>
          <p:cNvPr id="26" name=""/>
          <p:cNvSpPr/>
          <p:nvPr/>
        </p:nvSpPr>
        <p:spPr>
          <a:xfrm>
            <a:off x="5410080" y="2006640"/>
            <a:ext cx="1752840" cy="261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Horsepower Entire Year</a:t>
            </a:r>
            <a:endParaRPr b="0" lang="en-US" sz="1100" strike="noStrike" u="none">
              <a:solidFill>
                <a:srgbClr val="000000"/>
              </a:solidFill>
              <a:effectLst/>
              <a:uFillTx/>
              <a:latin typeface="Arial"/>
            </a:endParaRPr>
          </a:p>
        </p:txBody>
      </p:sp>
      <p:sp>
        <p:nvSpPr>
          <p:cNvPr id="27" name=""/>
          <p:cNvSpPr/>
          <p:nvPr/>
        </p:nvSpPr>
        <p:spPr>
          <a:xfrm>
            <a:off x="152280" y="1940040"/>
            <a:ext cx="1600200" cy="3784320"/>
          </a:xfrm>
          <a:prstGeom prst="rect">
            <a:avLst/>
          </a:prstGeom>
          <a:blipFill rotWithShape="0">
            <a:blip r:embed="rId2"/>
            <a:srcRect/>
            <a:stretch/>
          </a:blip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 </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Wholesale</a:t>
            </a:r>
            <a:endParaRPr b="0" lang="en-US" sz="1600" strike="noStrike" u="none">
              <a:solidFill>
                <a:srgbClr val="000000"/>
              </a:solidFill>
              <a:effectLst/>
              <a:uFillTx/>
              <a:latin typeface="Arial"/>
            </a:endParaRPr>
          </a:p>
        </p:txBody>
      </p:sp>
      <p:sp>
        <p:nvSpPr>
          <p:cNvPr id="28" name=""/>
          <p:cNvSpPr/>
          <p:nvPr/>
        </p:nvSpPr>
        <p:spPr>
          <a:xfrm>
            <a:off x="5410080" y="2260440"/>
            <a:ext cx="1905120" cy="0"/>
          </a:xfrm>
          <a:prstGeom prst="line">
            <a:avLst/>
          </a:prstGeom>
          <a:ln w="19080">
            <a:solidFill>
              <a:srgbClr val="000000"/>
            </a:solidFill>
            <a:prstDash val="dash"/>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 name=""/>
          <p:cNvSpPr/>
          <p:nvPr/>
        </p:nvSpPr>
        <p:spPr>
          <a:xfrm>
            <a:off x="1752480" y="3494160"/>
            <a:ext cx="1905120" cy="0"/>
          </a:xfrm>
          <a:prstGeom prst="line">
            <a:avLst/>
          </a:prstGeom>
          <a:ln w="19080">
            <a:solidFill>
              <a:srgbClr val="000000"/>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 name=""/>
          <p:cNvSpPr/>
          <p:nvPr/>
        </p:nvSpPr>
        <p:spPr>
          <a:xfrm>
            <a:off x="1752480" y="3102120"/>
            <a:ext cx="1905120" cy="429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Value of Nov. ’01 – Mar. ’02 Strip (In $s)</a:t>
            </a:r>
            <a:endParaRPr b="0" lang="en-US" sz="1100" strike="noStrike" u="none">
              <a:solidFill>
                <a:srgbClr val="000000"/>
              </a:solidFill>
              <a:effectLst/>
              <a:uFillTx/>
              <a:latin typeface="Arial"/>
            </a:endParaRPr>
          </a:p>
        </p:txBody>
      </p:sp>
      <p:sp>
        <p:nvSpPr>
          <p:cNvPr id="31" name=""/>
          <p:cNvSpPr/>
          <p:nvPr/>
        </p:nvSpPr>
        <p:spPr>
          <a:xfrm flipV="1">
            <a:off x="4495680" y="1209600"/>
            <a:ext cx="0" cy="74304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2" name=""/>
          <p:cNvSpPr/>
          <p:nvPr/>
        </p:nvSpPr>
        <p:spPr>
          <a:xfrm>
            <a:off x="4495680" y="1197000"/>
            <a:ext cx="358164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 name=""/>
          <p:cNvSpPr/>
          <p:nvPr/>
        </p:nvSpPr>
        <p:spPr>
          <a:xfrm>
            <a:off x="8077320" y="1197000"/>
            <a:ext cx="0" cy="668160"/>
          </a:xfrm>
          <a:prstGeom prst="line">
            <a:avLst/>
          </a:prstGeom>
          <a:ln w="19080">
            <a:solidFill>
              <a:srgbClr val="000000"/>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 name=""/>
          <p:cNvSpPr/>
          <p:nvPr/>
        </p:nvSpPr>
        <p:spPr>
          <a:xfrm>
            <a:off x="5410080" y="1238400"/>
            <a:ext cx="2286000" cy="429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Lease and O&amp;M Payments (In $s)</a:t>
            </a:r>
            <a:endParaRPr b="0" lang="en-US" sz="1100" strike="noStrike" u="none">
              <a:solidFill>
                <a:srgbClr val="000000"/>
              </a:solidFill>
              <a:effectLst/>
              <a:uFillTx/>
              <a:latin typeface="Arial"/>
            </a:endParaRPr>
          </a:p>
        </p:txBody>
      </p:sp>
      <p:sp>
        <p:nvSpPr>
          <p:cNvPr id="35" name=""/>
          <p:cNvSpPr/>
          <p:nvPr/>
        </p:nvSpPr>
        <p:spPr>
          <a:xfrm flipV="1">
            <a:off x="8610480" y="877680"/>
            <a:ext cx="0" cy="111276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 name=""/>
          <p:cNvSpPr/>
          <p:nvPr/>
        </p:nvSpPr>
        <p:spPr>
          <a:xfrm flipH="1">
            <a:off x="4051440" y="878040"/>
            <a:ext cx="45720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7" name=""/>
          <p:cNvSpPr/>
          <p:nvPr/>
        </p:nvSpPr>
        <p:spPr>
          <a:xfrm>
            <a:off x="4038480" y="878040"/>
            <a:ext cx="0" cy="890280"/>
          </a:xfrm>
          <a:prstGeom prst="line">
            <a:avLst/>
          </a:prstGeom>
          <a:ln w="19080">
            <a:solidFill>
              <a:srgbClr val="000000"/>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8" name=""/>
          <p:cNvSpPr/>
          <p:nvPr/>
        </p:nvSpPr>
        <p:spPr>
          <a:xfrm>
            <a:off x="5181480" y="857160"/>
            <a:ext cx="2895840" cy="261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Motor/Asset Lease and O&amp;M Services</a:t>
            </a:r>
            <a:endParaRPr b="0" lang="en-US" sz="1100" strike="noStrike" u="none">
              <a:solidFill>
                <a:srgbClr val="000000"/>
              </a:solidFill>
              <a:effectLst/>
              <a:uFillTx/>
              <a:latin typeface="Arial"/>
            </a:endParaRPr>
          </a:p>
        </p:txBody>
      </p:sp>
      <p:sp>
        <p:nvSpPr>
          <p:cNvPr id="39" name=""/>
          <p:cNvSpPr/>
          <p:nvPr/>
        </p:nvSpPr>
        <p:spPr>
          <a:xfrm flipH="1">
            <a:off x="5562360" y="2867040"/>
            <a:ext cx="1904760" cy="0"/>
          </a:xfrm>
          <a:prstGeom prst="line">
            <a:avLst/>
          </a:prstGeom>
          <a:ln w="19080">
            <a:solidFill>
              <a:srgbClr val="000000"/>
            </a:solidFill>
            <a:prstDash val="dash"/>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0" name=""/>
          <p:cNvSpPr/>
          <p:nvPr/>
        </p:nvSpPr>
        <p:spPr>
          <a:xfrm flipH="1">
            <a:off x="1828800" y="2828880"/>
            <a:ext cx="1905120" cy="0"/>
          </a:xfrm>
          <a:prstGeom prst="line">
            <a:avLst/>
          </a:prstGeom>
          <a:ln w="19080">
            <a:solidFill>
              <a:srgbClr val="000000"/>
            </a:solidFill>
            <a:prstDash val="dash"/>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1" name=""/>
          <p:cNvSpPr/>
          <p:nvPr/>
        </p:nvSpPr>
        <p:spPr>
          <a:xfrm>
            <a:off x="5410080" y="4087800"/>
            <a:ext cx="1905120" cy="0"/>
          </a:xfrm>
          <a:prstGeom prst="line">
            <a:avLst/>
          </a:prstGeom>
          <a:ln w="19080">
            <a:solidFill>
              <a:srgbClr val="000000"/>
            </a:solidFill>
            <a:prstDash val="dash"/>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a:off x="5410080" y="3822840"/>
            <a:ext cx="1752840" cy="261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Apr. ‘02 – Jun. ’02 Gas</a:t>
            </a:r>
            <a:endParaRPr b="0" lang="en-US" sz="1100" strike="noStrike" u="none">
              <a:solidFill>
                <a:srgbClr val="000000"/>
              </a:solidFill>
              <a:effectLst/>
              <a:uFillTx/>
              <a:latin typeface="Arial"/>
            </a:endParaRPr>
          </a:p>
        </p:txBody>
      </p:sp>
      <p:sp>
        <p:nvSpPr>
          <p:cNvPr id="43" name=""/>
          <p:cNvSpPr/>
          <p:nvPr/>
        </p:nvSpPr>
        <p:spPr>
          <a:xfrm>
            <a:off x="5715000" y="2457360"/>
            <a:ext cx="1752480" cy="429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Nov. ’01 – Mar. ’02 Fronted Gas</a:t>
            </a:r>
            <a:endParaRPr b="0" lang="en-US" sz="1100" strike="noStrike" u="none">
              <a:solidFill>
                <a:srgbClr val="000000"/>
              </a:solidFill>
              <a:effectLst/>
              <a:uFillTx/>
              <a:latin typeface="Arial"/>
            </a:endParaRPr>
          </a:p>
        </p:txBody>
      </p:sp>
      <p:sp>
        <p:nvSpPr>
          <p:cNvPr id="44" name=""/>
          <p:cNvSpPr/>
          <p:nvPr/>
        </p:nvSpPr>
        <p:spPr>
          <a:xfrm>
            <a:off x="1981080" y="2424240"/>
            <a:ext cx="1752840" cy="429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Nov. ’01 – Mar. ’02 Fronted Gas</a:t>
            </a:r>
            <a:endParaRPr b="0" lang="en-US" sz="1100" strike="noStrike" u="none">
              <a:solidFill>
                <a:srgbClr val="000000"/>
              </a:solidFill>
              <a:effectLst/>
              <a:uFillTx/>
              <a:latin typeface="Arial"/>
            </a:endParaRPr>
          </a:p>
        </p:txBody>
      </p:sp>
      <p:sp>
        <p:nvSpPr>
          <p:cNvPr id="45" name=""/>
          <p:cNvSpPr/>
          <p:nvPr/>
        </p:nvSpPr>
        <p:spPr>
          <a:xfrm>
            <a:off x="1752480" y="4113360"/>
            <a:ext cx="1905120" cy="0"/>
          </a:xfrm>
          <a:prstGeom prst="line">
            <a:avLst/>
          </a:prstGeom>
          <a:ln w="19080">
            <a:solidFill>
              <a:srgbClr val="000000"/>
            </a:solidFill>
            <a:prstDash val="dash"/>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 name=""/>
          <p:cNvSpPr/>
          <p:nvPr/>
        </p:nvSpPr>
        <p:spPr>
          <a:xfrm>
            <a:off x="1752480" y="3848040"/>
            <a:ext cx="1752840" cy="261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Apr. ‘02 – Jun. ’02 Gas</a:t>
            </a:r>
            <a:endParaRPr b="0" lang="en-US" sz="1100" strike="noStrike" u="none">
              <a:solidFill>
                <a:srgbClr val="000000"/>
              </a:solidFill>
              <a:effectLst/>
              <a:uFillTx/>
              <a:latin typeface="Arial"/>
            </a:endParaRPr>
          </a:p>
        </p:txBody>
      </p:sp>
      <p:sp>
        <p:nvSpPr>
          <p:cNvPr id="47" name=""/>
          <p:cNvSpPr/>
          <p:nvPr/>
        </p:nvSpPr>
        <p:spPr>
          <a:xfrm>
            <a:off x="5486400" y="4754520"/>
            <a:ext cx="1905120" cy="0"/>
          </a:xfrm>
          <a:prstGeom prst="line">
            <a:avLst/>
          </a:prstGeom>
          <a:ln w="19080">
            <a:solidFill>
              <a:srgbClr val="000000"/>
            </a:solidFill>
            <a:miter/>
            <a:headEnd len="lg" type="stealth" w="lg"/>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8" name=""/>
          <p:cNvSpPr/>
          <p:nvPr/>
        </p:nvSpPr>
        <p:spPr>
          <a:xfrm>
            <a:off x="5029200" y="4394160"/>
            <a:ext cx="2895480" cy="261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Sharing of Seasonal Spread</a:t>
            </a:r>
            <a:endParaRPr b="0" lang="en-US" sz="1100" strike="noStrike" u="none">
              <a:solidFill>
                <a:srgbClr val="000000"/>
              </a:solidFill>
              <a:effectLst/>
              <a:uFillTx/>
              <a:latin typeface="Arial"/>
            </a:endParaRPr>
          </a:p>
        </p:txBody>
      </p:sp>
      <p:sp>
        <p:nvSpPr>
          <p:cNvPr id="49" name=""/>
          <p:cNvSpPr/>
          <p:nvPr/>
        </p:nvSpPr>
        <p:spPr>
          <a:xfrm flipH="1">
            <a:off x="1828800" y="4906800"/>
            <a:ext cx="1905120" cy="0"/>
          </a:xfrm>
          <a:prstGeom prst="line">
            <a:avLst/>
          </a:prstGeom>
          <a:ln w="19080">
            <a:solidFill>
              <a:srgbClr val="000000"/>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0" name=""/>
          <p:cNvSpPr/>
          <p:nvPr/>
        </p:nvSpPr>
        <p:spPr>
          <a:xfrm>
            <a:off x="1828800" y="4451400"/>
            <a:ext cx="1905120" cy="429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Value of Apr. ’02 – Jun. ’02 Strip (In $s)</a:t>
            </a:r>
            <a:endParaRPr b="0" lang="en-US" sz="1100" strike="noStrike" u="none">
              <a:solidFill>
                <a:srgbClr val="000000"/>
              </a:solidFill>
              <a:effectLst/>
              <a:uFillTx/>
              <a:latin typeface="Arial"/>
            </a:endParaRPr>
          </a:p>
        </p:txBody>
      </p:sp>
      <p:sp>
        <p:nvSpPr>
          <p:cNvPr id="51" name=""/>
          <p:cNvSpPr/>
          <p:nvPr/>
        </p:nvSpPr>
        <p:spPr>
          <a:xfrm flipH="1">
            <a:off x="5562360" y="5451480"/>
            <a:ext cx="1904760" cy="0"/>
          </a:xfrm>
          <a:prstGeom prst="line">
            <a:avLst/>
          </a:prstGeom>
          <a:ln w="19080">
            <a:solidFill>
              <a:srgbClr val="000000"/>
            </a:solidFill>
            <a:prstDash val="dash"/>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2" name=""/>
          <p:cNvSpPr/>
          <p:nvPr/>
        </p:nvSpPr>
        <p:spPr>
          <a:xfrm>
            <a:off x="5181480" y="5003640"/>
            <a:ext cx="2895840" cy="429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Annual Charge </a:t>
            </a:r>
            <a:endParaRPr b="0" lang="en-US" sz="11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(Lease/O&amp;M Recovery)</a:t>
            </a:r>
            <a:endParaRPr b="0" lang="en-US" sz="1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7742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1998-09-17T12:43:13Z</dcterms:created>
  <dc:creator>Roberto Martinez, Jr.</dc:creator>
  <dc:description/>
  <dc:language>en-US</dc:language>
  <cp:lastModifiedBy>cmeyer</cp:lastModifiedBy>
  <cp:lastPrinted>2001-04-10T22:48:24Z</cp:lastPrinted>
  <dcterms:modified xsi:type="dcterms:W3CDTF">2001-05-23T16:53:07Z</dcterms:modified>
  <cp:revision>801</cp:revision>
  <dc:subject/>
  <dc:title>Brigham Exploration Company</dc:title>
</cp:coreProperties>
</file>