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Slides/_rels/notesSlide10.xml.rels" ContentType="application/vnd.openxmlformats-package.relationships+xml"/>
  <Override PartName="/ppt/notesSlides/_rels/notesSlide3.xml.rels" ContentType="application/vnd.openxmlformats-package.relationships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_rels/notesSlide4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601200" cy="713105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0" y="0"/>
            <a:ext cx="6994800" cy="928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Click to move the slide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ftr" idx="3"/>
          </p:nvPr>
        </p:nvSpPr>
        <p:spPr>
          <a:xfrm>
            <a:off x="0" y="8815320"/>
            <a:ext cx="303048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b">
            <a:noAutofit/>
          </a:bodyPr>
          <a:lstStyle>
            <a:lvl1pPr indent="0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ln w="0">
            <a:noFill/>
          </a:ln>
        </p:spPr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will cover this section pretty quickly. Please feel free to stop me if anything is not clear.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ln w="0">
            <a:noFill/>
          </a:ln>
        </p:spPr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Intuition: A forward or futures contract is fundamentally related to simply holding the underlying asset until delivery.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sldImg"/>
          </p:nvPr>
        </p:nvSpPr>
        <p:spPr>
          <a:xfrm>
            <a:off x="1117440" y="696960"/>
            <a:ext cx="4681800" cy="3478320"/>
          </a:xfrm>
          <a:prstGeom prst="rect">
            <a:avLst/>
          </a:prstGeom>
          <a:ln w="0">
            <a:noFill/>
          </a:ln>
        </p:spPr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of the important items we will cover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ln w="0">
            <a:noFill/>
          </a:ln>
        </p:spPr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do firms hedge?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ln w="0">
            <a:noFill/>
          </a:ln>
        </p:spPr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Going back to our Oil and Chemical company,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they can enter into a contract for mutual benefit.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WTI - Crude Oil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ln w="0">
            <a:noFill/>
          </a:ln>
        </p:spPr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Use ET contracts for hedging OTC trades.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Manage at the portfolio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ln w="0">
            <a:noFill/>
          </a:ln>
        </p:spPr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Identical product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Identical timing &amp;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Identical volumes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boring hedge, ha!!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58B9C0F-1DC0-461A-972B-C9D5F2AD0F7D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20720" y="728280"/>
            <a:ext cx="8159760" cy="118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720720" y="2060640"/>
            <a:ext cx="8159760" cy="427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DB27D75-D8D9-4D8C-B3A1-BD2E173E3400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20720" y="728280"/>
            <a:ext cx="8159760" cy="118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720720" y="2060640"/>
            <a:ext cx="8159760" cy="4279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5A87C23-6CB7-4ED3-8CF0-7FC5B869E63D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20720" y="728280"/>
            <a:ext cx="8159760" cy="118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Click to edit the title text format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20720" y="2060640"/>
            <a:ext cx="8159760" cy="427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Click to edit the outline text format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Arial Rounded MT Bol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2" marL="1085760" indent="-228600">
              <a:spcBef>
                <a:spcPts val="700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Third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3" marL="1428840" indent="-228600">
              <a:spcBef>
                <a:spcPts val="700"/>
              </a:spcBef>
              <a:buClr>
                <a:srgbClr val="ffffff"/>
              </a:buClr>
              <a:buFont typeface="Arial Rounded MT Bol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Fourth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4" marL="1771560" indent="-228600">
              <a:spcBef>
                <a:spcPts val="700"/>
              </a:spcBef>
              <a:buClr>
                <a:srgbClr val="ffffff"/>
              </a:buClr>
              <a:buFont typeface="Arial Rounded MT Bold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Fifth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5" marL="1771560" indent="-228600">
              <a:spcBef>
                <a:spcPts val="700"/>
              </a:spcBef>
              <a:buClr>
                <a:srgbClr val="000000"/>
              </a:buClr>
              <a:buFont typeface="Arial Rounded MT Bold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Sixth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6" marL="1771560" indent="-228600">
              <a:spcBef>
                <a:spcPts val="700"/>
              </a:spcBef>
              <a:buClr>
                <a:srgbClr val="000000"/>
              </a:buClr>
              <a:buFont typeface="Arial Rounded MT Bold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Seventh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713800" y="6227640"/>
            <a:ext cx="727200" cy="72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743040" y="6457680"/>
            <a:ext cx="304776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3981600" y="6468840"/>
            <a:ext cx="163800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86F27BB-C381-488A-8231-957AEF81E4EC}" type="slidenum"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60240" y="728640"/>
            <a:ext cx="8229600" cy="213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Options Pricing:</a:t>
            </a:r>
            <a:br>
              <a:rPr sz="4400"/>
            </a:b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Numerical Methods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1447920" y="3236760"/>
            <a:ext cx="6705360" cy="327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Presented by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000"/>
            </a:b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Vince Kaminski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Enron Research Group</a:t>
            </a:r>
            <a:br>
              <a:rPr sz="1800"/>
            </a:br>
            <a:endParaRPr b="0" lang="en-US" sz="3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Houston, Texas</a:t>
            </a:r>
            <a:br>
              <a:rPr sz="2400"/>
            </a:b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28 September, 2000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"/>
          <p:cNvSpPr/>
          <p:nvPr/>
        </p:nvSpPr>
        <p:spPr>
          <a:xfrm>
            <a:off x="804960" y="503280"/>
            <a:ext cx="79311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Pros and Cons of the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Binomial Tree Approach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890640" y="2055960"/>
            <a:ext cx="8137440" cy="433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indent="34272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45720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 price American-style as well as European-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style derivatives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45720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45720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34272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45720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Relatively fast for one or two underlying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instruments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45720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34272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45720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Difficult to apply when the payoffs depend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 the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past history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45720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34272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45720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 be time consuming when three or more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variables are involved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45720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8A5A1BA-9CF3-4912-9723-5C5702BB9A6E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"/>
          <p:cNvSpPr/>
          <p:nvPr/>
        </p:nvSpPr>
        <p:spPr>
          <a:xfrm>
            <a:off x="1123920" y="480960"/>
            <a:ext cx="731808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Monte-Carlo Simulation Methods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General Approach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809640" y="1996920"/>
            <a:ext cx="7967520" cy="46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Simulate the price of the underlying instrument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Calculate the payoff at horizon (for a European Option)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Discount the payoff to the present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Repeat this process </a:t>
            </a:r>
            <a:r>
              <a:rPr b="1" i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times, storing the results (P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1, 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2,…..,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n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Calculate the average payoff.  This is the estimate of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price.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F382F0E-6AB4-4DAA-B881-9681187AA8A3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1155600" y="763560"/>
            <a:ext cx="7263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Simulation of Prices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119240" y="1698480"/>
            <a:ext cx="7477200" cy="448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Standard assumption: price P follows a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dP  =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Pdt +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Pdz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dz =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(dt)</a:t>
            </a:r>
            <a:r>
              <a:rPr b="1" lang="en-US" sz="24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0.5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= expected return (drift)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= annualized volatility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Implications: prices are to be generated using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P(t+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t) =P(t) * exp[(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-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4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/2)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 +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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t)]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is a drawing from the standard normal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distribution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is zero for futures and forwards and a risk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free rate r for stocks not paying dividends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06DEAA0-E3CC-45E8-8EFE-BEE4293E0A7B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"/>
          <p:cNvSpPr/>
          <p:nvPr/>
        </p:nvSpPr>
        <p:spPr>
          <a:xfrm>
            <a:off x="1155600" y="763560"/>
            <a:ext cx="72630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Simulation of Prices for Multiple Commodities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119240" y="2435400"/>
            <a:ext cx="7477200" cy="37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80028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  <a:tab algn="l" pos="85564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Need to simulate prices P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an P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for two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commodities 1 and 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80028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  <a:tab algn="l" pos="85564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80028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  <a:tab algn="l" pos="8556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Compute volatilities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 the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coefficient of correlation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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between price returns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80028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  <a:tab algn="l" pos="85564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80028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  <a:tab algn="l" pos="8556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Generate samples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(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,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)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from a standard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bivariate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normal distribution with correlation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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80028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  <a:tab algn="l" pos="85564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80028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  <a:tab algn="l" pos="8556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Generate sample  prices from P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(t+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t) =P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(t) *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[(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-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 Rounded MT Bold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/2)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 +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t)]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EC1C43F-5DEA-4F16-8D5A-96C6BDD9B1F3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"/>
          <p:cNvSpPr/>
          <p:nvPr/>
        </p:nvSpPr>
        <p:spPr>
          <a:xfrm>
            <a:off x="1155600" y="763560"/>
            <a:ext cx="7263000" cy="12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Generating Correlated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Normal Samples (</a:t>
            </a: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3600" strike="noStrike" u="none" baseline="-25000">
                <a:solidFill>
                  <a:srgbClr val="ffff00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, </a:t>
            </a: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3600" strike="noStrike" u="none" baseline="-25000">
                <a:solidFill>
                  <a:srgbClr val="ffff00"/>
                </a:solidFill>
                <a:effectLst/>
                <a:uFillTx/>
                <a:latin typeface="Arial Rounded MT Bold"/>
              </a:rPr>
              <a:t>2</a:t>
            </a: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)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220760" y="2473200"/>
            <a:ext cx="7477200" cy="39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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=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correlation coefficient between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commodities 1 and 2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Draw independent samples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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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2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from a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(univariate) standard normal distribution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Compute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  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=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    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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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  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=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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+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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(1 -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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)</a:t>
            </a:r>
            <a:r>
              <a:rPr b="1" lang="en-US" sz="2400" strike="noStrike" u="none" baseline="30000">
                <a:solidFill>
                  <a:srgbClr val="ffffff"/>
                </a:solidFill>
                <a:effectLst/>
                <a:uFillTx/>
                <a:latin typeface="Arial Rounded MT Bold"/>
              </a:rPr>
              <a:t>0.5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                  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20CF43C-8E9D-43FE-AB07-73BCFA573C4E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708120" y="264600"/>
            <a:ext cx="8159760" cy="118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 Pricing: Numerical Methods</a:t>
            </a:r>
            <a:br>
              <a:rPr sz="4400"/>
            </a:b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Outline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1368360" y="1611360"/>
            <a:ext cx="7423200" cy="442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40000"/>
              </a:lnSpc>
              <a:spcBef>
                <a:spcPts val="601"/>
              </a:spcBef>
              <a:buClr>
                <a:srgbClr val="ffff00"/>
              </a:buClr>
              <a:buFont typeface="Marlett" charset="2"/>
              <a:buChar char="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Binomial Trees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lnSpc>
                <a:spcPct val="140000"/>
              </a:lnSpc>
              <a:spcBef>
                <a:spcPts val="499"/>
              </a:spcBef>
              <a:buClr>
                <a:srgbClr val="ffff00"/>
              </a:buClr>
              <a:buFont typeface="Marlett" charset="2"/>
              <a:buChar char="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Pricing Procedure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lnSpc>
                <a:spcPct val="140000"/>
              </a:lnSpc>
              <a:spcBef>
                <a:spcPts val="499"/>
              </a:spcBef>
              <a:buClr>
                <a:srgbClr val="ffff00"/>
              </a:buClr>
              <a:buFont typeface="Marlett" charset="2"/>
              <a:buChar char="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Construction of Binomial Trees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lnSpc>
                <a:spcPct val="140000"/>
              </a:lnSpc>
              <a:spcBef>
                <a:spcPts val="499"/>
              </a:spcBef>
              <a:buClr>
                <a:srgbClr val="ffff00"/>
              </a:buClr>
              <a:buFont typeface="Marlett" charset="2"/>
              <a:buChar char="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Pros and Cons of using Trees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140000"/>
              </a:lnSpc>
              <a:spcBef>
                <a:spcPts val="601"/>
              </a:spcBef>
              <a:buClr>
                <a:srgbClr val="ffff00"/>
              </a:buClr>
              <a:buFont typeface="Marlett" charset="2"/>
              <a:buChar char="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Simulation Methods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lnSpc>
                <a:spcPct val="140000"/>
              </a:lnSpc>
              <a:spcBef>
                <a:spcPts val="499"/>
              </a:spcBef>
              <a:buClr>
                <a:srgbClr val="ffff00"/>
              </a:buClr>
              <a:buFont typeface="Marlett" charset="2"/>
              <a:buChar char="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Pricing Approach for Simulation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lnSpc>
                <a:spcPct val="140000"/>
              </a:lnSpc>
              <a:spcBef>
                <a:spcPts val="499"/>
              </a:spcBef>
              <a:buClr>
                <a:srgbClr val="ffff00"/>
              </a:buClr>
              <a:buFont typeface="Marlett" charset="2"/>
              <a:buChar char="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Simulating Commodity Prices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B22136D-8708-42D2-9D1F-62E51A4F9F05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34840" y="329760"/>
            <a:ext cx="8159400" cy="1187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Advantages and Disadvantages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of Analytical Methods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1596600" y="1835280"/>
            <a:ext cx="6534360" cy="4556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Closed-form analytical solutions are available for many plain vanilla and exotic plans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Very fast results when an analytical solution is available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Accurate under the given assumptions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Closed-form solutions not available or available only under restrictive assumptions for many types of derivatives.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Example: American-style options. Sometimes more difficult and takes longer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ime to program than simulation.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317DB39-217A-49B5-9CF4-8359F8FBB8EE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2459160" y="314280"/>
            <a:ext cx="4489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Numerical Methods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Binomial Trees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317600" y="2044800"/>
            <a:ext cx="7219800" cy="344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Replace the continuous GBM process for a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movement by a discrete set of values in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tree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Each node of the tree has  a time index,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for price and an associated probability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very useful tool in pricing derivatives that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cannot be priced with other techniques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9CD6823-EDF1-443B-AC46-6FC9C794A509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966960" y="287280"/>
            <a:ext cx="771660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 Pricing Procedure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Using Binomial Trees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922320" y="1481040"/>
            <a:ext cx="7948800" cy="505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Construct a tree of prices for the underlying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Compute the option cash flows associated with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leaf nodes of the tree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Step back in the tree by one time period and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compute the expected or average cash flows 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associated with the tree nodes.  Use the risk-free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interest rate for discounting.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Repeat the previous step moving back in time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until the root of the tree is reached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computed at the root node is the value of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option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2DD12F4-0B09-44B5-9482-C1E8B0EFF7E6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1320840" y="1193760"/>
            <a:ext cx="7074000" cy="236232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331640" y="465120"/>
            <a:ext cx="6988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Construction of Binomial Trees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146240" y="3711600"/>
            <a:ext cx="7456320" cy="255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 indent="-34272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5716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Divide life of the option into many time intervals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34272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5716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each interval, price moves from its current value 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34272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5716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up to Pu with a probability 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34272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5716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down to Pd with a probability 1 - 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34272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5716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smaller the interval length, the greater the accuracy of the results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2629080" y="1511280"/>
            <a:ext cx="4431960" cy="9777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629080" y="2489040"/>
            <a:ext cx="4559040" cy="6987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108160" y="2349360"/>
            <a:ext cx="304920" cy="30492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213680" y="1397160"/>
            <a:ext cx="304560" cy="30456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315200" y="3060720"/>
            <a:ext cx="304920" cy="30492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591320" y="1297080"/>
            <a:ext cx="570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0099"/>
                </a:solidFill>
                <a:effectLst/>
                <a:uFillTx/>
                <a:latin typeface="Arial"/>
              </a:rPr>
              <a:t>Pu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638840" y="2973240"/>
            <a:ext cx="570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0099"/>
                </a:solidFill>
                <a:effectLst/>
                <a:uFillTx/>
                <a:latin typeface="Arial"/>
              </a:rPr>
              <a:t>Pd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623960" y="2287440"/>
            <a:ext cx="384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0099"/>
                </a:solidFill>
                <a:effectLst/>
                <a:uFillTx/>
                <a:latin typeface="Arial"/>
              </a:rPr>
              <a:t>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0C0BE67-BBD4-4B34-9594-9633DDE79901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2336760" y="2031840"/>
            <a:ext cx="5181480" cy="267984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398680" y="546120"/>
            <a:ext cx="49021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Binomial Trees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806480" y="5767560"/>
            <a:ext cx="6046920" cy="73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04640"/>
                <a:tab algn="l" pos="73656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Binomial Tree of Gas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04640"/>
                <a:tab algn="l" pos="73656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p, u, d set to give correct mean volatility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557360" y="1590840"/>
            <a:ext cx="2597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66ffcc"/>
                </a:solidFill>
                <a:effectLst/>
                <a:uFillTx/>
                <a:latin typeface="Arial"/>
              </a:rPr>
              <a:t>Example:  Gas Prices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430520" y="4786200"/>
            <a:ext cx="9111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33"/>
                </a:solidFill>
                <a:effectLst/>
                <a:uFillTx/>
                <a:latin typeface="Arial"/>
              </a:rPr>
              <a:t>p = 0.6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33"/>
                </a:solidFill>
                <a:effectLst/>
                <a:uFillTx/>
                <a:latin typeface="Arial"/>
              </a:rPr>
              <a:t>u = 1.1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33"/>
                </a:solidFill>
                <a:effectLst/>
                <a:uFillTx/>
                <a:latin typeface="Arial"/>
              </a:rPr>
              <a:t>d = 1/u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276720" y="3327480"/>
            <a:ext cx="266760" cy="25380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457880" y="2743200"/>
            <a:ext cx="266400" cy="25416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444920" y="3886200"/>
            <a:ext cx="266760" cy="25416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740560" y="2146320"/>
            <a:ext cx="266400" cy="25416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778360" y="3174840"/>
            <a:ext cx="266760" cy="25416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803920" y="4343400"/>
            <a:ext cx="266760" cy="25416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V="1">
            <a:off x="3632040" y="2958840"/>
            <a:ext cx="762120" cy="3934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4762440" y="2412720"/>
            <a:ext cx="762120" cy="3934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V="1">
            <a:off x="4813200" y="3504960"/>
            <a:ext cx="762120" cy="3934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645000" y="3568680"/>
            <a:ext cx="723960" cy="3682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800600" y="4089240"/>
            <a:ext cx="723960" cy="36864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775040" y="2882880"/>
            <a:ext cx="723960" cy="3682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469320" y="277956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558240" y="370692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556360" y="330048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168080" y="234792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080240" y="418932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1.82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226560" y="210672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2.42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239160" y="311004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251760" y="431640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1.65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5773D69-C4C8-4A01-B81B-C2588C9BDB4A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"/>
          <p:cNvSpPr/>
          <p:nvPr/>
        </p:nvSpPr>
        <p:spPr>
          <a:xfrm>
            <a:off x="644400" y="333360"/>
            <a:ext cx="8331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Determination of Tree Parameters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896760" y="1106640"/>
            <a:ext cx="7891560" cy="510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parameters p, u, and d are chosen to give the correct mean and variance for the price changes during the small time interval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Mean: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In the risk-neutral world, a futures contract is expected to remain the same in price while a stock is expected to grow at the risk-free interest rate 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  Thus,starting with a price 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at time 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, the average price after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 is Pa, where a = 1 for a futures contract and a = 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exp(r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t)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a stock.  Hence,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>
              <a:lnSpc>
                <a:spcPct val="100000"/>
              </a:lnSpc>
              <a:spcBef>
                <a:spcPts val="1001"/>
              </a:spcBef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Pa = pPu + (1 -p)Pd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a = pu + (1 - p)d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Variance: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Variance of price after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 is P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2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t.  Thus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 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  E(P</a:t>
            </a:r>
            <a:r>
              <a:rPr b="1" lang="en-US" sz="2000" strike="noStrike" u="none" baseline="-25000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 baseline="-25000">
                <a:solidFill>
                  <a:srgbClr val="ccff99"/>
                </a:solidFill>
                <a:effectLst/>
                <a:uFillTx/>
                <a:latin typeface="Arial"/>
              </a:rPr>
              <a:t>t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) - [E(P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t)]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  [p(Pu)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+                                   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(1 -p)(Pd)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] - [Pa]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  =  pu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+ (1 -p)d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 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- a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B4DCF6E-2774-4776-84EB-FB3E8509EA8E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"/>
          <p:cNvSpPr/>
          <p:nvPr/>
        </p:nvSpPr>
        <p:spPr>
          <a:xfrm>
            <a:off x="1605600" y="563400"/>
            <a:ext cx="6431040" cy="93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Determination of Parameters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92200" y="1649520"/>
            <a:ext cx="8767800" cy="450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 indent="-342720">
              <a:lnSpc>
                <a:spcPct val="100000"/>
              </a:lnSpc>
              <a:spcBef>
                <a:spcPts val="675"/>
              </a:spcBef>
              <a:buClr>
                <a:srgbClr val="ffff00"/>
              </a:buClr>
              <a:buFont typeface="Marlett" charset="2"/>
              <a:buChar char=""/>
              <a:tabLst>
                <a:tab algn="l" pos="22860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  <a:tab algn="l" pos="363204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Combining the mean and variance results with the condition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1463"/>
              </a:spcBef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u   = 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gives us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u   =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exp(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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901"/>
              </a:spcAft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d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exp(-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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Aft>
                <a:spcPts val="451"/>
              </a:spcAft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Aft>
                <a:spcPts val="499"/>
              </a:spcAft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where a = 1 for a futures contract and a = e</a:t>
            </a:r>
            <a:r>
              <a:rPr b="1" lang="en-US" sz="18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r 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t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a stock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Aft>
                <a:spcPts val="499"/>
              </a:spcAft>
              <a:buClr>
                <a:srgbClr val="ffff00"/>
              </a:buClr>
              <a:buFont typeface="Marlett" charset="2"/>
              <a:buChar char=""/>
              <a:tabLst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342720">
              <a:lnSpc>
                <a:spcPct val="70000"/>
              </a:lnSpc>
              <a:spcAft>
                <a:spcPts val="499"/>
              </a:spcAft>
              <a:buClr>
                <a:srgbClr val="ffff00"/>
              </a:buClr>
              <a:buFont typeface="Marlett" charset="2"/>
              <a:buChar char=""/>
              <a:tabLst>
                <a:tab algn="l" pos="22860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  <a:tab algn="l" pos="363204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Example:  Prompt natural Gas Futures 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= 35%, 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 =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(1/365) year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u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exp</a:t>
            </a:r>
            <a:r>
              <a:rPr b="1" lang="en-US" sz="2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(</a:t>
            </a: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0.35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* </a:t>
            </a:r>
            <a:r>
              <a:rPr b="1" lang="en-US" sz="28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2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(1/365))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=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1.0185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d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         =  0.98185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         =  0.495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044880" y="6084720"/>
            <a:ext cx="603360" cy="2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V="1">
            <a:off x="4838760" y="5499000"/>
            <a:ext cx="0" cy="12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5" name=""/>
          <p:cNvGrpSpPr/>
          <p:nvPr/>
        </p:nvGrpSpPr>
        <p:grpSpPr>
          <a:xfrm>
            <a:off x="3503520" y="5268960"/>
            <a:ext cx="358920" cy="549000"/>
            <a:chOff x="3503520" y="5268960"/>
            <a:chExt cx="358920" cy="549000"/>
          </a:xfrm>
        </p:grpSpPr>
        <p:sp>
          <p:nvSpPr>
            <p:cNvPr id="66" name=""/>
            <p:cNvSpPr/>
            <p:nvPr/>
          </p:nvSpPr>
          <p:spPr>
            <a:xfrm>
              <a:off x="3543120" y="5268960"/>
              <a:ext cx="2797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3529080" y="5510520"/>
              <a:ext cx="2826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u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3503520" y="5383440"/>
              <a:ext cx="358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—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9" name=""/>
          <p:cNvGrpSpPr/>
          <p:nvPr/>
        </p:nvGrpSpPr>
        <p:grpSpPr>
          <a:xfrm>
            <a:off x="3668400" y="2106720"/>
            <a:ext cx="358920" cy="549000"/>
            <a:chOff x="3668400" y="2106720"/>
            <a:chExt cx="358920" cy="549000"/>
          </a:xfrm>
        </p:grpSpPr>
        <p:sp>
          <p:nvSpPr>
            <p:cNvPr id="70" name=""/>
            <p:cNvSpPr/>
            <p:nvPr/>
          </p:nvSpPr>
          <p:spPr>
            <a:xfrm>
              <a:off x="3708000" y="2106720"/>
              <a:ext cx="2797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3693960" y="2348280"/>
              <a:ext cx="2826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3668400" y="2221200"/>
              <a:ext cx="358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—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3" name=""/>
          <p:cNvGrpSpPr/>
          <p:nvPr/>
        </p:nvGrpSpPr>
        <p:grpSpPr>
          <a:xfrm>
            <a:off x="3594240" y="3355920"/>
            <a:ext cx="755640" cy="567000"/>
            <a:chOff x="3594240" y="3355920"/>
            <a:chExt cx="755640" cy="567000"/>
          </a:xfrm>
        </p:grpSpPr>
        <p:sp>
          <p:nvSpPr>
            <p:cNvPr id="74" name=""/>
            <p:cNvSpPr/>
            <p:nvPr/>
          </p:nvSpPr>
          <p:spPr>
            <a:xfrm>
              <a:off x="3594240" y="3355920"/>
              <a:ext cx="6922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a - 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3594240" y="3615480"/>
              <a:ext cx="7556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u - 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3711240" y="3479760"/>
              <a:ext cx="5374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——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7" name=""/>
          <p:cNvGrpSpPr/>
          <p:nvPr/>
        </p:nvGrpSpPr>
        <p:grpSpPr>
          <a:xfrm>
            <a:off x="3467160" y="5730840"/>
            <a:ext cx="755640" cy="567000"/>
            <a:chOff x="3467160" y="5730840"/>
            <a:chExt cx="755640" cy="567000"/>
          </a:xfrm>
        </p:grpSpPr>
        <p:sp>
          <p:nvSpPr>
            <p:cNvPr id="78" name=""/>
            <p:cNvSpPr/>
            <p:nvPr/>
          </p:nvSpPr>
          <p:spPr>
            <a:xfrm>
              <a:off x="3467160" y="5730840"/>
              <a:ext cx="6922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1 - 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3467160" y="5990400"/>
              <a:ext cx="7556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u - 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3584160" y="5854680"/>
              <a:ext cx="5374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——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16020AC-C611-47E3-BD03-BF3D99E5CD13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2000-09-05T15:55:43Z</dcterms:created>
  <dc:creator>Selena Khan</dc:creator>
  <dc:description/>
  <dc:language>en-US</dc:language>
  <cp:lastModifiedBy>adupont</cp:lastModifiedBy>
  <cp:lastPrinted>2000-09-27T17:58:20Z</cp:lastPrinted>
  <dcterms:modified xsi:type="dcterms:W3CDTF">2000-09-27T17:58:22Z</dcterms:modified>
  <cp:revision>144</cp:revision>
  <dc:subject/>
  <dc:title>No Slide Title</dc:title>
</cp:coreProperties>
</file>