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7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9AA647-78D0-4C2F-AE07-10DAE5FC208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0B68111-7B39-4ABF-99FC-E8C6CFAB837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2D7323-6817-4B6D-B475-AEF39FF8603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April 13,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i="1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Federal Agencies’ 2001 Operations Plan Proposal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1A76429C-B7E2-4764-9702-5D7B08F6E10D}" type="slidenum">
              <a:rPr b="0" lang="en-US" sz="1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762120" y="1143000"/>
            <a:ext cx="77724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Federal Agencies</a:t>
            </a:r>
            <a:br>
              <a:rPr sz="4400"/>
            </a:br>
            <a:r>
              <a:rPr b="1" lang="en-US" sz="4400" strike="noStrike" u="none">
                <a:solidFill>
                  <a:srgbClr val="003399"/>
                </a:solidFill>
                <a:effectLst/>
                <a:uFillTx/>
                <a:latin typeface="Bookman Old Style"/>
              </a:rPr>
              <a:t>2001 FCRPS Operations Plan Proposal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990360" y="4419720"/>
            <a:ext cx="70866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36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April 13, 2001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Summary of Spring/Summer Operations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990720" y="1155600"/>
            <a:ext cx="7238880" cy="467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Spill start date and spill levels to be determined based on volume forecasts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Transport up to 50% of juvenile migrants in the spring from McNary Dam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Surging operation at Lower Granite to move juveniles through the pool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Priority for Refill of Headwater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71560" indent="-285480"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1.   Dworshak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71560" indent="-285480"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2.   Libby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771560" indent="-285480">
              <a:lnSpc>
                <a:spcPct val="100000"/>
              </a:lnSpc>
              <a:spcBef>
                <a:spcPts val="125"/>
              </a:spcBef>
              <a:tabLst>
                <a:tab algn="l" pos="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3.   Hungry Horse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Allow for consideration to reduce minimum flows for bull trout at Libby to aid refill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CB0F35-7AC4-470E-BCC6-6DC7154F3696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1066680" y="1430280"/>
            <a:ext cx="7239240" cy="329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28600">
              <a:spcBef>
                <a:spcPts val="1500"/>
              </a:spcBef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Highlights of operations for the next 2 weeks prior to completion of the operational plan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2860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Maintain Vernita Bar flows through the end of April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2860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No spill for in-river or hatchery fish in the second half of April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2860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Implement MOP as in-season management recommends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28600">
              <a:tabLst>
                <a:tab algn="l" pos="0"/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(remove MOP if capacity problems occur)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2860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85800"/>
                <a:tab algn="l" pos="1028880"/>
                <a:tab algn="l" pos="1371600"/>
                <a:tab algn="l" pos="1714680"/>
                <a:tab algn="l" pos="2057400"/>
                <a:tab algn="l" pos="2400480"/>
                <a:tab algn="l" pos="2743200"/>
                <a:tab algn="l" pos="3086280"/>
                <a:tab algn="l" pos="3429000"/>
                <a:tab algn="l" pos="3772080"/>
                <a:tab algn="l" pos="4114800"/>
                <a:tab algn="l" pos="4457880"/>
                <a:tab algn="l" pos="4800600"/>
                <a:tab algn="l" pos="5143680"/>
                <a:tab algn="l" pos="5486400"/>
                <a:tab algn="l" pos="5829480"/>
                <a:tab algn="l" pos="6172200"/>
                <a:tab algn="l" pos="6515280"/>
                <a:tab algn="l" pos="6858000"/>
                <a:tab algn="l" pos="720108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Begin spring transport at McNary upon completion of Section 10 permit process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Near-Term Operational Issues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04CB5F9-7A7C-4E4D-BBB5-FD4142BEBD17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609480" y="1430280"/>
            <a:ext cx="8153640" cy="244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0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The Federal Agencies are seeking input on this Operations Plan Proposal through Friday, April 20.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10922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Comments may be sent to Suzanne Cooper at sbcooper@bpa.gov or posted on the Federal Caucus bulletin board at www.salmonrecovery.gov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83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Next Steps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586DB8-1299-4DE7-8C52-6BD5F31B3DCE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Meeting All Three 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457200" y="914400"/>
            <a:ext cx="8458200" cy="1484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sng">
                <a:solidFill>
                  <a:srgbClr val="003399"/>
                </a:solidFill>
                <a:effectLst/>
                <a:uFillTx/>
                <a:latin typeface="Times New Roman"/>
              </a:rPr>
              <a:t>STEP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Determine amount of water needed to meet Federal load obligations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Any water not needed to meet firm load is stored in the system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457200" y="4038480"/>
            <a:ext cx="8458200" cy="2275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In conditions where volume exceeds that needed to meet load, storage may be used to: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improve ability to meet 5% loss of load probability (Criterion 2)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generate energy and revenue, building reserves and improving ability to meet &lt; 20% probability of negative cash reserves (Criterion 3)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spill to improve fish passage and survival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068480" y="2389320"/>
          <a:ext cx="7084800" cy="18223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8480" y="2389320"/>
                    <a:ext cx="7084800" cy="1822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43CB15F-6BBA-412B-9668-13F1F381FCB3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Meeting All Three 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09480" y="914400"/>
            <a:ext cx="8382240" cy="2094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sng">
                <a:solidFill>
                  <a:srgbClr val="003399"/>
                </a:solidFill>
                <a:effectLst/>
                <a:uFillTx/>
                <a:latin typeface="Times New Roman"/>
              </a:rPr>
              <a:t>STEP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Add forecast error buffer to minimize risk associated with volume forecast error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 4.5 forecast error buffer is added to the May Final Forecast in the following table: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457200" y="4937040"/>
            <a:ext cx="84582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 May Final Volume Forecast of ~ 58.5 MAF is needed to meet load and provide &lt; 25% probability of actual runoff being &lt; 54 MAF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1" name=""/>
          <p:cNvGraphicFramePr/>
          <p:nvPr/>
        </p:nvGraphicFramePr>
        <p:xfrm>
          <a:off x="917640" y="2746440"/>
          <a:ext cx="7769160" cy="2241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17640" y="2746440"/>
                    <a:ext cx="7769160" cy="224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440A40-82E5-409C-A87B-42C59E1322C7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Meeting All Three 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685800" y="974880"/>
            <a:ext cx="8077320" cy="1551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sng">
                <a:solidFill>
                  <a:srgbClr val="003399"/>
                </a:solidFill>
                <a:effectLst/>
                <a:uFillTx/>
                <a:latin typeface="Times New Roman"/>
              </a:rPr>
              <a:t>STEP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Available storage from Step 2 is reduced by the additional 1,500 MW-Months of storage retained in the system to enhance reliability for winter 2001-02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533520" y="4937040"/>
            <a:ext cx="800100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 May Final Volume Forecast of ~ 60 MAF is needed to meet load and store sufficient volume to reach 20% loss of load probability for next winter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6" name="" descr=""/>
          <p:cNvPicPr/>
          <p:nvPr/>
        </p:nvPicPr>
        <p:blipFill>
          <a:blip r:embed="rId1"/>
          <a:stretch/>
        </p:blipFill>
        <p:spPr>
          <a:xfrm>
            <a:off x="914400" y="2654280"/>
            <a:ext cx="7924680" cy="2098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E61C79-4CFA-42C5-A2A4-92FB8787C29D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"/>
          <p:cNvSpPr/>
          <p:nvPr/>
        </p:nvSpPr>
        <p:spPr>
          <a:xfrm>
            <a:off x="1219320" y="258840"/>
            <a:ext cx="67053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2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Introduction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685800" y="5334120"/>
            <a:ext cx="5943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990720" y="1219320"/>
            <a:ext cx="6933960" cy="4081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76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8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Two Components of the Federal Agencies 2001 Operations Plan Proposal: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Evaluation of FCRPS conditions relative to the emergency criteria included in the “Federal Agencies’ Criteria and Priorities for 2001 FCRPS Operations”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50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4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Summary of operations that will be implemented this year, including a decision process for determining spring and summer spill levels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7021F6D-CB88-48A5-AC35-2C8A637901F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5334120"/>
            <a:ext cx="5943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62120" y="1219320"/>
            <a:ext cx="7772400" cy="3415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4480" indent="-8280"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Criteria 1:  Sufficient Resources to Meet Near-Term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Insufficiency of electrical generation to meet near-term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8280"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Criteria 2:  Sufficient Resources to Meet Long-Term Demand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No &gt; 5% loss of load probability in the next 12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14480" indent="-8280"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2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Criteria 3:  Sufficient Cash Reserves to Maintain Reliability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343080">
              <a:lnSpc>
                <a:spcPct val="100000"/>
              </a:lnSpc>
              <a:spcBef>
                <a:spcPts val="206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No &gt; 20% probability of $0 cash reserves in the next 12 months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FE1B11-66CB-4DB4-9984-1565144C63B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685800" y="5334120"/>
            <a:ext cx="5943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3520" y="1003320"/>
            <a:ext cx="7848360" cy="5167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150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Criterion 1:  Sufficient Resources to Meet Near-Term Power System 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NWPPC and BPA analytical results indicate that approximately 54 MAF is required to meet firm load without further jeopardizing 2001-02 power system reliability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The RFC April Final Volume Forecast indicates 40% probability of actual runoff &lt; 54 MAF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A forecast buffer is added to monthly final volume forecasts to provide no &gt; 25% probability of &lt; 54 MAF actual runoff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Final monthly Volume Forecasts to maintain near-term reliability are: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May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58.5 MAF (54 MAF + 4.5 MAF Buffer)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June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58.0 MAF (54 MAF + 4.0 MAF Buffer)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July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57.5 MAF (54 MAF + 3.5 MAF Buffer)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62F71E3-4BB0-4D01-BF60-5335BBC049ED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457200" y="990720"/>
            <a:ext cx="8077320" cy="367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2251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Criterion 2:  Sufficient Resources to Maintain a 5% Loss of Load Probability in Future Months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If Federal U.S. hydro reservoirs begin operating year 2002 at traditional elevations, NWPPC analysis indicate a 26% probability of not meeting PNW power demand this winter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Storing an additional 1,500 MW-Months (approximately 1.5 MAF) into next year can reduce the loss of load probability to 20%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Storage beyond 1,500 MW-Months has little impact on either the loss of load probability or the magnitude of the load loss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1" name=""/>
          <p:cNvGraphicFramePr/>
          <p:nvPr/>
        </p:nvGraphicFramePr>
        <p:xfrm>
          <a:off x="1066680" y="4641840"/>
          <a:ext cx="7391520" cy="16826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4641840"/>
                    <a:ext cx="7391520" cy="1682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ECA5B66-A45A-4B13-BBC1-4FA5EBC836C1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304920" y="685800"/>
            <a:ext cx="8458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 algn="ctr">
              <a:spcBef>
                <a:spcPts val="18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Criterion 3:  Sufficient Reserves to Maintain Reliability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5" name="" descr=""/>
          <p:cNvPicPr/>
          <p:nvPr/>
        </p:nvPicPr>
        <p:blipFill>
          <a:blip r:embed="rId1"/>
          <a:stretch/>
        </p:blipFill>
        <p:spPr>
          <a:xfrm>
            <a:off x="0" y="938160"/>
            <a:ext cx="9744120" cy="5310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67788E2-8B1D-4074-883E-A3A51F699457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57200" y="1019160"/>
            <a:ext cx="8001000" cy="4496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>
              <a:spcBef>
                <a:spcPts val="2251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4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Criterion 3:  Sufficient Reserves to Maintain Reliability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Current BPA analysis indicates that with current runoff and market price projections, BPA achieves the goal of avoiding a &gt; 20% probability of negative cash reserves in any of the next 12 months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874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If runoff and market price estimates remain in their current range, some level of reserves might be available for expenditures this year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571680" indent="-236880">
              <a:spcBef>
                <a:spcPts val="1250"/>
              </a:spcBef>
              <a:buClr>
                <a:srgbClr val="008080"/>
              </a:buClr>
              <a:buSzPct val="50000"/>
              <a:buFont typeface="Symbol" charset="2"/>
              <a:buChar char=""/>
              <a:tabLst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Such expenditures might include: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implementing offset actions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power purchases from outside the region to reduce storage needed to  enhance 2001-02 winter reliability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1257480" indent="-285840">
              <a:lnSpc>
                <a:spcPct val="100000"/>
              </a:lnSpc>
              <a:spcBef>
                <a:spcPts val="125"/>
              </a:spcBef>
              <a:buClr>
                <a:srgbClr val="008080"/>
              </a:buClr>
              <a:buSzPct val="125000"/>
              <a:buFont typeface="Times New Roman"/>
              <a:buChar char="-"/>
              <a:tabLst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power purchases from outside the region to further reduce the 20% loss of load probability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3FA6721-AB54-4A7B-B02F-2233D30F197D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>
              <a:spcBef>
                <a:spcPts val="20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Meeting All Three 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80880" y="1066680"/>
            <a:ext cx="80773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571680" indent="-236880" algn="ctr">
              <a:spcBef>
                <a:spcPts val="1874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0" lang="en-US" sz="2000" strike="noStrike" u="sng">
                <a:solidFill>
                  <a:srgbClr val="003399"/>
                </a:solidFill>
                <a:effectLst/>
                <a:uFillTx/>
                <a:latin typeface="Times New Roman"/>
              </a:rPr>
              <a:t>SUMMARY RESULTS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38080" y="5638680"/>
            <a:ext cx="8077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1.5 MAF is used as a proxy for the 1500 MW-mo of storage needed for reliability purposes.  Depending on the location and shape of the volume, the MAF requirement to provide the MW-mo could change.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" name="" descr=""/>
          <p:cNvPicPr/>
          <p:nvPr/>
        </p:nvPicPr>
        <p:blipFill>
          <a:blip r:embed="rId1"/>
          <a:stretch/>
        </p:blipFill>
        <p:spPr>
          <a:xfrm>
            <a:off x="1143000" y="1523880"/>
            <a:ext cx="7238880" cy="4326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6D5D04E-AB3D-49CE-B106-2AE526A7BFA5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"/>
          <p:cNvSpPr/>
          <p:nvPr/>
        </p:nvSpPr>
        <p:spPr>
          <a:xfrm>
            <a:off x="1219320" y="152280"/>
            <a:ext cx="670536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2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3399"/>
                </a:solidFill>
                <a:effectLst/>
                <a:uFillTx/>
                <a:latin typeface="Times New Roman"/>
              </a:rPr>
              <a:t>Emergency Criteria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5334120"/>
            <a:ext cx="594360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04920" y="762120"/>
            <a:ext cx="85341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15920" indent="-11160">
              <a:spcBef>
                <a:spcPts val="125"/>
              </a:spcBef>
              <a:tabLst>
                <a:tab algn="l" pos="0"/>
                <a:tab algn="l" pos="633240"/>
                <a:tab algn="l" pos="1266840"/>
                <a:tab algn="l" pos="1900080"/>
                <a:tab algn="l" pos="2533680"/>
                <a:tab algn="l" pos="3166920"/>
                <a:tab algn="l" pos="3800520"/>
                <a:tab algn="l" pos="4433760"/>
                <a:tab algn="l" pos="5067360"/>
                <a:tab algn="l" pos="5700600"/>
                <a:tab algn="l" pos="6334200"/>
                <a:tab algn="l" pos="6967440"/>
                <a:tab algn="l" pos="7601040"/>
                <a:tab algn="l" pos="8234280"/>
                <a:tab algn="l" pos="8867880"/>
                <a:tab algn="l" pos="9501120"/>
                <a:tab algn="l" pos="10134720"/>
                <a:tab algn="l" pos="10767960"/>
              </a:tabLst>
            </a:pPr>
            <a:r>
              <a:rPr b="1" i="1" lang="en-US" sz="2000" strike="noStrike" u="none">
                <a:solidFill>
                  <a:srgbClr val="0033cc"/>
                </a:solidFill>
                <a:effectLst/>
                <a:uFillTx/>
                <a:latin typeface="Times New Roman"/>
              </a:rPr>
              <a:t>Criterion 1:  Sufficient Resources to Meet Near-Term Power System Demand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" name="" descr=""/>
          <p:cNvPicPr/>
          <p:nvPr/>
        </p:nvPicPr>
        <p:blipFill>
          <a:blip r:embed="rId1"/>
          <a:stretch/>
        </p:blipFill>
        <p:spPr>
          <a:xfrm>
            <a:off x="2209680" y="1523880"/>
            <a:ext cx="4299120" cy="4724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" name=""/>
          <p:cNvSpPr/>
          <p:nvPr/>
        </p:nvSpPr>
        <p:spPr>
          <a:xfrm>
            <a:off x="2209680" y="1143000"/>
            <a:ext cx="541044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Proposed Decision Process for 2001 Spill Operations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D4B81F-2405-40F5-974F-27B96676542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1266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2001-04-02T17:27:24Z</dcterms:created>
  <dc:creator>Cooper, Suzanne Bennett</dc:creator>
  <dc:description/>
  <dc:language>en-US</dc:language>
  <cp:lastModifiedBy>Cooper, Suzanne Bennett</cp:lastModifiedBy>
  <cp:lastPrinted>2001-04-13T11:38:20Z</cp:lastPrinted>
  <dcterms:modified xsi:type="dcterms:W3CDTF">2001-04-13T12:29:50Z</dcterms:modified>
  <cp:revision>23</cp:revision>
  <dc:subject/>
  <dc:title>2001 Issues</dc:title>
</cp:coreProperties>
</file>