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283760A-8BB3-45F0-A891-9063900E6DF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6924BCB-AACA-40BA-ADD0-62A6C2C1636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137160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PROJECT: WRIGHT BROTHERS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1308600" y="2286000"/>
            <a:ext cx="65491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Exploring Opportunities to Develop an Air Transport Contract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2819520" y="3733920"/>
            <a:ext cx="914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2209680" y="2895480"/>
          <a:ext cx="5029200" cy="3353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09680" y="2895480"/>
                    <a:ext cx="5029200" cy="3353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" name=""/>
          <p:cNvSpPr/>
          <p:nvPr/>
        </p:nvSpPr>
        <p:spPr>
          <a:xfrm>
            <a:off x="7417800" y="6292800"/>
            <a:ext cx="11883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John Allario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-304920" y="228600"/>
            <a:ext cx="86868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Who? The  Participants and Market Characteristics?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90880" y="1004760"/>
            <a:ext cx="8935920" cy="771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The Airline Industry posted total revenues of $80 billion in 1998 and revenues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have grown n average of 3 to 5% per year the last 10 years.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Total Industry Assets as of 12/31/97 for U.S. Carriers totaled $105 billion of which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airplanes represented approximately $67 billion.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As of 1997 there were approximately 5,200 commercial and freight jet air-crafts in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 which collectively flew 605 billion passenger miles.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There are approximately 10 Major airline carrier companies (Delta, United,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American, U.S. Airways, Southwest, Northwest, Continental, Trans World,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American West and Alaska Air) and an additional 15 regional players.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There are at least 5,000 companies which use airlines in the normal course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of their business and approximately 80% of North Americans have flow in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an airplane.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6" name=""/>
          <p:cNvGraphicFramePr/>
          <p:nvPr/>
        </p:nvGraphicFramePr>
        <p:xfrm>
          <a:off x="8077320" y="0"/>
          <a:ext cx="1066680" cy="838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77320" y="0"/>
                    <a:ext cx="1066680" cy="838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304920" y="228600"/>
            <a:ext cx="86868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Description of Air Transport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80880" y="457200"/>
            <a:ext cx="7925040" cy="667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Concept: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Link  the Airlines need to fill available seats and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to lock in predictable revenues with the wish of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airline passengers and their corporate travel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departments to fix expected air-fare expenditures.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Data: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Twenty years of deregulated airline air-fare and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operating statistics available and 35 additional years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prior to deregulation.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 Specifics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To Be Determined, but may include: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- ATC tied to ATA’s airline air-fare data (postings)              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and consumer price indices.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- Financially settled against posted averages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- targeting 30 largest domestic US routes, thus 30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separate contracts to start.  Basis contracts will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develop from these major routes.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0" name=""/>
          <p:cNvGraphicFramePr/>
          <p:nvPr/>
        </p:nvGraphicFramePr>
        <p:xfrm>
          <a:off x="7953480" y="0"/>
          <a:ext cx="1190520" cy="914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953480" y="0"/>
                    <a:ext cx="1190520" cy="91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-76320" y="228600"/>
            <a:ext cx="86868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Hurdles to ATC Implementation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91600" y="1004760"/>
            <a:ext cx="8542080" cy="527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 Reluctance of the Airlines to allow us access to their proprietary statistics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and revenue management calculations.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 Complexity of quantifying a single ATC contract.  For instance, each flight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has a unique origination, destination, month, day, and hour of departure, class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of service and days prior to departure to which the ticket was purchased.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(Possible Solution - ATC would be viewed as a company call option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contract based on an posted, adjusted index for that particular route and time).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  Open &amp; Free Market - Foreign carriers are heavily subsidized by their home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governments and some view the U.S. Airline industry as semi-regulated due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to the FAA’s close oversight and restrictions.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   Due to FAA intercession, the Airlines cannot be considered both competitive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and financially healthy.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4" name=""/>
          <p:cNvGraphicFramePr/>
          <p:nvPr/>
        </p:nvGraphicFramePr>
        <p:xfrm>
          <a:off x="7924680" y="0"/>
          <a:ext cx="1219320" cy="838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924680" y="0"/>
                    <a:ext cx="1219320" cy="838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-533520" y="228600"/>
            <a:ext cx="86868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Action Plan / Next Steps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93040" y="1004760"/>
            <a:ext cx="8304120" cy="558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 Continue to research the airline industry, paying particular attention to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Independent Data Provider’s content and various industry correlations.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 Determine through discussions with various internal groups if their is 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product here.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  Build on Internal Network Resources.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A) Work with Kim Watson of ET&amp;S and her Revenue Management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model to understand the revenue strategies of the airline industry.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B) Work with Tracy Ramsey of the Corporate Travel Department and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learn the various new discount programs that are being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implemented at Enron and throughout corporate America.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C) Engage the help of Enron’s research group.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D) Leverage off any current existing Enron airline relationships.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  Establish a strong external Network with the Airlines (Continental is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next door) and form a close partnership with independent industry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associations/ data providers. (ie) ATA, FAA.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8" name=""/>
          <p:cNvGraphicFramePr/>
          <p:nvPr/>
        </p:nvGraphicFramePr>
        <p:xfrm>
          <a:off x="7924680" y="0"/>
          <a:ext cx="1219320" cy="838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924680" y="0"/>
                    <a:ext cx="1219320" cy="838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Current Market Conditions in the Airline Industry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761400" y="1752480"/>
            <a:ext cx="7718040" cy="265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Airline </a:t>
            </a: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valuations are very low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  Airline stocks are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near (some below) their book values.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Some carriers have hinted that they may privatize.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On average, airlines are trading at a poor 3.5X EBITDA (In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late 1980’s, EBITDA multiples reached 8X’s).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" name=""/>
          <p:cNvGraphicFramePr/>
          <p:nvPr/>
        </p:nvGraphicFramePr>
        <p:xfrm>
          <a:off x="7924680" y="0"/>
          <a:ext cx="1219320" cy="990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924680" y="0"/>
                    <a:ext cx="1219320" cy="990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0" y="45720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Current Financial Conditions in the Airline Industry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912960" y="1574640"/>
            <a:ext cx="7938720" cy="411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Most airlines are generating surplus cash flows and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expect to continue to do so.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Most airlines are not aggressively expanding and are plowing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excess cash flows into stock repurchase programs in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order to maximize shareholder value.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Aircraft acquisitions are now more easily financed through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structured EETC’s or sale and lease-backs, which require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limited up-front capital.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8" name=""/>
          <p:cNvGraphicFramePr/>
          <p:nvPr/>
        </p:nvGraphicFramePr>
        <p:xfrm>
          <a:off x="7696080" y="0"/>
          <a:ext cx="1447920" cy="990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96080" y="0"/>
                    <a:ext cx="1447920" cy="990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0" y="38088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Why the Current Industry Malaise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990000" y="1600200"/>
            <a:ext cx="751536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 Uncertainty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 future earnings performance.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Focus is now on financial performance since past troubles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(war, recession, terrorism) are a distant memory.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2" name=""/>
          <p:cNvGraphicFramePr/>
          <p:nvPr/>
        </p:nvGraphicFramePr>
        <p:xfrm>
          <a:off x="7391520" y="0"/>
          <a:ext cx="1752480" cy="1023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391520" y="0"/>
                    <a:ext cx="1752480" cy="1023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76320" y="457200"/>
            <a:ext cx="807696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What causes Uncertainty in the Airline Industry?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201320" y="1679400"/>
            <a:ext cx="7209720" cy="375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Volatility of jet fuel prices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Chasing the dream of 100% </a:t>
            </a: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load factor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An Airline’s perceived &amp; real performance (on-time &amp;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number of cancellations)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Labor Unrest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Air craft Accidents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6" name=""/>
          <p:cNvGraphicFramePr/>
          <p:nvPr/>
        </p:nvGraphicFramePr>
        <p:xfrm>
          <a:off x="7772400" y="0"/>
          <a:ext cx="1371600" cy="1066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772400" y="0"/>
                    <a:ext cx="1371600" cy="1066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-360" y="380880"/>
            <a:ext cx="807732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How do the Airlines plan to create Value Today?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88360" y="1066680"/>
            <a:ext cx="8704440" cy="960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 Stock Repurchase Programs - A slow road to Privatization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 Airline E Commerce Activities such as: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a) Third party initiatives (ie) Priceline.com, Expedia,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Travelocity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b) T2 - the airline industry’s upcoming on-line travel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agency partnership (UAL, DAL, NWAC, CAL).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C) E-commerce ownership stakes ( AMR owns 4% and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DAL owns 9% of Priceline.com)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  Heightened Marketing Efforts utilizing Frequent Flyer Programs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(ie) Aadvantage/ AOL partnership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(ie) Affinity Partner sales of FF miles total over $100 million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  One-on-One Marketing - the New Frontier of Price Discrimination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0" name=""/>
          <p:cNvGraphicFramePr/>
          <p:nvPr/>
        </p:nvGraphicFramePr>
        <p:xfrm>
          <a:off x="7915320" y="0"/>
          <a:ext cx="1228680" cy="947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915320" y="0"/>
                    <a:ext cx="1228680" cy="947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-304920" y="380880"/>
            <a:ext cx="86868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What is the Potential Value Proposition to Enron of a </a:t>
            </a:r>
            <a:br>
              <a:rPr sz="2800"/>
            </a:br>
            <a:r>
              <a:rPr b="0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Air Transport Contract?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-23760" y="1447920"/>
            <a:ext cx="9156960" cy="649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ENA should explore the possibility of creating a commodity future’s product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formed from the relationship between passenger air-fares and an airline’s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yield per RPM.  This contract is a Service Contract for the Airline Industry.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ENA has the opportunity to combine its trading acumen with its E-Commerce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capabilities to provide the Airline Industry and Corporate America with 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integrated solution to help each party manage its operating risks: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Airlines #1 Risk - How to hedge its jet fuel purchases.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Airlines # 2 Risk - How to guaranty a predictable Passenger Load Factor.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Corporate America’s Travel Budget - Allows Companies to fix their travel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expenses for any term they would want.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4" name=""/>
          <p:cNvGraphicFramePr/>
          <p:nvPr/>
        </p:nvGraphicFramePr>
        <p:xfrm>
          <a:off x="8001000" y="0"/>
          <a:ext cx="1143000" cy="838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01000" y="0"/>
                    <a:ext cx="1143000" cy="838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-228960" y="380880"/>
            <a:ext cx="807732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Why is this Opportunity Worth Investigating?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49400" y="685800"/>
            <a:ext cx="8932680" cy="667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Air-fares seem to behave like a commodity products and seem to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have some of the basic commodity contract characteristics such as: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a) A Standard form of service - an airplane which has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fuel inputs, similar routes, similar personnel skills,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similar service.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b) A semi-fungible product - airline tickets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c)  An independent and long-standing public posting of vital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industry statistics (55 years)  (ie) air-fares and yields per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revenue passenger mile.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d) Willing and motivated buyers (travelers) and sellers (airlines)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e)  A potential governing body (FAA?)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f)  Price Transparency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g) Motivated Market Makers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8" name=""/>
          <p:cNvGraphicFramePr/>
          <p:nvPr/>
        </p:nvGraphicFramePr>
        <p:xfrm>
          <a:off x="7848720" y="0"/>
          <a:ext cx="1295280" cy="914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848720" y="0"/>
                    <a:ext cx="1295280" cy="91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-380880" y="380880"/>
            <a:ext cx="86868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Why would Enron wish to Create a ATC?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02400" y="1535040"/>
            <a:ext cx="8526600" cy="448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 A viable ATC would create a new business for Enron and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would introduce airline industry players to the supermarket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of products and services offered by Enron.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 Enron has the preeminent Risk Management desk in the country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to manage and understand esoteric risks (ie) Weather contracts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  The ATC follows in the foot steps of the transactions related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to cargo transportation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  A viable ATC would fit neatly into Enron On-line’s E-commerce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platform.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2" name=""/>
          <p:cNvGraphicFramePr/>
          <p:nvPr/>
        </p:nvGraphicFramePr>
        <p:xfrm>
          <a:off x="7924680" y="0"/>
          <a:ext cx="1219320" cy="871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924680" y="0"/>
                    <a:ext cx="1219320" cy="871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2000-05-02T07:53:08Z</dcterms:created>
  <dc:creator>John Allario</dc:creator>
  <dc:description/>
  <dc:language>en-US</dc:language>
  <cp:lastModifiedBy>John Allario</cp:lastModifiedBy>
  <cp:lastPrinted>2000-05-02T15:22:28Z</cp:lastPrinted>
  <dcterms:modified xsi:type="dcterms:W3CDTF">2000-11-09T23:48:40Z</dcterms:modified>
  <cp:revision>7</cp:revision>
  <dc:subject/>
  <dc:title>Current Market Conditions in the Airline Industry</dc:title>
</cp:coreProperties>
</file>