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wmf" ContentType="image/x-wmf"/>
  <Override PartName="/ppt/media/image2.wmf" ContentType="image/x-wmf"/>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4.xml.rels" ContentType="application/vnd.openxmlformats-package.relationships+xml"/>
  <Override PartName="/ppt/slides/_rels/slide26.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25.xml.rels" ContentType="application/vnd.openxmlformats-package.relationships+xml"/>
  <Override PartName="/ppt/slides/_rels/slide12.xml.rels" ContentType="application/vnd.openxmlformats-package.relationships+xml"/>
  <Override PartName="/ppt/slides/_rels/slide24.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23.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25.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24.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23.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8686800" cy="6584950"/>
  <p:notesSz cx="6858000"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4"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indent="0">
              <a:spcBef>
                <a:spcPts val="1151"/>
              </a:spcBef>
              <a:buNone/>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A5F7EF9-13FE-45A8-B0F7-37F3DB29D67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5"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sp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3000" strike="noStrike" u="none">
              <a:solidFill>
                <a:srgbClr val="000000"/>
              </a:solidFill>
              <a:effectLst/>
              <a:uFillTx/>
              <a:latin typeface="Book Antiqua"/>
            </a:endParaRPr>
          </a:p>
        </p:txBody>
      </p:sp>
      <p:sp>
        <p:nvSpPr>
          <p:cNvPr id="16" name="PlaceHolder 2"/>
          <p:cNvSpPr>
            <a:spLocks noGrp="1"/>
          </p:cNvSpPr>
          <p:nvPr>
            <p:ph type="subTitle"/>
          </p:nvPr>
        </p:nvSpPr>
        <p:spPr>
          <a:xfrm>
            <a:off x="777960" y="1509480"/>
            <a:ext cx="7385040" cy="4546440"/>
          </a:xfrm>
          <a:prstGeom prst="rect">
            <a:avLst/>
          </a:prstGeom>
          <a:noFill/>
          <a:ln w="0">
            <a:noFill/>
          </a:ln>
        </p:spPr>
        <p:txBody>
          <a:bodyPr lIns="0" rIns="0" tIns="0" bIns="0" anchor="ctr">
            <a:spAutoFit/>
          </a:bodyPr>
          <a:p>
            <a:pPr indent="0" algn="ctr">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691DA33-3416-4318-9488-EED46C07BDB1}"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dt" idx="1"/>
          </p:nvPr>
        </p:nvSpPr>
        <p:spPr>
          <a:xfrm>
            <a:off x="685800" y="6033960"/>
            <a:ext cx="1752480" cy="457200"/>
          </a:xfrm>
          <a:prstGeom prst="rect">
            <a:avLst/>
          </a:prstGeom>
          <a:noFill/>
          <a:ln w="0">
            <a:noFill/>
          </a:ln>
        </p:spPr>
        <p:txBody>
          <a:bodyPr lIns="92160" rIns="92160" tIns="46080" bIns="4608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1" name="PlaceHolder 2"/>
          <p:cNvSpPr>
            <a:spLocks noGrp="1"/>
          </p:cNvSpPr>
          <p:nvPr>
            <p:ph type="ftr" idx="2"/>
          </p:nvPr>
        </p:nvSpPr>
        <p:spPr>
          <a:xfrm>
            <a:off x="2971800" y="6033960"/>
            <a:ext cx="2743200" cy="457200"/>
          </a:xfrm>
          <a:prstGeom prst="rect">
            <a:avLst/>
          </a:prstGeom>
          <a:noFill/>
          <a:ln w="0">
            <a:noFill/>
          </a:ln>
        </p:spPr>
        <p:txBody>
          <a:bodyPr lIns="92160" rIns="92160" tIns="46080" bIns="4608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 name="PlaceHolder 3"/>
          <p:cNvSpPr>
            <a:spLocks noGrp="1"/>
          </p:cNvSpPr>
          <p:nvPr>
            <p:ph type="sldNum" idx="3"/>
          </p:nvPr>
        </p:nvSpPr>
        <p:spPr>
          <a:xfrm>
            <a:off x="6858000" y="6095880"/>
            <a:ext cx="1752480" cy="457200"/>
          </a:xfrm>
          <a:prstGeom prst="rect">
            <a:avLst/>
          </a:prstGeom>
          <a:noFill/>
          <a:ln w="0">
            <a:noFill/>
          </a:ln>
        </p:spPr>
        <p:txBody>
          <a:bodyPr lIns="92160" rIns="92160" tIns="46080" bIns="4608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31C7ECA-30D2-40D1-88B4-592A2479762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3" name="PlaceHolder 4"/>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Click to edit the title text format</a:t>
            </a:r>
            <a:endParaRPr b="0" lang="en-US" sz="3000" strike="noStrike" u="none">
              <a:solidFill>
                <a:srgbClr val="000000"/>
              </a:solidFill>
              <a:effectLst/>
              <a:uFillTx/>
              <a:latin typeface="Book Antiqua"/>
            </a:endParaRPr>
          </a:p>
        </p:txBody>
      </p:sp>
      <p:sp>
        <p:nvSpPr>
          <p:cNvPr id="4" name="PlaceHolder 5"/>
          <p:cNvSpPr>
            <a:spLocks noGrp="1"/>
          </p:cNvSpPr>
          <p:nvPr>
            <p:ph type="body"/>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Click to edit the outline text format</a:t>
            </a:r>
            <a:endParaRPr b="0" lang="en-US" sz="2300" strike="noStrike" u="none">
              <a:solidFill>
                <a:srgbClr val="000000"/>
              </a:solidFill>
              <a:effectLst/>
              <a:uFillTx/>
              <a:latin typeface="Book Antiqua"/>
            </a:endParaRPr>
          </a:p>
          <a:p>
            <a:pPr lvl="1" marL="706320" indent="-26676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Second Outline Level</a:t>
            </a:r>
            <a:endParaRPr b="0" lang="en-US" sz="2300" strike="noStrike" u="none">
              <a:solidFill>
                <a:srgbClr val="000000"/>
              </a:solidFill>
              <a:effectLst/>
              <a:uFillTx/>
              <a:latin typeface="Book Antiqua"/>
            </a:endParaRPr>
          </a:p>
          <a:p>
            <a:pPr lvl="2" marL="1038240" indent="-217440">
              <a:spcBef>
                <a:spcPts val="1151"/>
              </a:spcBef>
              <a:buClr>
                <a:srgbClr val="000000"/>
              </a:buClr>
              <a:buSzPct val="70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Third Outline Level</a:t>
            </a:r>
            <a:endParaRPr b="0" lang="en-US" sz="2300" strike="noStrike" u="none">
              <a:solidFill>
                <a:srgbClr val="000000"/>
              </a:solidFill>
              <a:effectLst/>
              <a:uFillTx/>
              <a:latin typeface="Book Antiqua"/>
            </a:endParaRPr>
          </a:p>
          <a:p>
            <a:pPr lvl="3" marL="1370160" indent="-217800">
              <a:spcBef>
                <a:spcPts val="1151"/>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Fourth Outline Level</a:t>
            </a:r>
            <a:endParaRPr b="0" lang="en-US" sz="2300" strike="noStrike" u="none">
              <a:solidFill>
                <a:srgbClr val="000000"/>
              </a:solidFill>
              <a:effectLst/>
              <a:uFillTx/>
              <a:latin typeface="Book Antiqua"/>
            </a:endParaRPr>
          </a:p>
          <a:p>
            <a:pPr lvl="4" marL="1701720" indent="-217440">
              <a:spcBef>
                <a:spcPts val="1151"/>
              </a:spcBef>
              <a:buClr>
                <a:srgbClr val="000000"/>
              </a:buClr>
              <a:buFont typeface="Times New Roman"/>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Fifth Outline Level</a:t>
            </a:r>
            <a:endParaRPr b="0" lang="en-US" sz="2300" strike="noStrike" u="none">
              <a:solidFill>
                <a:srgbClr val="000000"/>
              </a:solidFill>
              <a:effectLst/>
              <a:uFillTx/>
              <a:latin typeface="Book Antiqua"/>
            </a:endParaRPr>
          </a:p>
          <a:p>
            <a:pPr lvl="5" marL="1701720" indent="-217440">
              <a:spcBef>
                <a:spcPts val="1151"/>
              </a:spcBef>
              <a:buClr>
                <a:srgbClr val="000000"/>
              </a:buClr>
              <a:buFont typeface="Times New Roman"/>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Sixth Outline Level</a:t>
            </a:r>
            <a:endParaRPr b="0" lang="en-US" sz="2300" strike="noStrike" u="none">
              <a:solidFill>
                <a:srgbClr val="000000"/>
              </a:solidFill>
              <a:effectLst/>
              <a:uFillTx/>
              <a:latin typeface="Book Antiqua"/>
            </a:endParaRPr>
          </a:p>
          <a:p>
            <a:pPr lvl="6" marL="1701720" indent="-217440">
              <a:spcBef>
                <a:spcPts val="1151"/>
              </a:spcBef>
              <a:buClr>
                <a:srgbClr val="000000"/>
              </a:buClr>
              <a:buFont typeface="Times New Roman"/>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Seventh Outline Level</a:t>
            </a:r>
            <a:endParaRPr b="0" lang="en-US" sz="2300" strike="noStrike" u="none">
              <a:solidFill>
                <a:srgbClr val="000000"/>
              </a:solidFill>
              <a:effectLst/>
              <a:uFillTx/>
              <a:latin typeface="Book Antiqua"/>
            </a:endParaRPr>
          </a:p>
        </p:txBody>
      </p:sp>
      <p:sp>
        <p:nvSpPr>
          <p:cNvPr id="5" name=""/>
          <p:cNvSpPr/>
          <p:nvPr/>
        </p:nvSpPr>
        <p:spPr>
          <a:xfrm>
            <a:off x="0" y="1303200"/>
            <a:ext cx="8685360" cy="0"/>
          </a:xfrm>
          <a:prstGeom prst="line">
            <a:avLst/>
          </a:prstGeom>
          <a:ln w="12600">
            <a:solidFill>
              <a:srgbClr val="b2b2b2"/>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1440" y="1371600"/>
            <a:ext cx="86853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aphicFrame>
        <p:nvGraphicFramePr>
          <p:cNvPr id="7" name=""/>
          <p:cNvGraphicFramePr/>
          <p:nvPr/>
        </p:nvGraphicFramePr>
        <p:xfrm>
          <a:off x="152280" y="379440"/>
          <a:ext cx="633600" cy="728640"/>
        </p:xfrm>
        <a:graphic>
          <a:graphicData uri="http://schemas.openxmlformats.org/presentationml/2006/ole">
            <p:oleObj r:id="rId2" spid="">
              <p:embed/>
              <p:pic>
                <p:nvPicPr>
                  <p:cNvPr id="8" name="" descr=""/>
                  <p:cNvPicPr/>
                  <p:nvPr/>
                </p:nvPicPr>
                <p:blipFill>
                  <a:blip r:embed="rId3"/>
                  <a:stretch/>
                </p:blipFill>
                <p:spPr>
                  <a:xfrm>
                    <a:off x="152280" y="379440"/>
                    <a:ext cx="633600" cy="728640"/>
                  </a:xfrm>
                  <a:prstGeom prst="rect">
                    <a:avLst/>
                  </a:prstGeom>
                  <a:noFill/>
                  <a:ln w="0">
                    <a:noFill/>
                  </a:ln>
                </p:spPr>
              </p:pic>
            </p:oleObj>
          </a:graphicData>
        </a:graphic>
      </p:graphicFrame>
      <p:sp>
        <p:nvSpPr>
          <p:cNvPr id="9" name=""/>
          <p:cNvSpPr/>
          <p:nvPr/>
        </p:nvSpPr>
        <p:spPr>
          <a:xfrm>
            <a:off x="3435480" y="6075360"/>
            <a:ext cx="3043080" cy="564840"/>
          </a:xfrm>
          <a:prstGeom prst="rect">
            <a:avLst/>
          </a:prstGeom>
          <a:noFill/>
          <a:ln w="0">
            <a:noFill/>
          </a:ln>
        </p:spPr>
        <p:style>
          <a:lnRef idx="0"/>
          <a:fillRef idx="0"/>
          <a:effectRef idx="0"/>
          <a:fontRef idx="minor"/>
        </p:style>
        <p:txBody>
          <a:bodyPr lIns="92160" rIns="92160" tIns="46080" bIns="46080" anchor="t">
            <a:spAutoFit/>
          </a:bodyPr>
          <a:p>
            <a:pPr algn="ctr">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1000" strike="noStrike" u="none">
                <a:solidFill>
                  <a:srgbClr val="000000"/>
                </a:solidFill>
                <a:effectLst/>
                <a:uFillTx/>
                <a:latin typeface="Times New Roman"/>
              </a:rPr>
              <a:t>Prepared for Settlement Discussions Under</a:t>
            </a:r>
            <a:endParaRPr b="0" lang="en-US" sz="1000" strike="noStrike" u="none">
              <a:solidFill>
                <a:srgbClr val="000000"/>
              </a:solidFill>
              <a:effectLst/>
              <a:uFillTx/>
              <a:latin typeface="Times New Roman"/>
            </a:endParaRPr>
          </a:p>
          <a:p>
            <a:pPr algn="ctr">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700" strike="noStrike" u="none">
                <a:solidFill>
                  <a:srgbClr val="000000"/>
                </a:solidFill>
                <a:effectLst/>
                <a:uFillTx/>
                <a:latin typeface="Times New Roman"/>
              </a:rPr>
              <a:t>Rule 51 of the CPUC Rules of Practice and Procedure, Rule 601 et seq. of the FERC Rules of Practice, Rule 408 of the Federal Rules of Evidence, and Section 1152 of the California Evidence Code.</a:t>
            </a:r>
            <a:endParaRPr b="0" lang="en-US" sz="700" strike="noStrike" u="none">
              <a:solidFill>
                <a:srgbClr val="000000"/>
              </a:solidFill>
              <a:effectLst/>
              <a:uFillTx/>
              <a:latin typeface="Times New Roman"/>
            </a:endParaRPr>
          </a:p>
        </p:txBody>
      </p:sp>
      <p:sp>
        <p:nvSpPr>
          <p:cNvPr id="10" name=""/>
          <p:cNvSpPr/>
          <p:nvPr/>
        </p:nvSpPr>
        <p:spPr>
          <a:xfrm>
            <a:off x="152280" y="6248520"/>
            <a:ext cx="3014640" cy="33264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Book Antiqua"/>
              </a:rPr>
              <a:t>October 25, 2000</a:t>
            </a:r>
            <a:endParaRPr b="0" lang="en-US" sz="1600" strike="noStrike" u="none">
              <a:solidFill>
                <a:srgbClr val="000000"/>
              </a:solidFill>
              <a:effectLst/>
              <a:uFillTx/>
              <a:latin typeface="Times New Roman"/>
            </a:endParaRPr>
          </a:p>
        </p:txBody>
      </p:sp>
      <p:sp>
        <p:nvSpPr>
          <p:cNvPr id="11" name=""/>
          <p:cNvSpPr/>
          <p:nvPr/>
        </p:nvSpPr>
        <p:spPr>
          <a:xfrm>
            <a:off x="7023240" y="-34920"/>
            <a:ext cx="1625400" cy="317520"/>
          </a:xfrm>
          <a:prstGeom prst="rect">
            <a:avLst/>
          </a:prstGeom>
          <a:noFill/>
          <a:ln w="0">
            <a:noFill/>
          </a:ln>
        </p:spPr>
        <p:style>
          <a:lnRef idx="0"/>
          <a:fillRef idx="0"/>
          <a:effectRef idx="0"/>
          <a:fontRef idx="minor"/>
        </p:style>
        <p:txBody>
          <a:bodyPr lIns="90360" rIns="90360" tIns="44280" bIns="44280" anchor="t">
            <a:spAutoFit/>
          </a:bodyPr>
          <a:p>
            <a:pPr algn="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Gas Accord II</a:t>
            </a:r>
            <a:endParaRPr b="0" lang="en-US" sz="1500" strike="noStrike" u="none">
              <a:solidFill>
                <a:srgbClr val="000000"/>
              </a:solidFill>
              <a:effectLst/>
              <a:uFillTx/>
              <a:latin typeface="Times New Roman"/>
            </a:endParaRPr>
          </a:p>
        </p:txBody>
      </p:sp>
      <p:sp>
        <p:nvSpPr>
          <p:cNvPr id="12" name=""/>
          <p:cNvSpPr/>
          <p:nvPr/>
        </p:nvSpPr>
        <p:spPr>
          <a:xfrm>
            <a:off x="88920" y="11160"/>
            <a:ext cx="234936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Open Season Rules</a:t>
            </a:r>
            <a:endParaRPr b="0" lang="en-US" sz="15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17" name=""/>
          <p:cNvSpPr/>
          <p:nvPr/>
        </p:nvSpPr>
        <p:spPr>
          <a:xfrm>
            <a:off x="3097080" y="3795840"/>
            <a:ext cx="174600" cy="515880"/>
          </a:xfrm>
          <a:prstGeom prst="rect">
            <a:avLst/>
          </a:prstGeom>
          <a:noFill/>
          <a:ln w="0">
            <a:noFill/>
          </a:ln>
        </p:spPr>
        <p:style>
          <a:lnRef idx="0"/>
          <a:fillRef idx="0"/>
          <a:effectRef idx="0"/>
          <a:fontRef idx="minor"/>
        </p:style>
        <p:txBody>
          <a:bodyPr wrap="none" lIns="90360" rIns="90360" tIns="44280" bIns="44280" anchor="ctr">
            <a:no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8" name=""/>
          <p:cNvSpPr/>
          <p:nvPr/>
        </p:nvSpPr>
        <p:spPr>
          <a:xfrm>
            <a:off x="1816200" y="2990880"/>
            <a:ext cx="5073480" cy="759240"/>
          </a:xfrm>
          <a:prstGeom prst="rect">
            <a:avLst/>
          </a:prstGeom>
          <a:noFill/>
          <a:ln w="0">
            <a:noFill/>
          </a:ln>
        </p:spPr>
        <p:style>
          <a:lnRef idx="0"/>
          <a:fillRef idx="0"/>
          <a:effectRef idx="0"/>
          <a:fontRef idx="minor"/>
        </p:style>
        <p:txBody>
          <a:bodyPr lIns="90360" rIns="90360" tIns="44280" bIns="44280" anchor="t">
            <a:spAutoFit/>
          </a:bodyPr>
          <a:p>
            <a:pPr algn="ctr">
              <a:lnSpc>
                <a:spcPct val="100000"/>
              </a:lnSpc>
              <a:spcBef>
                <a:spcPts val="2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000000"/>
                </a:solidFill>
                <a:effectLst/>
                <a:uFillTx/>
                <a:latin typeface="Book Antiqua"/>
              </a:rPr>
              <a:t>Open Season Rules</a:t>
            </a:r>
            <a:endParaRPr b="0" lang="en-US" sz="4400" strike="noStrike" u="none">
              <a:solidFill>
                <a:srgbClr val="000000"/>
              </a:solidFill>
              <a:effectLst/>
              <a:uFillTx/>
              <a:latin typeface="Times New Roman"/>
            </a:endParaRPr>
          </a:p>
        </p:txBody>
      </p:sp>
      <p:sp>
        <p:nvSpPr>
          <p:cNvPr id="19" name=""/>
          <p:cNvSpPr/>
          <p:nvPr/>
        </p:nvSpPr>
        <p:spPr>
          <a:xfrm>
            <a:off x="1501200" y="1687680"/>
            <a:ext cx="5679360" cy="729000"/>
          </a:xfrm>
          <a:prstGeom prst="rect">
            <a:avLst/>
          </a:prstGeom>
          <a:noFill/>
          <a:ln w="0">
            <a:noFill/>
          </a:ln>
        </p:spPr>
        <p:style>
          <a:lnRef idx="0"/>
          <a:fillRef idx="0"/>
          <a:effectRef idx="0"/>
          <a:fontRef idx="minor"/>
        </p:style>
        <p:txBody>
          <a:bodyPr wrap="none" lIns="90360" rIns="90360" tIns="44280" bIns="44280" anchor="t">
            <a:spAutoFit/>
          </a:bodyPr>
          <a:p>
            <a:pPr>
              <a:lnSpc>
                <a:spcPct val="100000"/>
              </a:lnSpc>
              <a:spcBef>
                <a:spcPts val="26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200" strike="noStrike" u="none">
                <a:solidFill>
                  <a:srgbClr val="000000"/>
                </a:solidFill>
                <a:effectLst/>
                <a:uFillTx/>
                <a:latin typeface="Book Antiqua"/>
              </a:rPr>
              <a:t>Gas Accord II Workshop</a:t>
            </a:r>
            <a:endParaRPr b="0" lang="en-US" sz="4200" strike="noStrike" u="none">
              <a:solidFill>
                <a:srgbClr val="000000"/>
              </a:solidFill>
              <a:effectLst/>
              <a:uFillTx/>
              <a:latin typeface="Times New Roman"/>
            </a:endParaRPr>
          </a:p>
        </p:txBody>
      </p:sp>
      <p:sp>
        <p:nvSpPr>
          <p:cNvPr id="20"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1"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1C6941D9-228F-4BFD-97D9-F0D9B13541A1}"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PG&amp;E Gas OII Settlement Discussion</a:t>
            </a:r>
            <a:endParaRPr b="0" lang="en-US" sz="3000" strike="noStrike" u="none">
              <a:solidFill>
                <a:srgbClr val="000000"/>
              </a:solidFill>
              <a:effectLst/>
              <a:uFillTx/>
              <a:latin typeface="Book Antiqua"/>
            </a:endParaRPr>
          </a:p>
        </p:txBody>
      </p:sp>
      <p:sp>
        <p:nvSpPr>
          <p:cNvPr id="51"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00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 D.99-11-053, which addressed UEG’s open season bid, the Commission stated that “the auction procedures should be reformed to further limit the ability of a single entity to unduly influence the market” </a:t>
            </a:r>
            <a:r>
              <a:rPr b="0" lang="en-US" sz="2000" strike="noStrike" u="none">
                <a:solidFill>
                  <a:srgbClr val="000000"/>
                </a:solidFill>
                <a:effectLst/>
                <a:uFillTx/>
                <a:latin typeface="Book Antiqua"/>
              </a:rPr>
              <a:t>(p. 22) </a:t>
            </a:r>
            <a:endParaRPr b="0" lang="en-US" sz="2000" strike="noStrike" u="none">
              <a:solidFill>
                <a:srgbClr val="000000"/>
              </a:solidFill>
              <a:effectLst/>
              <a:uFillTx/>
              <a:latin typeface="Book Antiqua"/>
            </a:endParaRPr>
          </a:p>
          <a:p>
            <a:pPr marL="325440" indent="-325440">
              <a:spcBef>
                <a:spcPts val="100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PG&amp;E and the Parties will re-examine the issue of open season rules in the process of negotiating a post-Gas Accord settlement  </a:t>
            </a:r>
            <a:r>
              <a:rPr b="0" lang="en-US" sz="2000" strike="noStrike" u="none">
                <a:solidFill>
                  <a:srgbClr val="000000"/>
                </a:solidFill>
                <a:effectLst/>
                <a:uFillTx/>
                <a:latin typeface="Book Antiqua"/>
              </a:rPr>
              <a:t>(p. 31 of the Comprehensive Gas OII Settlement Agreement)</a:t>
            </a:r>
            <a:endParaRPr b="0" lang="en-US" sz="2000" strike="noStrike" u="none">
              <a:solidFill>
                <a:srgbClr val="000000"/>
              </a:solidFill>
              <a:effectLst/>
              <a:uFillTx/>
              <a:latin typeface="Book Antiqua"/>
            </a:endParaRPr>
          </a:p>
          <a:p>
            <a:pPr marL="325440" indent="-325440">
              <a:spcBef>
                <a:spcPts val="1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1424C002-0C55-4601-9E9A-D3195AE62156}"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53"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 </a:t>
            </a:r>
            <a:endParaRPr b="0" lang="en-US" sz="2300" strike="noStrike" u="none">
              <a:solidFill>
                <a:srgbClr val="000000"/>
              </a:solidFill>
              <a:effectLst/>
              <a:uFillTx/>
              <a:latin typeface="Book Antiqua"/>
            </a:endParaRPr>
          </a:p>
        </p:txBody>
      </p:sp>
      <p:sp>
        <p:nvSpPr>
          <p:cNvPr id="54" name=""/>
          <p:cNvSpPr/>
          <p:nvPr/>
        </p:nvSpPr>
        <p:spPr>
          <a:xfrm>
            <a:off x="1290960" y="1903320"/>
            <a:ext cx="5964840" cy="2429280"/>
          </a:xfrm>
          <a:prstGeom prst="rect">
            <a:avLst/>
          </a:prstGeom>
          <a:noFill/>
          <a:ln w="0">
            <a:noFill/>
          </a:ln>
        </p:spPr>
        <p:style>
          <a:lnRef idx="0"/>
          <a:fillRef idx="0"/>
          <a:effectRef idx="0"/>
          <a:fontRef idx="minor"/>
        </p:style>
        <p:txBody>
          <a:bodyPr wrap="none" lIns="92160" rIns="92160" tIns="46080" bIns="46080" anchor="t">
            <a:spAutoFit/>
          </a:bodyPr>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Times New Roman"/>
              </a:rPr>
              <a:t>SoCalGas Comprehensive </a:t>
            </a:r>
            <a:endParaRPr b="0" lang="en-US" sz="4000" strike="noStrike" u="none">
              <a:solidFill>
                <a:srgbClr val="000000"/>
              </a:solidFill>
              <a:effectLst/>
              <a:uFillTx/>
              <a:latin typeface="Times New Roman"/>
            </a:endParaRPr>
          </a:p>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Times New Roman"/>
              </a:rPr>
              <a:t>Gas OII Settlement</a:t>
            </a:r>
            <a:endParaRPr b="0" lang="en-US" sz="4000" strike="noStrike" u="none">
              <a:solidFill>
                <a:srgbClr val="000000"/>
              </a:solidFill>
              <a:effectLst/>
              <a:uFillTx/>
              <a:latin typeface="Times New Roman"/>
            </a:endParaRPr>
          </a:p>
          <a:p>
            <a:pPr algn="ct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Times New Roman"/>
              </a:rPr>
              <a:t>Open Season Rules</a:t>
            </a:r>
            <a:endParaRPr b="0" lang="en-US" sz="40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55A72620-0F0F-4EBA-9A54-188FEF18F150}"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55"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Open Season Stages</a:t>
            </a:r>
            <a:endParaRPr b="0" lang="en-US" sz="3000" strike="noStrike" u="none">
              <a:solidFill>
                <a:srgbClr val="000000"/>
              </a:solidFill>
              <a:effectLst/>
              <a:uFillTx/>
              <a:latin typeface="Book Antiqua"/>
            </a:endParaRPr>
          </a:p>
        </p:txBody>
      </p:sp>
      <p:sp>
        <p:nvSpPr>
          <p:cNvPr id="56" name="PlaceHolder 2"/>
          <p:cNvSpPr>
            <a:spLocks noGrp="1"/>
          </p:cNvSpPr>
          <p:nvPr>
            <p:ph/>
          </p:nvPr>
        </p:nvSpPr>
        <p:spPr>
          <a:xfrm>
            <a:off x="456840" y="1509480"/>
            <a:ext cx="792468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Capacity assigned to Core groups, Wholesale Core, and California Producers (Line 85) prior to open season</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Initial three-stage open season</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First Stage Rules: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Only noncore, wholesale and CTAs allowed to bid</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Noncore limited to 100% of historical consumption in past year with formula to average seasonal vs. annual usage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CTAs limited to “currently-contracted-for-load”</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Maximum capacity available in this bid equal to 50% of capacity remaining at any individual receipt point after capacity pre-assignment to CPGs and Wholesale Core</a:t>
            </a:r>
            <a:endParaRPr b="0" lang="en-US" sz="2000" strike="noStrike" u="none">
              <a:solidFill>
                <a:srgbClr val="000000"/>
              </a:solidFill>
              <a:effectLst/>
              <a:uFillTx/>
              <a:latin typeface="Book Antiqua"/>
            </a:endParaRPr>
          </a:p>
        </p:txBody>
      </p:sp>
      <p:sp>
        <p:nvSpPr>
          <p:cNvPr id="57" name=""/>
          <p:cNvSpPr/>
          <p:nvPr/>
        </p:nvSpPr>
        <p:spPr>
          <a:xfrm>
            <a:off x="2057400" y="0"/>
            <a:ext cx="49528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SoCalGas Comprehensive Gas OII Settlement</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9CCD788-0D7B-400C-8977-91266A0FF631}"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Open Season Stages  (continued)</a:t>
            </a:r>
            <a:endParaRPr b="0" lang="en-US" sz="3000" strike="noStrike" u="none">
              <a:solidFill>
                <a:srgbClr val="000000"/>
              </a:solidFill>
              <a:effectLst/>
              <a:uFillTx/>
              <a:latin typeface="Book Antiqua"/>
            </a:endParaRPr>
          </a:p>
        </p:txBody>
      </p:sp>
      <p:sp>
        <p:nvSpPr>
          <p:cNvPr id="59"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Second Stage Rules: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Only Noncore, wholesale and CTAs allowed to bid</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Noncore limited to 100% of historical consumption in past year with formula to average seasonal vs. annual usage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CTAs limited to “currently-contracted-for-load”</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Maximum capacity available in this bid equal to any capacity remaining after first stage and under 50% of the capacity remaining at any individual receipt point after capacity pre-assignment to CPGs</a:t>
            </a:r>
            <a:endParaRPr b="0" lang="en-US" sz="2000" strike="noStrike" u="none">
              <a:solidFill>
                <a:srgbClr val="000000"/>
              </a:solidFill>
              <a:effectLst/>
              <a:uFillTx/>
              <a:latin typeface="Book Antiqua"/>
            </a:endParaRPr>
          </a:p>
        </p:txBody>
      </p:sp>
      <p:sp>
        <p:nvSpPr>
          <p:cNvPr id="60" name=""/>
          <p:cNvSpPr/>
          <p:nvPr/>
        </p:nvSpPr>
        <p:spPr>
          <a:xfrm>
            <a:off x="2057400" y="0"/>
            <a:ext cx="49528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SoCalGas Comprehensive Gas OII Settlement</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151C975-A112-4416-8934-A8B794A90154}"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Open Season Stages  (continued)</a:t>
            </a:r>
            <a:endParaRPr b="0" lang="en-US" sz="3000" strike="noStrike" u="none">
              <a:solidFill>
                <a:srgbClr val="000000"/>
              </a:solidFill>
              <a:effectLst/>
              <a:uFillTx/>
              <a:latin typeface="Book Antiqua"/>
            </a:endParaRPr>
          </a:p>
        </p:txBody>
      </p:sp>
      <p:sp>
        <p:nvSpPr>
          <p:cNvPr id="62" name="PlaceHolder 2"/>
          <p:cNvSpPr>
            <a:spLocks noGrp="1"/>
          </p:cNvSpPr>
          <p:nvPr>
            <p:ph/>
          </p:nvPr>
        </p:nvSpPr>
        <p:spPr>
          <a:xfrm>
            <a:off x="777960" y="1396800"/>
            <a:ext cx="7385040" cy="4546440"/>
          </a:xfrm>
          <a:prstGeom prst="rect">
            <a:avLst/>
          </a:prstGeom>
          <a:noFill/>
          <a:ln w="0">
            <a:noFill/>
          </a:ln>
        </p:spPr>
        <p:txBody>
          <a:bodyPr lIns="85680" rIns="85680" tIns="44280" bIns="44280" anchor="t">
            <a:normAutofit fontScale="92500" lnSpcReduction="9999"/>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Third Stage Rules: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Open to any creditworthy entity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Maximum capacity available in this bid equal to all capacity remaining after first two stages. </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20% of remaining capacity at each receipt point after first two stages is offered for a term of one year only; rest available for term of the settlement</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Subsequent Open Seasons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Open season held each year for unsold capacity and for the one-year-term capacity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One stage only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Must offer on a one year basis same capacity amount each year as in third stage of initial open season </a:t>
            </a:r>
            <a:endParaRPr b="0" lang="en-US" sz="2000" strike="noStrike" u="none">
              <a:solidFill>
                <a:srgbClr val="000000"/>
              </a:solidFill>
              <a:effectLst/>
              <a:uFillTx/>
              <a:latin typeface="Book Antiqua"/>
            </a:endParaRPr>
          </a:p>
        </p:txBody>
      </p:sp>
      <p:sp>
        <p:nvSpPr>
          <p:cNvPr id="63" name=""/>
          <p:cNvSpPr/>
          <p:nvPr/>
        </p:nvSpPr>
        <p:spPr>
          <a:xfrm>
            <a:off x="2057400" y="0"/>
            <a:ext cx="49528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SoCalGas Comprehensive Gas OII Settlement</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1B03E61-C7C2-433D-9ED0-206BBE2B05AC}"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Open Season Bid Rules</a:t>
            </a:r>
            <a:endParaRPr b="0" lang="en-US" sz="3000" strike="noStrike" u="none">
              <a:solidFill>
                <a:srgbClr val="000000"/>
              </a:solidFill>
              <a:effectLst/>
              <a:uFillTx/>
              <a:latin typeface="Book Antiqua"/>
            </a:endParaRPr>
          </a:p>
        </p:txBody>
      </p:sp>
      <p:sp>
        <p:nvSpPr>
          <p:cNvPr id="65"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Bids submitted for firm transportation at tariff rate</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 discounted or negotiated rate bids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Bidders specify receipt point, volume, term, and reservation rate, either MFV or SFV</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Term limited to settlement period, except for one-year capacity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SFV has higher reservation charge than MFV, but MFV has higher total charge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Bidders allowed to bid for seasonal firm</a:t>
            </a:r>
            <a:endParaRPr b="0" lang="en-US" sz="2000" strike="noStrike" u="none">
              <a:solidFill>
                <a:srgbClr val="000000"/>
              </a:solidFill>
              <a:effectLst/>
              <a:uFillTx/>
              <a:latin typeface="Book Antiqua"/>
            </a:endParaRPr>
          </a:p>
        </p:txBody>
      </p:sp>
      <p:sp>
        <p:nvSpPr>
          <p:cNvPr id="66" name=""/>
          <p:cNvSpPr/>
          <p:nvPr/>
        </p:nvSpPr>
        <p:spPr>
          <a:xfrm>
            <a:off x="2057400" y="0"/>
            <a:ext cx="49528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SoCalGas Comprehensive Gas OII Settlement</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17643EE-EFB5-4896-8A3A-F420A1B808E7}"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Open Season Bid Evaluation Criteria</a:t>
            </a:r>
            <a:endParaRPr b="0" lang="en-US" sz="3000" strike="noStrike" u="none">
              <a:solidFill>
                <a:srgbClr val="000000"/>
              </a:solidFill>
              <a:effectLst/>
              <a:uFillTx/>
              <a:latin typeface="Book Antiqua"/>
            </a:endParaRPr>
          </a:p>
        </p:txBody>
      </p:sp>
      <p:sp>
        <p:nvSpPr>
          <p:cNvPr id="68"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MFV and SFV bids will be treated equally for purposes of awarding capacity</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MFV rate higher than SFV at 100% load factor</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Term will determine awards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Terms one year or greater will be awarded over bids for seasonal capacity</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If bids received exceed receipt point capacity available at each stage, then longest terms awarded first, then prorated among same term bidders.</a:t>
            </a:r>
            <a:endParaRPr b="0" lang="en-US" sz="2300" strike="noStrike" u="none">
              <a:solidFill>
                <a:srgbClr val="000000"/>
              </a:solidFill>
              <a:effectLst/>
              <a:uFillTx/>
              <a:latin typeface="Book Antiqua"/>
            </a:endParaRPr>
          </a:p>
          <a:p>
            <a:pPr lvl="1" marL="706320" indent="-266760">
              <a:spcBef>
                <a:spcPts val="499"/>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a:t>
            </a:r>
            <a:endParaRPr b="0" lang="en-US" sz="2000" strike="noStrike" u="none">
              <a:solidFill>
                <a:srgbClr val="000000"/>
              </a:solidFill>
              <a:effectLst/>
              <a:uFillTx/>
              <a:latin typeface="Book Antiqua"/>
            </a:endParaRPr>
          </a:p>
        </p:txBody>
      </p:sp>
      <p:sp>
        <p:nvSpPr>
          <p:cNvPr id="69" name=""/>
          <p:cNvSpPr/>
          <p:nvPr/>
        </p:nvSpPr>
        <p:spPr>
          <a:xfrm>
            <a:off x="2057400" y="0"/>
            <a:ext cx="49528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SoCalGas Comprehensive Gas OII Settlement</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C7A9BCA8-7840-485A-B073-BCF927879440}"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Market Concentration Limits</a:t>
            </a:r>
            <a:endParaRPr b="0" lang="en-US" sz="3000" strike="noStrike" u="none">
              <a:solidFill>
                <a:srgbClr val="000000"/>
              </a:solidFill>
              <a:effectLst/>
              <a:uFillTx/>
              <a:latin typeface="Book Antiqua"/>
            </a:endParaRPr>
          </a:p>
        </p:txBody>
      </p:sp>
      <p:sp>
        <p:nvSpPr>
          <p:cNvPr id="71"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No entity shall acquire more than 40% of the capacity remaining at each individual receipt point after the capacity pre-assignment.</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Entity defined as parent corporation and includes all subsidiary companies</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Market Concentration Limit does not apply to subsequent open seasons, capacity acquired in the secondary market, or capacity acquired in negotiation with SoCalGas after the open season.</a:t>
            </a:r>
            <a:endParaRPr b="0" lang="en-US" sz="2300" strike="noStrike" u="none">
              <a:solidFill>
                <a:srgbClr val="000000"/>
              </a:solidFill>
              <a:effectLst/>
              <a:uFillTx/>
              <a:latin typeface="Book Antiqua"/>
            </a:endParaRPr>
          </a:p>
        </p:txBody>
      </p:sp>
      <p:sp>
        <p:nvSpPr>
          <p:cNvPr id="72" name=""/>
          <p:cNvSpPr/>
          <p:nvPr/>
        </p:nvSpPr>
        <p:spPr>
          <a:xfrm>
            <a:off x="2057400" y="0"/>
            <a:ext cx="49528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SoCalGas Comprehensive Gas OII Settlement</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4552EA3-51DF-4A73-B8C7-3782725B667A}"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73"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Storage Open Season</a:t>
            </a:r>
            <a:endParaRPr b="0" lang="en-US" sz="3000" strike="noStrike" u="none">
              <a:solidFill>
                <a:srgbClr val="000000"/>
              </a:solidFill>
              <a:effectLst/>
              <a:uFillTx/>
              <a:latin typeface="Book Antiqua"/>
            </a:endParaRPr>
          </a:p>
        </p:txBody>
      </p:sp>
      <p:sp>
        <p:nvSpPr>
          <p:cNvPr id="74"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Pre-assignment of storage to Core groups prior to open season</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One stage, with subsequent annual open seasons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Bidders specify injection, inventory and withdrawal volume in a linked package at a pre-determined ratio</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All bids at standard rate, term determines award</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20% of storage capacity reserved for one-year term</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If bid volume exceeds capacity available, then longest terms awarded capacity first, then pro-rata share to bidders with same term</a:t>
            </a:r>
            <a:endParaRPr b="0" lang="en-US" sz="2300" strike="noStrike" u="none">
              <a:solidFill>
                <a:srgbClr val="000000"/>
              </a:solidFill>
              <a:effectLst/>
              <a:uFillTx/>
              <a:latin typeface="Book Antiqua"/>
            </a:endParaRPr>
          </a:p>
        </p:txBody>
      </p:sp>
      <p:sp>
        <p:nvSpPr>
          <p:cNvPr id="75" name=""/>
          <p:cNvSpPr/>
          <p:nvPr/>
        </p:nvSpPr>
        <p:spPr>
          <a:xfrm>
            <a:off x="2057400" y="0"/>
            <a:ext cx="495288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SoCalGas Comprehensive Gas OII Settlement</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C9A375D-6EA4-4F00-96CE-6B81E6C9B247}"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85800" y="2207880"/>
            <a:ext cx="7315200" cy="106668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77" name="PlaceHolder 2"/>
          <p:cNvSpPr>
            <a:spLocks noGrp="1"/>
          </p:cNvSpPr>
          <p:nvPr>
            <p:ph type="subTitle"/>
          </p:nvPr>
        </p:nvSpPr>
        <p:spPr>
          <a:xfrm>
            <a:off x="1295280" y="2284560"/>
            <a:ext cx="6096240" cy="2743200"/>
          </a:xfrm>
          <a:prstGeom prst="rect">
            <a:avLst/>
          </a:prstGeom>
          <a:noFill/>
          <a:ln w="0">
            <a:noFill/>
          </a:ln>
        </p:spPr>
        <p:txBody>
          <a:bodyPr lIns="85680" rIns="85680" tIns="44280" bIns="44280" anchor="t">
            <a:noAutofit/>
          </a:bodyPr>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Open Season </a:t>
            </a:r>
            <a:endParaRPr b="0" lang="en-US" sz="4000" strike="noStrike" u="none">
              <a:solidFill>
                <a:srgbClr val="000000"/>
              </a:solidFill>
              <a:effectLst/>
              <a:uFillTx/>
              <a:latin typeface="Book Antiqua"/>
            </a:endParaRPr>
          </a:p>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Issues for Gas Accord II</a:t>
            </a:r>
            <a:endParaRPr b="0" lang="en-US" sz="4000" strike="noStrike" u="none">
              <a:solidFill>
                <a:srgbClr val="000000"/>
              </a:solidFill>
              <a:effectLst/>
              <a:uFillTx/>
              <a:latin typeface="Book Antiqua"/>
            </a:endParaRPr>
          </a:p>
        </p:txBody>
      </p:sp>
      <p:sp>
        <p:nvSpPr>
          <p:cNvPr id="78"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79"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76B9AF3-0670-425E-BC34-31C088B5DE22}"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Agenda</a:t>
            </a:r>
            <a:endParaRPr b="0" lang="en-US" sz="3000" strike="noStrike" u="none">
              <a:solidFill>
                <a:srgbClr val="000000"/>
              </a:solidFill>
              <a:effectLst/>
              <a:uFillTx/>
              <a:latin typeface="Book Antiqua"/>
            </a:endParaRPr>
          </a:p>
        </p:txBody>
      </p:sp>
      <p:sp>
        <p:nvSpPr>
          <p:cNvPr id="23"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Gas Accord I -- Open Season Rules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Gas OIR/OII Open Season Discussion</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SoCalGas OII Settlement Open Season Rules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Open Season Issues for Gas Accord II</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Open Season Options for Discussion</a:t>
            </a:r>
            <a:endParaRPr b="0" lang="en-US" sz="2300" strike="noStrike" u="none">
              <a:solidFill>
                <a:srgbClr val="000000"/>
              </a:solidFill>
              <a:effectLst/>
              <a:uFillTx/>
              <a:latin typeface="Book Antiqua"/>
            </a:endParaRPr>
          </a:p>
        </p:txBody>
      </p:sp>
      <p:sp>
        <p:nvSpPr>
          <p:cNvPr id="24"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5"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D65F346-93D6-463E-947D-A2BB488A193A}"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Times New Roman"/>
              </a:rPr>
              <a:t>Open Season Issues from Parties</a:t>
            </a:r>
            <a:endParaRPr b="0" lang="en-US" sz="3000" strike="noStrike" u="none">
              <a:solidFill>
                <a:srgbClr val="000000"/>
              </a:solidFill>
              <a:effectLst/>
              <a:uFillTx/>
              <a:latin typeface="Book Antiqua"/>
            </a:endParaRPr>
          </a:p>
        </p:txBody>
      </p:sp>
      <p:sp>
        <p:nvSpPr>
          <p:cNvPr id="81"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Fair and clear bid rules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Limit market concentration</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Access to capacity on an annual basis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End-users want first opportunity over marketers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Cogenerator bidding parity </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Minimize disruption of business in the changeover</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Existing capacity holders want to make long-term commitments prior to the open season</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New players want opportunity to acquire currently subscribed capacity</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70A72746-CA1A-4A2E-AFD4-149E92CD5019}"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lnSpc>
                <a:spcPct val="100000"/>
              </a:lnSpc>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Times New Roman"/>
              </a:rPr>
              <a:t>Open Season Issues from PG&amp;E</a:t>
            </a:r>
            <a:endParaRPr b="0" lang="en-US" sz="3000" strike="noStrike" u="none">
              <a:solidFill>
                <a:srgbClr val="000000"/>
              </a:solidFill>
              <a:effectLst/>
              <a:uFillTx/>
              <a:latin typeface="Book Antiqua"/>
            </a:endParaRPr>
          </a:p>
        </p:txBody>
      </p:sp>
      <p:sp>
        <p:nvSpPr>
          <p:cNvPr id="83"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Balance between PG&amp;E shareholder risk and capacity holder risk</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Recognize and reward those customers that maintained a long-term contract commitment in the Gas Accord</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Minimize disruptions of long-term business arrangements</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Allow capacity holders to contract for terms greater than the Gas Accord II period</a:t>
            </a:r>
            <a:endParaRPr b="0" lang="en-US" sz="23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895AE4D8-DF3B-42AA-8294-7C13F5E8EB1A}"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2207880"/>
            <a:ext cx="7315200" cy="106668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85" name="PlaceHolder 2"/>
          <p:cNvSpPr>
            <a:spLocks noGrp="1"/>
          </p:cNvSpPr>
          <p:nvPr>
            <p:ph type="subTitle"/>
          </p:nvPr>
        </p:nvSpPr>
        <p:spPr>
          <a:xfrm>
            <a:off x="1295280" y="2284560"/>
            <a:ext cx="6096240" cy="1676160"/>
          </a:xfrm>
          <a:prstGeom prst="rect">
            <a:avLst/>
          </a:prstGeom>
          <a:noFill/>
          <a:ln w="0">
            <a:noFill/>
          </a:ln>
        </p:spPr>
        <p:txBody>
          <a:bodyPr lIns="85680" rIns="85680" tIns="44280" bIns="44280" anchor="t">
            <a:noAutofit/>
          </a:bodyPr>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Open Season Options</a:t>
            </a:r>
            <a:endParaRPr b="0" lang="en-US" sz="4000" strike="noStrike" u="none">
              <a:solidFill>
                <a:srgbClr val="000000"/>
              </a:solidFill>
              <a:effectLst/>
              <a:uFillTx/>
              <a:latin typeface="Book Antiqua"/>
            </a:endParaRPr>
          </a:p>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For Discussion</a:t>
            </a:r>
            <a:endParaRPr b="0" lang="en-US" sz="4000" strike="noStrike" u="none">
              <a:solidFill>
                <a:srgbClr val="000000"/>
              </a:solidFill>
              <a:effectLst/>
              <a:uFillTx/>
              <a:latin typeface="Book Antiqua"/>
            </a:endParaRPr>
          </a:p>
        </p:txBody>
      </p:sp>
      <p:sp>
        <p:nvSpPr>
          <p:cNvPr id="86"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87"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58067C4-B42E-4320-B3C5-7AD6D867121B}"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88"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Pre-assign Capacity to CPGs and Wholesale Core</a:t>
            </a:r>
            <a:endParaRPr b="0" lang="en-US" sz="3000" strike="noStrike" u="none">
              <a:solidFill>
                <a:srgbClr val="000000"/>
              </a:solidFill>
              <a:effectLst/>
              <a:uFillTx/>
              <a:latin typeface="Book Antiqua"/>
            </a:endParaRPr>
          </a:p>
        </p:txBody>
      </p:sp>
      <p:sp>
        <p:nvSpPr>
          <p:cNvPr id="89"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Provide Core Procurement Groups (CPGs) and Wholesale Core customers with firm capacity assignments prior to open season</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CPGs need capacity to assure supply reliability</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Pre-assignment rations capacity equitably across paths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Pre-assignment provides unequal treatment for one segment of the market</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CPGs could buy at Citygate from successful bidders rather than hold capacity</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4E415315-4FAE-4652-8C53-648F22C1BB31}"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One-Stage Open Season</a:t>
            </a:r>
            <a:endParaRPr b="0" lang="en-US" sz="3000" strike="noStrike" u="none">
              <a:solidFill>
                <a:srgbClr val="000000"/>
              </a:solidFill>
              <a:effectLst/>
              <a:uFillTx/>
              <a:latin typeface="Book Antiqua"/>
            </a:endParaRPr>
          </a:p>
        </p:txBody>
      </p:sp>
      <p:sp>
        <p:nvSpPr>
          <p:cNvPr id="91"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Use only one stage for the Gas Accord II open season</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The need for three stages to conduct an open season for SoCalGas capacity appears to be a result of the limited receipt point capacity at El Paso, Topock</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Treats all market players the same</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Simplifies instructions, reduces time and effort on process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One stage does not provide end-users with first opportunity over marketers</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9B7608CC-44B4-419C-90F6-311146A1D69C}"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92"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Market Concentration Limit</a:t>
            </a:r>
            <a:endParaRPr b="0" lang="en-US" sz="3000" strike="noStrike" u="none">
              <a:solidFill>
                <a:srgbClr val="000000"/>
              </a:solidFill>
              <a:effectLst/>
              <a:uFillTx/>
              <a:latin typeface="Book Antiqua"/>
            </a:endParaRPr>
          </a:p>
        </p:txBody>
      </p:sp>
      <p:sp>
        <p:nvSpPr>
          <p:cNvPr id="93"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Adopt a 40% market concentration limit for the capacity remaining after initial assignments for each path during the open season</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Similar to the proposal in the SoCalGas settlement. </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Easy to administer and understand</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Prevents an entity from controlling access to a path</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Does not necessarily prevent market concentration in the long run</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Concentration limit could be applied to the total path capacity, not the remaining capacity after assignments</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B9514502-175B-4834-A577-F4F1985D6564}"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94"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Set Aside for Annual Open Season</a:t>
            </a:r>
            <a:endParaRPr b="0" lang="en-US" sz="3000" strike="noStrike" u="none">
              <a:solidFill>
                <a:srgbClr val="000000"/>
              </a:solidFill>
              <a:effectLst/>
              <a:uFillTx/>
              <a:latin typeface="Book Antiqua"/>
            </a:endParaRPr>
          </a:p>
        </p:txBody>
      </p:sp>
      <p:sp>
        <p:nvSpPr>
          <p:cNvPr id="95"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Reserve a limited amount of firm capacity on each path for an annual open season</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One-year capacity reduces the long-term market risk of holding capacity in a volatile market for shippers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PG&amp;E takes on market risk that it would possibly not have if the capacity was not limited to a one-year term</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Costly to conduct an annual open season</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High value paths will have a significant amount of over-bidding and proration in each annual open season</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Secondary market is the place to acquire one-year capacity</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A9E01744-4BA9-420C-A3CB-1DCD1E62753E}"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Right of First Election for Existing Firm Capacity Holders</a:t>
            </a:r>
            <a:endParaRPr b="0" lang="en-US" sz="3000" strike="noStrike" u="none">
              <a:solidFill>
                <a:srgbClr val="000000"/>
              </a:solidFill>
              <a:effectLst/>
              <a:uFillTx/>
              <a:latin typeface="Book Antiqua"/>
            </a:endParaRPr>
          </a:p>
        </p:txBody>
      </p:sp>
      <p:sp>
        <p:nvSpPr>
          <p:cNvPr id="97"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Right of first election:  Allow firm capacity holders that hold firm capacity as of the date of the Gas Accord II open season the right to re-subscribe to a percentage (e.g. 50%) of their current MDQ if they commit to the full Gas Accord II term at the standard contract rate.</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Reduces market disruption</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Rewards current capacity holders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Reduces risk of market concentration</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Reduces opportunity for new entities to acquire capacity</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70DEF932-0C2F-494B-964C-AD8D94FFBD1D}"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Option:  Allow Bids and Firm Contracts Beyond Term of Settlement</a:t>
            </a:r>
            <a:endParaRPr b="0" lang="en-US" sz="3000" strike="noStrike" u="none">
              <a:solidFill>
                <a:srgbClr val="000000"/>
              </a:solidFill>
              <a:effectLst/>
              <a:uFillTx/>
              <a:latin typeface="Book Antiqua"/>
            </a:endParaRPr>
          </a:p>
        </p:txBody>
      </p:sp>
      <p:sp>
        <p:nvSpPr>
          <p:cNvPr id="99"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Allow bids and contracts for a term longer than the Gas Accord II period.  </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Rate beyond Gas Accord II term equal to standard tariff rate at that time</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Considerations</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Could encourage upstream expansion commitments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Meets the needs of electric generators and others that want longer-term commitments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Alternate rate designs possible such as a lower rate for longer term</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Some bidders may feel disadvantaged in open season</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01C46498-7AD3-43DE-B403-541998A5654A}" type="slidenum">
              <a:t>28</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2207880"/>
            <a:ext cx="7315200" cy="1066680"/>
          </a:xfrm>
          <a:prstGeom prst="rect">
            <a:avLst/>
          </a:prstGeom>
          <a:noFill/>
          <a:ln w="0">
            <a:noFill/>
          </a:ln>
        </p:spPr>
        <p:txBody>
          <a:bodyPr lIns="90360" rIns="9036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27" name="PlaceHolder 2"/>
          <p:cNvSpPr>
            <a:spLocks noGrp="1"/>
          </p:cNvSpPr>
          <p:nvPr>
            <p:ph type="subTitle"/>
          </p:nvPr>
        </p:nvSpPr>
        <p:spPr>
          <a:xfrm>
            <a:off x="1295280" y="2360160"/>
            <a:ext cx="6096240" cy="1676520"/>
          </a:xfrm>
          <a:prstGeom prst="rect">
            <a:avLst/>
          </a:prstGeom>
          <a:noFill/>
          <a:ln w="0">
            <a:noFill/>
          </a:ln>
        </p:spPr>
        <p:txBody>
          <a:bodyPr lIns="90360" rIns="90360" tIns="44280" bIns="44280" anchor="t">
            <a:noAutofit/>
          </a:bodyPr>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Gas Accord I </a:t>
            </a:r>
            <a:endParaRPr b="0" lang="en-US" sz="4000" strike="noStrike" u="none">
              <a:solidFill>
                <a:srgbClr val="000000"/>
              </a:solidFill>
              <a:effectLst/>
              <a:uFillTx/>
              <a:latin typeface="Book Antiqua"/>
            </a:endParaRPr>
          </a:p>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Open Season Rules</a:t>
            </a:r>
            <a:endParaRPr b="0" lang="en-US" sz="4000" strike="noStrike" u="none">
              <a:solidFill>
                <a:srgbClr val="000000"/>
              </a:solidFill>
              <a:effectLst/>
              <a:uFillTx/>
              <a:latin typeface="Book Antiqua"/>
            </a:endParaRPr>
          </a:p>
        </p:txBody>
      </p:sp>
      <p:sp>
        <p:nvSpPr>
          <p:cNvPr id="28"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9"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4C0F766A-F069-4CB0-B612-FE6483C11A69}"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Open Season Rules</a:t>
            </a:r>
            <a:endParaRPr b="0" lang="en-US" sz="3000" strike="noStrike" u="none">
              <a:solidFill>
                <a:srgbClr val="000000"/>
              </a:solidFill>
              <a:effectLst/>
              <a:uFillTx/>
              <a:latin typeface="Book Antiqua"/>
            </a:endParaRPr>
          </a:p>
        </p:txBody>
      </p:sp>
      <p:sp>
        <p:nvSpPr>
          <p:cNvPr id="31" name="PlaceHolder 2"/>
          <p:cNvSpPr>
            <a:spLocks noGrp="1"/>
          </p:cNvSpPr>
          <p:nvPr>
            <p:ph/>
          </p:nvPr>
        </p:nvSpPr>
        <p:spPr>
          <a:xfrm>
            <a:off x="777600" y="1433160"/>
            <a:ext cx="7908840" cy="4815000"/>
          </a:xfrm>
          <a:prstGeom prst="rect">
            <a:avLst/>
          </a:prstGeom>
          <a:noFill/>
          <a:ln w="0">
            <a:noFill/>
          </a:ln>
        </p:spPr>
        <p:txBody>
          <a:bodyPr lIns="85680" rIns="85680" tIns="44280" bIns="44280" anchor="t">
            <a:normAutofit/>
          </a:bodyPr>
          <a:p>
            <a:pPr marL="325440" indent="-325440">
              <a:spcBef>
                <a:spcPts val="862"/>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Capacity assigned to Core groups and Wholesale Core prior to open season</a:t>
            </a:r>
            <a:endParaRPr b="0" lang="en-US" sz="2300" strike="noStrike" u="none">
              <a:solidFill>
                <a:srgbClr val="000000"/>
              </a:solidFill>
              <a:effectLst/>
              <a:uFillTx/>
              <a:latin typeface="Book Antiqua"/>
            </a:endParaRPr>
          </a:p>
          <a:p>
            <a:pPr marL="325440" indent="-325440">
              <a:spcBef>
                <a:spcPts val="862"/>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 Bids submitted for firm transportation at tariff rate</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Open season during December 1997 and January 1998</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No discounted or negotiated rate bids</a:t>
            </a:r>
            <a:endParaRPr b="0" lang="en-US" sz="2000" strike="noStrike" u="none">
              <a:solidFill>
                <a:srgbClr val="000000"/>
              </a:solidFill>
              <a:effectLst/>
              <a:uFillTx/>
              <a:latin typeface="Book Antiqua"/>
            </a:endParaRPr>
          </a:p>
          <a:p>
            <a:pPr marL="325440" indent="-325440">
              <a:spcBef>
                <a:spcPts val="862"/>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Bid specified path, volume, term, and rate design</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Term limited to Gas Accord period</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Rate design either MFV or SFV</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Bidders allowed to bid for seasonal firm</a:t>
            </a:r>
            <a:endParaRPr b="0" lang="en-US" sz="2000" strike="noStrike" u="none">
              <a:solidFill>
                <a:srgbClr val="000000"/>
              </a:solidFill>
              <a:effectLst/>
              <a:uFillTx/>
              <a:latin typeface="Book Antiqua"/>
            </a:endParaRPr>
          </a:p>
          <a:p>
            <a:pPr marL="325440" indent="-325440">
              <a:spcBef>
                <a:spcPts val="862"/>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Bidders specified proration preferences</a:t>
            </a:r>
            <a:endParaRPr b="0" lang="en-US" sz="23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Accept minimum prorated volume or withdraw bid</a:t>
            </a:r>
            <a:endParaRPr b="0" lang="en-US" sz="2000" strike="noStrike" u="none">
              <a:solidFill>
                <a:srgbClr val="000000"/>
              </a:solidFill>
              <a:effectLst/>
              <a:uFillTx/>
              <a:latin typeface="Book Antiqua"/>
            </a:endParaRPr>
          </a:p>
          <a:p>
            <a:pPr lvl="1" marL="706320" indent="-266760">
              <a:lnSpc>
                <a:spcPct val="90000"/>
              </a:lnSpc>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Accept flat MDQ based on lowest prorated volume over term</a:t>
            </a:r>
            <a:endParaRPr b="0" lang="en-US" sz="2000" strike="noStrike" u="none">
              <a:solidFill>
                <a:srgbClr val="000000"/>
              </a:solidFill>
              <a:effectLst/>
              <a:uFillTx/>
              <a:latin typeface="Book Antiqua"/>
            </a:endParaRPr>
          </a:p>
        </p:txBody>
      </p:sp>
      <p:sp>
        <p:nvSpPr>
          <p:cNvPr id="32" name=""/>
          <p:cNvSpPr/>
          <p:nvPr/>
        </p:nvSpPr>
        <p:spPr>
          <a:xfrm>
            <a:off x="2133720" y="0"/>
            <a:ext cx="297180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Accord 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65CD9040-458F-4E84-AA7C-929A8C1FAE71}"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Open Season Rules</a:t>
            </a:r>
            <a:r>
              <a:rPr b="0" lang="en-US" sz="2400" strike="noStrike" u="none">
                <a:solidFill>
                  <a:srgbClr val="000000"/>
                </a:solidFill>
                <a:effectLst/>
                <a:uFillTx/>
                <a:latin typeface="Book Antiqua"/>
              </a:rPr>
              <a:t>  (continued)</a:t>
            </a:r>
            <a:endParaRPr b="0" lang="en-US" sz="2400" strike="noStrike" u="none">
              <a:solidFill>
                <a:srgbClr val="000000"/>
              </a:solidFill>
              <a:effectLst/>
              <a:uFillTx/>
              <a:latin typeface="Book Antiqua"/>
            </a:endParaRPr>
          </a:p>
        </p:txBody>
      </p:sp>
      <p:sp>
        <p:nvSpPr>
          <p:cNvPr id="34"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Limits placed on volume bid</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Equal to total firm capacity available on each path</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Bids from all affiliates could not exceed volume limit</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Two bid submission deadlines; most market participants, then cogenerators </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PG&amp;E’s UEG bid revealed to cogenerators prior to cogenerator deadline</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Bids ranked based on highest economic value</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Reservation rate times contract term (number of months)</a:t>
            </a:r>
            <a:endParaRPr b="0" lang="en-US" sz="2000" strike="noStrike" u="none">
              <a:solidFill>
                <a:srgbClr val="000000"/>
              </a:solidFill>
              <a:effectLst/>
              <a:uFillTx/>
              <a:latin typeface="Book Antiqua"/>
            </a:endParaRPr>
          </a:p>
          <a:p>
            <a:pPr lvl="2" marL="1038240" indent="-217440">
              <a:spcBef>
                <a:spcPts val="425"/>
              </a:spcBef>
              <a:buClr>
                <a:srgbClr val="000000"/>
              </a:buClr>
              <a:buSzPct val="70000"/>
              <a:buFont typeface="Wingdings" charset="2"/>
              <a:buChar char=""/>
              <a:tabLst>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700" strike="noStrike" u="none">
                <a:solidFill>
                  <a:srgbClr val="000000"/>
                </a:solidFill>
                <a:effectLst/>
                <a:uFillTx/>
                <a:latin typeface="Book Antiqua"/>
              </a:rPr>
              <a:t> SFV more valuable than MFV at same term</a:t>
            </a:r>
            <a:endParaRPr b="0" lang="en-US" sz="1700" strike="noStrike" u="none">
              <a:solidFill>
                <a:srgbClr val="000000"/>
              </a:solidFill>
              <a:effectLst/>
              <a:uFillTx/>
              <a:latin typeface="Book Antiqua"/>
            </a:endParaRPr>
          </a:p>
          <a:p>
            <a:pPr marL="325440" indent="-325440">
              <a:spcBef>
                <a:spcPts val="115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endParaRPr b="0" lang="en-US" sz="2300" strike="noStrike" u="none">
              <a:solidFill>
                <a:srgbClr val="000000"/>
              </a:solidFill>
              <a:effectLst/>
              <a:uFillTx/>
              <a:latin typeface="Book Antiqua"/>
            </a:endParaRPr>
          </a:p>
        </p:txBody>
      </p:sp>
      <p:sp>
        <p:nvSpPr>
          <p:cNvPr id="35" name=""/>
          <p:cNvSpPr/>
          <p:nvPr/>
        </p:nvSpPr>
        <p:spPr>
          <a:xfrm>
            <a:off x="2133720" y="0"/>
            <a:ext cx="297180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Accord 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250F8396-B267-49B6-8E04-DB27A59CB023}"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Open Season Capacity Available</a:t>
            </a:r>
            <a:endParaRPr b="0" lang="en-US" sz="3000" strike="noStrike" u="none">
              <a:solidFill>
                <a:srgbClr val="000000"/>
              </a:solidFill>
              <a:effectLst/>
              <a:uFillTx/>
              <a:latin typeface="Book Antiqua"/>
            </a:endParaRPr>
          </a:p>
        </p:txBody>
      </p:sp>
      <p:sp>
        <p:nvSpPr>
          <p:cNvPr id="37" name="PlaceHolder 2"/>
          <p:cNvSpPr>
            <a:spLocks noGrp="1"/>
          </p:cNvSpPr>
          <p:nvPr>
            <p:ph/>
          </p:nvPr>
        </p:nvSpPr>
        <p:spPr>
          <a:xfrm>
            <a:off x="2361960" y="5257440"/>
            <a:ext cx="6019560" cy="609480"/>
          </a:xfrm>
          <a:prstGeom prst="rect">
            <a:avLst/>
          </a:prstGeom>
          <a:noFill/>
          <a:ln w="0">
            <a:noFill/>
          </a:ln>
        </p:spPr>
        <p:txBody>
          <a:bodyPr lIns="85680" rIns="85680" tIns="44280" bIns="44280" anchor="t">
            <a:normAutofit/>
          </a:bodyPr>
          <a:p>
            <a:pPr marL="325440" indent="-325440">
              <a:lnSpc>
                <a:spcPct val="90000"/>
              </a:lnSpc>
              <a:spcBef>
                <a:spcPts val="9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1800" strike="noStrike" u="none">
                <a:solidFill>
                  <a:srgbClr val="000000"/>
                </a:solidFill>
                <a:effectLst/>
                <a:uFillTx/>
                <a:latin typeface="Book Antiqua"/>
              </a:rPr>
              <a:t>*  Includes on-system or off-system deliveries</a:t>
            </a:r>
            <a:endParaRPr b="0" lang="en-US" sz="1800" strike="noStrike" u="none">
              <a:solidFill>
                <a:srgbClr val="000000"/>
              </a:solidFill>
              <a:effectLst/>
              <a:uFillTx/>
              <a:latin typeface="Book Antiqua"/>
            </a:endParaRPr>
          </a:p>
        </p:txBody>
      </p:sp>
      <p:graphicFrame>
        <p:nvGraphicFramePr>
          <p:cNvPr id="38" name=""/>
          <p:cNvGraphicFramePr/>
          <p:nvPr/>
        </p:nvGraphicFramePr>
        <p:xfrm>
          <a:off x="1598760" y="1611360"/>
          <a:ext cx="5634000" cy="3736800"/>
        </p:xfrm>
        <a:graphic>
          <a:graphicData uri="http://schemas.openxmlformats.org/presentationml/2006/ole">
            <p:oleObj progId="Word.Document.12" r:id="rId1" spid="">
              <p:embed/>
              <p:pic>
                <p:nvPicPr>
                  <p:cNvPr id="39" name="" descr=""/>
                  <p:cNvPicPr/>
                  <p:nvPr/>
                </p:nvPicPr>
                <p:blipFill>
                  <a:blip r:embed="rId2"/>
                  <a:stretch/>
                </p:blipFill>
                <p:spPr>
                  <a:xfrm>
                    <a:off x="1598760" y="1611360"/>
                    <a:ext cx="5634000" cy="3736800"/>
                  </a:xfrm>
                  <a:prstGeom prst="rect">
                    <a:avLst/>
                  </a:prstGeom>
                  <a:noFill/>
                  <a:ln w="0">
                    <a:noFill/>
                  </a:ln>
                </p:spPr>
              </p:pic>
            </p:oleObj>
          </a:graphicData>
        </a:graphic>
      </p:graphicFrame>
      <p:sp>
        <p:nvSpPr>
          <p:cNvPr id="40" name=""/>
          <p:cNvSpPr/>
          <p:nvPr/>
        </p:nvSpPr>
        <p:spPr>
          <a:xfrm>
            <a:off x="2133720" y="0"/>
            <a:ext cx="297180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Accord 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E5D24645-B2EB-4EB3-B56A-639958B0F6D2}"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1014120" y="309240"/>
            <a:ext cx="725796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Open Season Results</a:t>
            </a:r>
            <a:endParaRPr b="0" lang="en-US" sz="3000" strike="noStrike" u="none">
              <a:solidFill>
                <a:srgbClr val="000000"/>
              </a:solidFill>
              <a:effectLst/>
              <a:uFillTx/>
              <a:latin typeface="Book Antiqua"/>
            </a:endParaRPr>
          </a:p>
        </p:txBody>
      </p:sp>
      <p:sp>
        <p:nvSpPr>
          <p:cNvPr id="42"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All bids for Baja and Silverado Path capacity were awarded</a:t>
            </a:r>
            <a:endParaRPr b="0" lang="en-US" sz="23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Bid requests for Redwood Path exceeded available capacity and required awards to be prorated</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Bids exceeded total available capacity by 4.5 times</a:t>
            </a:r>
            <a:endParaRPr b="0" lang="en-US" sz="20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Capacity awarded to shippers that bid the total Gas Accord term at an SFV rate</a:t>
            </a:r>
            <a:endParaRPr b="0" lang="en-US" sz="2000" strike="noStrike" u="none">
              <a:solidFill>
                <a:srgbClr val="000000"/>
              </a:solidFill>
              <a:effectLst/>
              <a:uFillTx/>
              <a:latin typeface="Book Antiqua"/>
            </a:endParaRPr>
          </a:p>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PG&amp;E’s UEG received a significant share of the awarded capacity for Redwood Path</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Most UEG capacity has been re-assigned to the market </a:t>
            </a:r>
            <a:endParaRPr b="0" lang="en-US" sz="2000" strike="noStrike" u="none">
              <a:solidFill>
                <a:srgbClr val="000000"/>
              </a:solidFill>
              <a:effectLst/>
              <a:uFillTx/>
              <a:latin typeface="Book Antiqua"/>
            </a:endParaRPr>
          </a:p>
        </p:txBody>
      </p:sp>
      <p:sp>
        <p:nvSpPr>
          <p:cNvPr id="43" name=""/>
          <p:cNvSpPr/>
          <p:nvPr/>
        </p:nvSpPr>
        <p:spPr>
          <a:xfrm>
            <a:off x="2133720" y="0"/>
            <a:ext cx="2971800" cy="317520"/>
          </a:xfrm>
          <a:prstGeom prst="rect">
            <a:avLst/>
          </a:prstGeom>
          <a:noFill/>
          <a:ln w="0">
            <a:noFill/>
          </a:ln>
        </p:spPr>
        <p:style>
          <a:lnRef idx="0"/>
          <a:fillRef idx="0"/>
          <a:effectRef idx="0"/>
          <a:fontRef idx="minor"/>
        </p:style>
        <p:txBody>
          <a:bodyPr lIns="90360" rIns="90360" tIns="44280" bIns="44280" anchor="t">
            <a:spAutoFit/>
          </a:bodyPr>
          <a:p>
            <a:pP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500" strike="noStrike" u="none">
                <a:solidFill>
                  <a:srgbClr val="000000"/>
                </a:solidFill>
                <a:effectLst/>
                <a:uFillTx/>
                <a:latin typeface="Georgia"/>
              </a:rPr>
              <a:t>--  Gas Accord I</a:t>
            </a:r>
            <a:endParaRPr b="0" lang="en-US" sz="15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8D04D31A-90D8-4820-AF51-F0EAC2E73321}"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2207880"/>
            <a:ext cx="7315200" cy="1066680"/>
          </a:xfrm>
          <a:prstGeom prst="rect">
            <a:avLst/>
          </a:prstGeom>
          <a:noFill/>
          <a:ln w="0">
            <a:noFill/>
          </a:ln>
        </p:spPr>
        <p:txBody>
          <a:bodyPr lIns="90360" rIns="9036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 </a:t>
            </a:r>
            <a:endParaRPr b="0" lang="en-US" sz="3000" strike="noStrike" u="none">
              <a:solidFill>
                <a:srgbClr val="000000"/>
              </a:solidFill>
              <a:effectLst/>
              <a:uFillTx/>
              <a:latin typeface="Book Antiqua"/>
            </a:endParaRPr>
          </a:p>
        </p:txBody>
      </p:sp>
      <p:sp>
        <p:nvSpPr>
          <p:cNvPr id="45" name="PlaceHolder 2"/>
          <p:cNvSpPr>
            <a:spLocks noGrp="1"/>
          </p:cNvSpPr>
          <p:nvPr>
            <p:ph type="subTitle"/>
          </p:nvPr>
        </p:nvSpPr>
        <p:spPr>
          <a:xfrm>
            <a:off x="1218960" y="2284560"/>
            <a:ext cx="6095880" cy="1676160"/>
          </a:xfrm>
          <a:prstGeom prst="rect">
            <a:avLst/>
          </a:prstGeom>
          <a:noFill/>
          <a:ln w="0">
            <a:noFill/>
          </a:ln>
        </p:spPr>
        <p:txBody>
          <a:bodyPr lIns="90360" rIns="90360" tIns="44280" bIns="44280" anchor="t">
            <a:noAutofit/>
          </a:bodyPr>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Gas OIR/OII</a:t>
            </a:r>
            <a:endParaRPr b="0" lang="en-US" sz="4000" strike="noStrike" u="none">
              <a:solidFill>
                <a:srgbClr val="000000"/>
              </a:solidFill>
              <a:effectLst/>
              <a:uFillTx/>
              <a:latin typeface="Book Antiqua"/>
            </a:endParaRPr>
          </a:p>
          <a:p>
            <a:pPr indent="0" algn="ctr">
              <a:lnSpc>
                <a:spcPct val="100000"/>
              </a:lnSpc>
              <a:spcBef>
                <a:spcPts val="2001"/>
              </a:spcBef>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1" lang="en-US" sz="4000" strike="noStrike" u="none">
                <a:solidFill>
                  <a:srgbClr val="000000"/>
                </a:solidFill>
                <a:effectLst/>
                <a:uFillTx/>
                <a:latin typeface="Times New Roman"/>
              </a:rPr>
              <a:t>Open Season Discussion</a:t>
            </a:r>
            <a:endParaRPr b="0" lang="en-US" sz="4000" strike="noStrike" u="none">
              <a:solidFill>
                <a:srgbClr val="000000"/>
              </a:solidFill>
              <a:effectLst/>
              <a:uFillTx/>
              <a:latin typeface="Book Antiqua"/>
            </a:endParaRPr>
          </a:p>
        </p:txBody>
      </p:sp>
      <p:sp>
        <p:nvSpPr>
          <p:cNvPr id="46" name=""/>
          <p:cNvSpPr/>
          <p:nvPr/>
        </p:nvSpPr>
        <p:spPr>
          <a:xfrm>
            <a:off x="685800" y="6032520"/>
            <a:ext cx="1752480" cy="457200"/>
          </a:xfrm>
          <a:prstGeom prst="rect">
            <a:avLst/>
          </a:prstGeom>
          <a:noFill/>
          <a:ln w="0">
            <a:noFill/>
          </a:ln>
        </p:spPr>
        <p:style>
          <a:lnRef idx="0"/>
          <a:fillRef idx="0"/>
          <a:effectRef idx="0"/>
          <a:fontRef idx="minor"/>
        </p:style>
        <p:txBody>
          <a:bodyPr lIns="90360" rIns="90360" tIns="44280" bIns="442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7" name=""/>
          <p:cNvSpPr/>
          <p:nvPr/>
        </p:nvSpPr>
        <p:spPr>
          <a:xfrm>
            <a:off x="2971800" y="6032520"/>
            <a:ext cx="2743200" cy="457200"/>
          </a:xfrm>
          <a:prstGeom prst="rect">
            <a:avLst/>
          </a:prstGeom>
          <a:noFill/>
          <a:ln w="0">
            <a:noFill/>
          </a:ln>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0C3E47D8-6027-48BD-A574-CD325B91CF38}"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ffffff"/>
            </a:gs>
            <a:gs pos="100000">
              <a:srgbClr val="fefefe"/>
            </a:gs>
          </a:gsLst>
          <a:lin ang="5400000"/>
        </a:gra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014480" y="309240"/>
            <a:ext cx="7672320" cy="863640"/>
          </a:xfrm>
          <a:prstGeom prst="rect">
            <a:avLst/>
          </a:prstGeom>
          <a:noFill/>
          <a:ln w="0">
            <a:noFill/>
          </a:ln>
        </p:spPr>
        <p:txBody>
          <a:bodyPr lIns="85680" rIns="85680" tIns="44280" bIns="44280" anchor="ctr">
            <a:noAutofit/>
          </a:bodyPr>
          <a:p>
            <a:pPr indent="0">
              <a:buNone/>
              <a:tabLst>
                <a:tab algn="l" pos="0"/>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3000" strike="noStrike" u="none">
                <a:solidFill>
                  <a:srgbClr val="000000"/>
                </a:solidFill>
                <a:effectLst/>
                <a:uFillTx/>
                <a:latin typeface="Book Antiqua"/>
              </a:rPr>
              <a:t>CPUC Most Promising Options Discussion</a:t>
            </a:r>
            <a:endParaRPr b="0" lang="en-US" sz="3000" strike="noStrike" u="none">
              <a:solidFill>
                <a:srgbClr val="000000"/>
              </a:solidFill>
              <a:effectLst/>
              <a:uFillTx/>
              <a:latin typeface="Book Antiqua"/>
            </a:endParaRPr>
          </a:p>
        </p:txBody>
      </p:sp>
      <p:sp>
        <p:nvSpPr>
          <p:cNvPr id="49" name="PlaceHolder 2"/>
          <p:cNvSpPr>
            <a:spLocks noGrp="1"/>
          </p:cNvSpPr>
          <p:nvPr>
            <p:ph/>
          </p:nvPr>
        </p:nvSpPr>
        <p:spPr>
          <a:xfrm>
            <a:off x="777960" y="1509480"/>
            <a:ext cx="7385040" cy="4546440"/>
          </a:xfrm>
          <a:prstGeom prst="rect">
            <a:avLst/>
          </a:prstGeom>
          <a:noFill/>
          <a:ln w="0">
            <a:noFill/>
          </a:ln>
        </p:spPr>
        <p:txBody>
          <a:bodyPr lIns="85680" rIns="85680" tIns="44280" bIns="44280" anchor="t">
            <a:normAutofit/>
          </a:bodyPr>
          <a:p>
            <a:pPr marL="325440" indent="-325440">
              <a:spcBef>
                <a:spcPts val="1151"/>
              </a:spcBef>
              <a:buClr>
                <a:srgbClr val="000000"/>
              </a:buClr>
              <a:buSzPct val="85000"/>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300" strike="noStrike" u="none">
                <a:solidFill>
                  <a:srgbClr val="000000"/>
                </a:solidFill>
                <a:effectLst/>
                <a:uFillTx/>
                <a:latin typeface="Book Antiqua"/>
              </a:rPr>
              <a:t>In R.98-01-011, the Commission outlined the areas of possible improvement over PG&amp;E’s allocation of capacity in the Gas Accord:</a:t>
            </a:r>
            <a:endParaRPr b="0" lang="en-US" sz="2300" strike="noStrike" u="none">
              <a:solidFill>
                <a:srgbClr val="000000"/>
              </a:solidFill>
              <a:effectLst/>
              <a:uFillTx/>
              <a:latin typeface="Book Antiqua"/>
            </a:endParaRPr>
          </a:p>
          <a:p>
            <a:pPr lvl="1" marL="706320" indent="-266760">
              <a:spcBef>
                <a:spcPts val="499"/>
              </a:spcBef>
              <a:buClr>
                <a:srgbClr val="000000"/>
              </a:buClr>
              <a:buFont typeface="Wingdings" charset="2"/>
              <a:buChar char=""/>
              <a:tabLst>
                <a:tab algn="l" pos="825480"/>
                <a:tab algn="l" pos="1650960"/>
                <a:tab algn="l" pos="2476440"/>
                <a:tab algn="l" pos="3301920"/>
                <a:tab algn="l" pos="4127400"/>
                <a:tab algn="l" pos="4952880"/>
                <a:tab algn="l" pos="5778360"/>
                <a:tab algn="l" pos="6603840"/>
                <a:tab algn="l" pos="7429680"/>
                <a:tab algn="l" pos="8255160"/>
                <a:tab algn="l" pos="9080640"/>
                <a:tab algn="l" pos="9906120"/>
                <a:tab algn="l" pos="10731600"/>
              </a:tabLst>
            </a:pPr>
            <a:r>
              <a:rPr b="0" lang="en-US" sz="2000" strike="noStrike" u="none">
                <a:solidFill>
                  <a:srgbClr val="000000"/>
                </a:solidFill>
                <a:effectLst/>
                <a:uFillTx/>
                <a:latin typeface="Book Antiqua"/>
              </a:rPr>
              <a:t>   “Such issues include whether and how to restrict any one party’s participation in capacity auctions (especially utility affiliates), use of a price cap on initial capacity offerings, and ensuring that the bidding procedures used are clear to all participants.”  (p. 30)</a:t>
            </a:r>
            <a:endParaRPr b="0" lang="en-US" sz="2000" strike="noStrike" u="none">
              <a:solidFill>
                <a:srgbClr val="000000"/>
              </a:solidFill>
              <a:effectLst/>
              <a:uFillTx/>
              <a:latin typeface="Book Antiqua"/>
            </a:endParaRPr>
          </a:p>
        </p:txBody>
      </p:sp>
      <p:sp>
        <p:nvSpPr>
          <p:cNvPr id="4" name="PlaceHolder 3"/>
          <p:cNvSpPr>
            <a:spLocks noGrp="1"/>
          </p:cNvSpPr>
          <p:nvPr>
            <p:ph type="sldNum" idx="3"/>
          </p:nvPr>
        </p:nvSpPr>
        <p:spPr/>
        <p:txBody>
          <a:bodyPr/>
          <a:p>
            <a:fld id="{8A9F5586-BE84-4C7A-817F-0439A95EDCD6}"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7032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1995-06-17T21:01:02Z</dcterms:created>
  <dc:creator>Ron Stoner Presentation</dc:creator>
  <dc:description>Worked with Gary G and Geoff B</dc:description>
  <dc:language>en-US</dc:language>
  <cp:lastModifiedBy>A PG&amp;E Employee</cp:lastModifiedBy>
  <cp:lastPrinted>2000-10-14T16:26:03Z</cp:lastPrinted>
  <dcterms:modified xsi:type="dcterms:W3CDTF">2000-10-24T20:46:01Z</dcterms:modified>
  <cp:revision>334</cp:revision>
  <dc:subject/>
  <dc:title>Responding to the CPUC's "Green Book"</dc:title>
</cp:coreProperties>
</file>