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png" ContentType="image/png"/>
  <Override PartName="/ppt/media/image4.jpeg" ContentType="image/jpeg"/>
  <Override PartName="/ppt/media/image5.wmf" ContentType="image/x-wmf"/>
  <Override PartName="/ppt/media/image6.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6" name="PlaceHolder 1"/>
          <p:cNvSpPr>
            <a:spLocks noGrp="1"/>
          </p:cNvSpPr>
          <p:nvPr>
            <p:ph type="hdr"/>
          </p:nvPr>
        </p:nvSpPr>
        <p:spPr>
          <a:xfrm>
            <a:off x="0" y="0"/>
            <a:ext cx="3030480" cy="4636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 name="PlaceHolder 2"/>
          <p:cNvSpPr>
            <a:spLocks noGrp="1"/>
          </p:cNvSpPr>
          <p:nvPr>
            <p:ph type="dt" idx="1"/>
          </p:nvPr>
        </p:nvSpPr>
        <p:spPr>
          <a:xfrm>
            <a:off x="3963960" y="0"/>
            <a:ext cx="3030480" cy="46368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8" name="PlaceHolder 3"/>
          <p:cNvSpPr>
            <a:spLocks noGrp="1"/>
          </p:cNvSpPr>
          <p:nvPr>
            <p:ph type="sldImg"/>
          </p:nvPr>
        </p:nvSpPr>
        <p:spPr>
          <a:xfrm>
            <a:off x="1176480" y="694800"/>
            <a:ext cx="4641840" cy="348012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Verdana"/>
              </a:rPr>
              <a:t>Click to move the slide</a:t>
            </a:r>
            <a:endParaRPr b="0" lang="en-US" sz="2200" strike="noStrike" u="none">
              <a:solidFill>
                <a:srgbClr val="000000"/>
              </a:solidFill>
              <a:effectLst/>
              <a:uFillTx/>
              <a:latin typeface="Verdana"/>
            </a:endParaRPr>
          </a:p>
        </p:txBody>
      </p:sp>
      <p:sp>
        <p:nvSpPr>
          <p:cNvPr id="9" name="PlaceHolder 4"/>
          <p:cNvSpPr>
            <a:spLocks noGrp="1"/>
          </p:cNvSpPr>
          <p:nvPr>
            <p:ph type="body"/>
          </p:nvPr>
        </p:nvSpPr>
        <p:spPr>
          <a:xfrm>
            <a:off x="932040" y="4408200"/>
            <a:ext cx="5130720" cy="417492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0" name="PlaceHolder 5"/>
          <p:cNvSpPr>
            <a:spLocks noGrp="1"/>
          </p:cNvSpPr>
          <p:nvPr>
            <p:ph type="ftr" idx="2"/>
          </p:nvPr>
        </p:nvSpPr>
        <p:spPr>
          <a:xfrm>
            <a:off x="0" y="8815320"/>
            <a:ext cx="3030480" cy="46368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1" name="PlaceHolder 6"/>
          <p:cNvSpPr>
            <a:spLocks noGrp="1"/>
          </p:cNvSpPr>
          <p:nvPr>
            <p:ph type="sldNum" idx="3"/>
          </p:nvPr>
        </p:nvSpPr>
        <p:spPr>
          <a:xfrm>
            <a:off x="3963960" y="8815320"/>
            <a:ext cx="3030480" cy="46368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4C8600A-98CD-416B-84F7-D0B3A614AA5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PlaceHolder 1"/>
          <p:cNvSpPr>
            <a:spLocks noGrp="1"/>
          </p:cNvSpPr>
          <p:nvPr>
            <p:ph type="sldImg"/>
          </p:nvPr>
        </p:nvSpPr>
        <p:spPr>
          <a:xfrm>
            <a:off x="1177920" y="695160"/>
            <a:ext cx="4638600" cy="3480120"/>
          </a:xfrm>
          <a:prstGeom prst="rect">
            <a:avLst/>
          </a:prstGeom>
          <a:ln w="0">
            <a:noFill/>
          </a:ln>
        </p:spPr>
      </p:sp>
      <p:sp>
        <p:nvSpPr>
          <p:cNvPr id="63" name="PlaceHolder 2"/>
          <p:cNvSpPr>
            <a:spLocks noGrp="1"/>
          </p:cNvSpPr>
          <p:nvPr>
            <p:ph type="body"/>
          </p:nvPr>
        </p:nvSpPr>
        <p:spPr>
          <a:xfrm>
            <a:off x="932040" y="4408200"/>
            <a:ext cx="5130720" cy="417492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New vendor for Savings Plan &amp; ESOP Plan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New option on our Benefits Customer Service line to enroll in 2002 elections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New monthly maximums for the Transportation Spending Accounts - $180/mth for Parking and $100/mth for Mass Transit.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Two HMOs were dropped – Care Choice and Healthplan Southeast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Long Term Care has no restrictions to the plan – Now offered in Washington, South Dakota and Vermont.</a:t>
            </a: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sldImg"/>
          </p:nvPr>
        </p:nvSpPr>
        <p:spPr>
          <a:xfrm>
            <a:off x="1177920" y="695160"/>
            <a:ext cx="4638600" cy="3480120"/>
          </a:xfrm>
          <a:prstGeom prst="rect">
            <a:avLst/>
          </a:prstGeom>
          <a:ln w="0">
            <a:noFill/>
          </a:ln>
        </p:spPr>
      </p:sp>
      <p:sp>
        <p:nvSpPr>
          <p:cNvPr id="65" name="PlaceHolder 2"/>
          <p:cNvSpPr>
            <a:spLocks noGrp="1"/>
          </p:cNvSpPr>
          <p:nvPr>
            <p:ph type="body"/>
          </p:nvPr>
        </p:nvSpPr>
        <p:spPr>
          <a:xfrm>
            <a:off x="932040" y="4408200"/>
            <a:ext cx="5130720" cy="417492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Read through each bullet and highlight the Open Enrollment windows.</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sldImg"/>
          </p:nvPr>
        </p:nvSpPr>
        <p:spPr>
          <a:xfrm>
            <a:off x="1177920" y="695160"/>
            <a:ext cx="4638600" cy="3480120"/>
          </a:xfrm>
          <a:prstGeom prst="rect">
            <a:avLst/>
          </a:prstGeom>
          <a:ln w="0">
            <a:noFill/>
          </a:ln>
        </p:spPr>
      </p:sp>
      <p:sp>
        <p:nvSpPr>
          <p:cNvPr id="67" name="PlaceHolder 2"/>
          <p:cNvSpPr>
            <a:spLocks noGrp="1"/>
          </p:cNvSpPr>
          <p:nvPr>
            <p:ph type="body"/>
          </p:nvPr>
        </p:nvSpPr>
        <p:spPr>
          <a:xfrm>
            <a:off x="855720" y="4335480"/>
            <a:ext cx="5129280" cy="417528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 employees with qualifying life events must speak to an Enron Benefits Service Center Representative to make changes to their 2001 elections.  The Service Center Representative will enforce the importance for the employee to go on-line in a week to re-elect his 2002 elections.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will not be rolling over any qualifying life event changes – The employee must re-elect his choice for 2002!!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200"/>
            </a:br>
            <a:r>
              <a:rPr b="0" lang="en-US" sz="1200" strike="noStrike" u="none">
                <a:solidFill>
                  <a:srgbClr val="000000"/>
                </a:solidFill>
                <a:effectLst/>
                <a:uFillTx/>
                <a:latin typeface="Times New Roman"/>
              </a:rPr>
              <a:t>Don’t forget we are passing 2001 elections weekly to extend the enrollment window for year-end qualifying life events.  </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sldImg"/>
          </p:nvPr>
        </p:nvSpPr>
        <p:spPr>
          <a:xfrm>
            <a:off x="1177920" y="695160"/>
            <a:ext cx="4638600" cy="3480120"/>
          </a:xfrm>
          <a:prstGeom prst="rect">
            <a:avLst/>
          </a:prstGeom>
          <a:ln w="0">
            <a:noFill/>
          </a:ln>
        </p:spPr>
      </p:sp>
      <p:sp>
        <p:nvSpPr>
          <p:cNvPr id="69" name="PlaceHolder 2"/>
          <p:cNvSpPr>
            <a:spLocks noGrp="1"/>
          </p:cNvSpPr>
          <p:nvPr>
            <p:ph type="body"/>
          </p:nvPr>
        </p:nvSpPr>
        <p:spPr>
          <a:xfrm>
            <a:off x="855720" y="4335480"/>
            <a:ext cx="5129280" cy="417528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EXAMPLE 1: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Employee has qualifying life event on 11/15.  He makes changes on 12/4 through a Service Center Representative.  Benefits Service Center sends elections on the 12/7 refresher file.  The employee may enroll in 2002 elections during 12/10-1/6 or after 1-1-02 through an Enron Benefits Service Center Representative.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EXAMPLE 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Employee has qualifying life event on 12/17.  He makes changes on 12/24 through a Service Center Representative.  Benefits Service Center sends elections on the 12/28 refresher file.  The employee may enroll in 2002 elections during 12/31-1/6 or after 1-1-02 through an Enron Benefits Service Center Representative.</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sldImg"/>
          </p:nvPr>
        </p:nvSpPr>
        <p:spPr>
          <a:xfrm>
            <a:off x="1177920" y="695160"/>
            <a:ext cx="4638600" cy="3480120"/>
          </a:xfrm>
          <a:prstGeom prst="rect">
            <a:avLst/>
          </a:prstGeom>
          <a:ln w="0">
            <a:noFill/>
          </a:ln>
        </p:spPr>
      </p:sp>
      <p:sp>
        <p:nvSpPr>
          <p:cNvPr id="71" name="PlaceHolder 2"/>
          <p:cNvSpPr>
            <a:spLocks noGrp="1"/>
          </p:cNvSpPr>
          <p:nvPr>
            <p:ph type="body"/>
          </p:nvPr>
        </p:nvSpPr>
        <p:spPr>
          <a:xfrm>
            <a:off x="932040" y="4408200"/>
            <a:ext cx="5130720" cy="417492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How to Enroll – Two methods – WEB and IVR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Go online at benefits.enron.com and click the Open Enrollment link OR log on from home through enron.benefitsnow.com.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Go through the phone by dialing the same great Benefit number – 800-332-7979, option 5.</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PIN – It’s easy – your PIN is the last 4 digits of your social security number.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Representatives are staffed from Monday – Friday from 8 am to 5 pm Central Standard Time.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PlaceHolder 1"/>
          <p:cNvSpPr>
            <a:spLocks noGrp="1"/>
          </p:cNvSpPr>
          <p:nvPr>
            <p:ph type="sldImg"/>
          </p:nvPr>
        </p:nvSpPr>
        <p:spPr>
          <a:xfrm>
            <a:off x="1177920" y="695160"/>
            <a:ext cx="4638600" cy="3480120"/>
          </a:xfrm>
          <a:prstGeom prst="rect">
            <a:avLst/>
          </a:prstGeom>
          <a:ln w="0">
            <a:noFill/>
          </a:ln>
        </p:spPr>
      </p:sp>
      <p:sp>
        <p:nvSpPr>
          <p:cNvPr id="73" name="PlaceHolder 2"/>
          <p:cNvSpPr>
            <a:spLocks noGrp="1"/>
          </p:cNvSpPr>
          <p:nvPr>
            <p:ph type="body"/>
          </p:nvPr>
        </p:nvSpPr>
        <p:spPr>
          <a:xfrm>
            <a:off x="932040" y="4411440"/>
            <a:ext cx="5130720" cy="417492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Here’s a snap shot of the Benefits Home Page.</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sldImg"/>
          </p:nvPr>
        </p:nvSpPr>
        <p:spPr>
          <a:xfrm>
            <a:off x="1176480" y="695160"/>
            <a:ext cx="4641840" cy="3480120"/>
          </a:xfrm>
          <a:prstGeom prst="rect">
            <a:avLst/>
          </a:prstGeom>
          <a:ln w="0">
            <a:noFill/>
          </a:ln>
        </p:spPr>
      </p:sp>
      <p:sp>
        <p:nvSpPr>
          <p:cNvPr id="75" name="PlaceHolder 2"/>
          <p:cNvSpPr>
            <a:spLocks noGrp="1"/>
          </p:cNvSpPr>
          <p:nvPr>
            <p:ph type="body"/>
          </p:nvPr>
        </p:nvSpPr>
        <p:spPr>
          <a:xfrm>
            <a:off x="932040" y="4408200"/>
            <a:ext cx="5130720" cy="417492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Look familiar?  The Benefit Enrollment Worksheet will have minor changes for 2002.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will still be required to print two worksheets for year-end new hires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One for 2001 and one for 2002.</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1176480" y="695160"/>
            <a:ext cx="4641840" cy="3480120"/>
          </a:xfrm>
          <a:prstGeom prst="rect">
            <a:avLst/>
          </a:prstGeom>
          <a:ln w="0">
            <a:noFill/>
          </a:ln>
        </p:spPr>
      </p:sp>
      <p:sp>
        <p:nvSpPr>
          <p:cNvPr id="77" name="PlaceHolder 2"/>
          <p:cNvSpPr>
            <a:spLocks noGrp="1"/>
          </p:cNvSpPr>
          <p:nvPr>
            <p:ph type="body"/>
          </p:nvPr>
        </p:nvSpPr>
        <p:spPr>
          <a:xfrm>
            <a:off x="932040" y="4408200"/>
            <a:ext cx="5130720" cy="417492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Enron covers each employee as the</a:t>
            </a: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sldImg"/>
          </p:nvPr>
        </p:nvSpPr>
        <p:spPr>
          <a:xfrm>
            <a:off x="1177920" y="695160"/>
            <a:ext cx="4638600" cy="3480120"/>
          </a:xfrm>
          <a:prstGeom prst="rect">
            <a:avLst/>
          </a:prstGeom>
          <a:ln w="0">
            <a:noFill/>
          </a:ln>
        </p:spPr>
      </p:sp>
      <p:sp>
        <p:nvSpPr>
          <p:cNvPr id="79" name="PlaceHolder 2"/>
          <p:cNvSpPr>
            <a:spLocks noGrp="1"/>
          </p:cNvSpPr>
          <p:nvPr>
            <p:ph type="body"/>
          </p:nvPr>
        </p:nvSpPr>
        <p:spPr>
          <a:xfrm>
            <a:off x="932040" y="4408200"/>
            <a:ext cx="5130720" cy="417492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 elections will remain in effect for the current year until open enrollment for 2002 or a Life Event Change.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 sure you talk over your elections with your spouse to make sure you all are not paying for double coverages and also to see who can get a better rate.</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360" y="914040"/>
            <a:ext cx="6553080" cy="1143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Verdana"/>
            </a:endParaRPr>
          </a:p>
        </p:txBody>
      </p:sp>
      <p:sp>
        <p:nvSpPr>
          <p:cNvPr id="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0" y="914040"/>
            <a:ext cx="65530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Verdana"/>
              </a:rPr>
              <a:t>Click to edit the title text format</a:t>
            </a:r>
            <a:endParaRPr b="0" lang="en-US" sz="2200" strike="noStrike" u="none">
              <a:solidFill>
                <a:srgbClr val="000000"/>
              </a:solidFill>
              <a:effectLst/>
              <a:uFillTx/>
              <a:latin typeface="Verdana"/>
            </a:endParaRPr>
          </a:p>
        </p:txBody>
      </p:sp>
      <p:pic>
        <p:nvPicPr>
          <p:cNvPr id="1" name="" descr=""/>
          <p:cNvPicPr/>
          <p:nvPr/>
        </p:nvPicPr>
        <p:blipFill>
          <a:blip r:embed="rId2"/>
          <a:srcRect l="0" t="15627" r="22659" b="70837"/>
          <a:stretch/>
        </p:blipFill>
        <p:spPr>
          <a:xfrm>
            <a:off x="0" y="0"/>
            <a:ext cx="7543800" cy="990720"/>
          </a:xfrm>
          <a:prstGeom prst="rect">
            <a:avLst/>
          </a:prstGeom>
          <a:noFill/>
          <a:ln w="0">
            <a:noFill/>
          </a:ln>
        </p:spPr>
      </p:pic>
      <p:sp>
        <p:nvSpPr>
          <p:cNvPr id="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Click to edit the outline text format</a:t>
            </a:r>
            <a:endParaRPr b="0" lang="en-US" sz="2400" strike="noStrike" u="none">
              <a:solidFill>
                <a:srgbClr val="ffffff"/>
              </a:solidFill>
              <a:effectLst/>
              <a:uFillTx/>
              <a:latin typeface="Arial"/>
            </a:endParaRPr>
          </a:p>
          <a:p>
            <a:pPr lvl="1" marL="457200" indent="-222120">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Second Outline Level</a:t>
            </a:r>
            <a:endParaRPr b="0" lang="en-US" sz="2000" strike="noStrike" u="none">
              <a:solidFill>
                <a:srgbClr val="ffffff"/>
              </a:solidFill>
              <a:effectLst/>
              <a:uFillTx/>
              <a:latin typeface="Arial"/>
            </a:endParaRPr>
          </a:p>
          <a:p>
            <a:pPr lvl="2" marL="912960" indent="-220680">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370160" indent="-222480">
              <a:spcBef>
                <a:spcPts val="349"/>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Fourth Outline Level</a:t>
            </a:r>
            <a:endParaRPr b="0" lang="en-US" sz="1400" strike="noStrike" u="none">
              <a:solidFill>
                <a:srgbClr val="ffffff"/>
              </a:solidFill>
              <a:effectLst/>
              <a:uFillTx/>
              <a:latin typeface="Arial"/>
            </a:endParaRPr>
          </a:p>
          <a:p>
            <a:pPr lvl="4" marL="1827360" indent="-222480">
              <a:spcBef>
                <a:spcPts val="300"/>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Fifth Outline Level</a:t>
            </a:r>
            <a:endParaRPr b="0" lang="en-US" sz="1200" strike="noStrike" u="none">
              <a:solidFill>
                <a:srgbClr val="ffffff"/>
              </a:solidFill>
              <a:effectLst/>
              <a:uFillTx/>
              <a:latin typeface="Arial"/>
            </a:endParaRPr>
          </a:p>
          <a:p>
            <a:pPr lvl="5" marL="1827360" indent="-2224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Sixth Outline Level</a:t>
            </a:r>
            <a:endParaRPr b="0" lang="en-US" sz="1200" strike="noStrike" u="none">
              <a:solidFill>
                <a:srgbClr val="ffffff"/>
              </a:solidFill>
              <a:effectLst/>
              <a:uFillTx/>
              <a:latin typeface="Arial"/>
            </a:endParaRPr>
          </a:p>
          <a:p>
            <a:pPr lvl="6" marL="1827360" indent="-2224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Seventh Outline Level</a:t>
            </a:r>
            <a:endParaRPr b="0" lang="en-US" sz="12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2.wmf"/><Relationship Id="rId3" Type="http://schemas.openxmlformats.org/officeDocument/2006/relationships/image" Target="../media/image2.wmf"/><Relationship Id="rId4" Type="http://schemas.openxmlformats.org/officeDocument/2006/relationships/image" Target="../media/image2.wmf"/><Relationship Id="rId5" Type="http://schemas.openxmlformats.org/officeDocument/2006/relationships/image" Target="../media/image2.wmf"/><Relationship Id="rId6" Type="http://schemas.openxmlformats.org/officeDocument/2006/relationships/image" Target="../media/image2.wmf"/><Relationship Id="rId7" Type="http://schemas.openxmlformats.org/officeDocument/2006/relationships/image" Target="../media/image2.wmf"/><Relationship Id="rId8" Type="http://schemas.openxmlformats.org/officeDocument/2006/relationships/slideLayout" Target="../slideLayouts/slideLayout1.xml"/><Relationship Id="rId9"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image" Target="../media/image6.wmf"/><Relationship Id="rId4" Type="http://schemas.openxmlformats.org/officeDocument/2006/relationships/image" Target="../media/image6.wmf"/><Relationship Id="rId5" Type="http://schemas.openxmlformats.org/officeDocument/2006/relationships/image" Target="../media/image5.wmf"/><Relationship Id="rId6" Type="http://schemas.openxmlformats.org/officeDocument/2006/relationships/image" Target="../media/image5.wmf"/><Relationship Id="rId7" Type="http://schemas.openxmlformats.org/officeDocument/2006/relationships/image" Target="../media/image6.wmf"/><Relationship Id="rId8" Type="http://schemas.openxmlformats.org/officeDocument/2006/relationships/image" Target="../media/image5.wmf"/><Relationship Id="rId9" Type="http://schemas.openxmlformats.org/officeDocument/2006/relationships/image" Target="../media/image6.wmf"/><Relationship Id="rId10"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360" y="914400"/>
            <a:ext cx="3048120" cy="8380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CHANGES IN 2002</a:t>
            </a:r>
            <a:endParaRPr b="0" lang="en-US" sz="2200" strike="noStrike" u="none">
              <a:solidFill>
                <a:srgbClr val="000000"/>
              </a:solidFill>
              <a:effectLst/>
              <a:uFillTx/>
              <a:latin typeface="Verdana"/>
            </a:endParaRPr>
          </a:p>
        </p:txBody>
      </p:sp>
      <p:sp>
        <p:nvSpPr>
          <p:cNvPr id="13" name="PlaceHolder 2"/>
          <p:cNvSpPr>
            <a:spLocks noGrp="1"/>
          </p:cNvSpPr>
          <p:nvPr>
            <p:ph/>
          </p:nvPr>
        </p:nvSpPr>
        <p:spPr>
          <a:xfrm>
            <a:off x="761760" y="2971800"/>
            <a:ext cx="8001000" cy="3276720"/>
          </a:xfrm>
          <a:prstGeom prst="rect">
            <a:avLst/>
          </a:prstGeom>
          <a:noFill/>
          <a:ln w="0">
            <a:noFill/>
          </a:ln>
        </p:spPr>
        <p:txBody>
          <a:bodyPr lIns="90000" rIns="90000" tIns="46800" bIns="46800" anchor="t">
            <a:normAutofit/>
          </a:bodyPr>
          <a:p>
            <a:pPr>
              <a:lnSpc>
                <a:spcPct val="120000"/>
              </a:lnSpc>
              <a:spcBef>
                <a:spcPts val="476"/>
              </a:spcBef>
              <a:buClr>
                <a:srgbClr val="000000"/>
              </a:buClr>
              <a:buFont typeface="Wingdings" charset="2"/>
              <a:buChar char=""/>
              <a:tabLst>
                <a:tab algn="l" pos="225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 </a:t>
            </a:r>
            <a:r>
              <a:rPr b="0" lang="en-US" sz="1700" strike="noStrike" u="none">
                <a:solidFill>
                  <a:srgbClr val="000000"/>
                </a:solidFill>
                <a:effectLst/>
                <a:uFillTx/>
                <a:latin typeface="Tahoma"/>
              </a:rPr>
              <a:t> </a:t>
            </a:r>
            <a:r>
              <a:rPr b="0" lang="en-US" sz="2400" strike="noStrike" u="none">
                <a:solidFill>
                  <a:srgbClr val="000000"/>
                </a:solidFill>
                <a:effectLst/>
                <a:uFillTx/>
                <a:latin typeface="Tahoma"/>
              </a:rPr>
              <a:t>Savings &amp; ESOP Plan</a:t>
            </a:r>
            <a:r>
              <a:rPr b="0" lang="en-US" sz="1700" strike="noStrike" u="none">
                <a:solidFill>
                  <a:srgbClr val="000000"/>
                </a:solidFill>
                <a:effectLst/>
                <a:uFillTx/>
                <a:latin typeface="Tahoma"/>
              </a:rPr>
              <a:t> – </a:t>
            </a:r>
            <a:r>
              <a:rPr b="0" lang="en-US" sz="1900" strike="noStrike" u="none">
                <a:solidFill>
                  <a:srgbClr val="000000"/>
                </a:solidFill>
                <a:effectLst/>
                <a:uFillTx/>
                <a:latin typeface="Tahoma"/>
              </a:rPr>
              <a:t>Hewitt Associates </a:t>
            </a:r>
            <a:r>
              <a:rPr b="1" i="1" lang="en-US" sz="1900" strike="noStrike" u="none">
                <a:solidFill>
                  <a:srgbClr val="ff0000"/>
                </a:solidFill>
                <a:effectLst/>
                <a:uFillTx/>
                <a:latin typeface="Tahoma"/>
              </a:rPr>
              <a:t>NEW!!</a:t>
            </a:r>
            <a:endParaRPr b="0" lang="en-US" sz="1900" strike="noStrike" u="none">
              <a:solidFill>
                <a:srgbClr val="ffffff"/>
              </a:solidFill>
              <a:effectLst/>
              <a:uFillTx/>
              <a:latin typeface="Arial"/>
            </a:endParaRPr>
          </a:p>
          <a:p>
            <a:pPr>
              <a:lnSpc>
                <a:spcPct val="120000"/>
              </a:lnSpc>
              <a:spcBef>
                <a:spcPts val="476"/>
              </a:spcBef>
              <a:buClr>
                <a:srgbClr val="000000"/>
              </a:buClr>
              <a:buFont typeface="Wingdings" charset="2"/>
              <a:buChar char=""/>
              <a:tabLst>
                <a:tab algn="l" pos="225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 800-332-7979, option 5 - </a:t>
            </a:r>
            <a:r>
              <a:rPr b="0" lang="en-US" sz="1900" strike="noStrike" u="none">
                <a:solidFill>
                  <a:srgbClr val="000000"/>
                </a:solidFill>
                <a:effectLst/>
                <a:uFillTx/>
                <a:latin typeface="Tahoma"/>
              </a:rPr>
              <a:t>Open Enrollment link </a:t>
            </a:r>
            <a:r>
              <a:rPr b="1" i="1" lang="en-US" sz="1900" strike="noStrike" u="none">
                <a:solidFill>
                  <a:srgbClr val="ff0000"/>
                </a:solidFill>
                <a:effectLst/>
                <a:uFillTx/>
                <a:latin typeface="Tahoma"/>
              </a:rPr>
              <a:t>NEW!!</a:t>
            </a:r>
            <a:endParaRPr b="0" lang="en-US" sz="1900" strike="noStrike" u="none">
              <a:solidFill>
                <a:srgbClr val="ffffff"/>
              </a:solidFill>
              <a:effectLst/>
              <a:uFillTx/>
              <a:latin typeface="Arial"/>
            </a:endParaRPr>
          </a:p>
          <a:p>
            <a:pPr>
              <a:lnSpc>
                <a:spcPct val="120000"/>
              </a:lnSpc>
              <a:spcBef>
                <a:spcPts val="601"/>
              </a:spcBef>
              <a:buClr>
                <a:srgbClr val="000000"/>
              </a:buClr>
              <a:buFont typeface="Wingdings" charset="2"/>
              <a:buChar char=""/>
              <a:tabLst>
                <a:tab algn="l" pos="225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 </a:t>
            </a:r>
            <a:r>
              <a:rPr b="1" i="1" lang="en-US" sz="2400" strike="noStrike" u="none">
                <a:solidFill>
                  <a:srgbClr val="ff0000"/>
                </a:solidFill>
                <a:effectLst/>
                <a:uFillTx/>
                <a:latin typeface="Tahoma"/>
              </a:rPr>
              <a:t>NEW!!</a:t>
            </a:r>
            <a:r>
              <a:rPr b="0" lang="en-US" sz="2400" strike="noStrike" u="none">
                <a:solidFill>
                  <a:srgbClr val="000000"/>
                </a:solidFill>
                <a:effectLst/>
                <a:uFillTx/>
                <a:latin typeface="Tahoma"/>
              </a:rPr>
              <a:t>  T</a:t>
            </a:r>
            <a:r>
              <a:rPr b="0" lang="en-US" sz="2400" strike="noStrike" u="none">
                <a:solidFill>
                  <a:srgbClr val="000000"/>
                </a:solidFill>
                <a:effectLst/>
                <a:uFillTx/>
                <a:latin typeface="Tahoma"/>
              </a:rPr>
              <a:t>ransportation Spending Account monthly </a:t>
            </a:r>
            <a:r>
              <a:rPr b="0" lang="en-US" sz="2400" strike="noStrike" u="none">
                <a:solidFill>
                  <a:srgbClr val="000000"/>
                </a:solidFill>
                <a:effectLst/>
                <a:uFillTx/>
                <a:latin typeface="Tahoma"/>
              </a:rPr>
              <a:t>	</a:t>
            </a:r>
            <a:r>
              <a:rPr b="0" lang="en-US" sz="2400" strike="noStrike" u="none">
                <a:solidFill>
                  <a:srgbClr val="000000"/>
                </a:solidFill>
                <a:effectLst/>
                <a:uFillTx/>
                <a:latin typeface="Tahoma"/>
              </a:rPr>
              <a:t>maximums increased </a:t>
            </a:r>
            <a:endParaRPr b="0" lang="en-US" sz="2400" strike="noStrike" u="none">
              <a:solidFill>
                <a:srgbClr val="ffffff"/>
              </a:solidFill>
              <a:effectLst/>
              <a:uFillTx/>
              <a:latin typeface="Arial"/>
            </a:endParaRPr>
          </a:p>
          <a:p>
            <a:pPr indent="0">
              <a:lnSpc>
                <a:spcPct val="120000"/>
              </a:lnSpc>
              <a:spcBef>
                <a:spcPts val="601"/>
              </a:spcBef>
              <a:buNone/>
              <a:tabLst>
                <a:tab algn="l" pos="0"/>
                <a:tab algn="l" pos="225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	</a:t>
            </a:r>
            <a:r>
              <a:rPr b="0" lang="en-US" sz="2400" strike="noStrike" u="none">
                <a:solidFill>
                  <a:srgbClr val="000000"/>
                </a:solidFill>
                <a:effectLst/>
                <a:uFillTx/>
                <a:latin typeface="Tahoma"/>
              </a:rPr>
              <a:t>	</a:t>
            </a:r>
            <a:r>
              <a:rPr b="0" lang="en-US" sz="2400" strike="noStrike" u="none">
                <a:solidFill>
                  <a:srgbClr val="000000"/>
                </a:solidFill>
                <a:effectLst/>
                <a:uFillTx/>
                <a:latin typeface="Tahoma"/>
              </a:rPr>
              <a:t>Parking to $180/month </a:t>
            </a:r>
            <a:endParaRPr b="0" lang="en-US" sz="2400" strike="noStrike" u="none">
              <a:solidFill>
                <a:srgbClr val="ffffff"/>
              </a:solidFill>
              <a:effectLst/>
              <a:uFillTx/>
              <a:latin typeface="Arial"/>
            </a:endParaRPr>
          </a:p>
          <a:p>
            <a:pPr indent="0">
              <a:lnSpc>
                <a:spcPct val="120000"/>
              </a:lnSpc>
              <a:spcBef>
                <a:spcPts val="601"/>
              </a:spcBef>
              <a:buNone/>
              <a:tabLst>
                <a:tab algn="l" pos="0"/>
                <a:tab algn="l" pos="225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	</a:t>
            </a:r>
            <a:r>
              <a:rPr b="0" lang="en-US" sz="2400" strike="noStrike" u="none">
                <a:solidFill>
                  <a:srgbClr val="000000"/>
                </a:solidFill>
                <a:effectLst/>
                <a:uFillTx/>
                <a:latin typeface="Tahoma"/>
              </a:rPr>
              <a:t>	</a:t>
            </a:r>
            <a:r>
              <a:rPr b="0" lang="en-US" sz="2400" strike="noStrike" u="none">
                <a:solidFill>
                  <a:srgbClr val="000000"/>
                </a:solidFill>
                <a:effectLst/>
                <a:uFillTx/>
                <a:latin typeface="Tahoma"/>
              </a:rPr>
              <a:t>Mass Transit to $100/month </a:t>
            </a:r>
            <a:endParaRPr b="0" lang="en-US" sz="2400" strike="noStrike" u="none">
              <a:solidFill>
                <a:srgbClr val="ffffff"/>
              </a:solidFill>
              <a:effectLst/>
              <a:uFillTx/>
              <a:latin typeface="Arial"/>
            </a:endParaRPr>
          </a:p>
        </p:txBody>
      </p:sp>
      <p:sp>
        <p:nvSpPr>
          <p:cNvPr id="14" name=""/>
          <p:cNvSpPr/>
          <p:nvPr/>
        </p:nvSpPr>
        <p:spPr>
          <a:xfrm>
            <a:off x="380880" y="1981080"/>
            <a:ext cx="3048120" cy="429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3333cc"/>
                </a:solidFill>
                <a:effectLst/>
                <a:uFillTx/>
                <a:latin typeface="Tahoma"/>
              </a:rPr>
              <a:t>WHAT’S NEW?</a:t>
            </a:r>
            <a:endParaRPr b="0" lang="en-US" sz="2200" strike="noStrike" u="none">
              <a:solidFill>
                <a:srgbClr val="000000"/>
              </a:solidFill>
              <a:effectLst/>
              <a:uFillTx/>
              <a:latin typeface="Times New Roman"/>
            </a:endParaRPr>
          </a:p>
        </p:txBody>
      </p:sp>
      <p:pic>
        <p:nvPicPr>
          <p:cNvPr id="15" name="bd05869_" descr=""/>
          <p:cNvPicPr/>
          <p:nvPr/>
        </p:nvPicPr>
        <p:blipFill>
          <a:blip r:embed="rId1"/>
          <a:stretch/>
        </p:blipFill>
        <p:spPr>
          <a:xfrm>
            <a:off x="7848720" y="1600200"/>
            <a:ext cx="1066680" cy="930240"/>
          </a:xfrm>
          <a:prstGeom prst="rect">
            <a:avLst/>
          </a:prstGeom>
          <a:noFill/>
          <a:ln w="0">
            <a:noFill/>
          </a:ln>
        </p:spPr>
      </p:pic>
      <p:pic>
        <p:nvPicPr>
          <p:cNvPr id="16" name="bd05869_" descr=""/>
          <p:cNvPicPr/>
          <p:nvPr/>
        </p:nvPicPr>
        <p:blipFill>
          <a:blip r:embed="rId2"/>
          <a:stretch/>
        </p:blipFill>
        <p:spPr>
          <a:xfrm>
            <a:off x="6705720" y="1066680"/>
            <a:ext cx="1066680" cy="762120"/>
          </a:xfrm>
          <a:prstGeom prst="rect">
            <a:avLst/>
          </a:prstGeom>
          <a:noFill/>
          <a:ln w="0">
            <a:noFill/>
          </a:ln>
        </p:spPr>
      </p:pic>
      <p:pic>
        <p:nvPicPr>
          <p:cNvPr id="17" name="bd05869_" descr=""/>
          <p:cNvPicPr/>
          <p:nvPr/>
        </p:nvPicPr>
        <p:blipFill>
          <a:blip r:embed="rId3"/>
          <a:stretch/>
        </p:blipFill>
        <p:spPr>
          <a:xfrm>
            <a:off x="7848720" y="609480"/>
            <a:ext cx="685800" cy="533520"/>
          </a:xfrm>
          <a:prstGeom prst="rect">
            <a:avLst/>
          </a:prstGeom>
          <a:noFill/>
          <a:ln w="0">
            <a:noFill/>
          </a:ln>
        </p:spPr>
      </p:pic>
      <p:pic>
        <p:nvPicPr>
          <p:cNvPr id="18" name="bd05869_" descr=""/>
          <p:cNvPicPr/>
          <p:nvPr/>
        </p:nvPicPr>
        <p:blipFill>
          <a:blip r:embed="rId4"/>
          <a:stretch/>
        </p:blipFill>
        <p:spPr>
          <a:xfrm>
            <a:off x="5562720" y="1447920"/>
            <a:ext cx="1066680" cy="930240"/>
          </a:xfrm>
          <a:prstGeom prst="rect">
            <a:avLst/>
          </a:prstGeom>
          <a:noFill/>
          <a:ln w="0">
            <a:noFill/>
          </a:ln>
        </p:spPr>
      </p:pic>
      <p:pic>
        <p:nvPicPr>
          <p:cNvPr id="19" name="bd05869_" descr=""/>
          <p:cNvPicPr/>
          <p:nvPr/>
        </p:nvPicPr>
        <p:blipFill>
          <a:blip r:embed="rId5">
            <a:grayscl/>
          </a:blip>
          <a:stretch/>
        </p:blipFill>
        <p:spPr>
          <a:xfrm>
            <a:off x="5943600" y="762120"/>
            <a:ext cx="685800" cy="533160"/>
          </a:xfrm>
          <a:prstGeom prst="rect">
            <a:avLst/>
          </a:prstGeom>
          <a:noFill/>
          <a:ln w="0">
            <a:noFill/>
          </a:ln>
        </p:spPr>
      </p:pic>
      <p:pic>
        <p:nvPicPr>
          <p:cNvPr id="20" name="bd05869_" descr=""/>
          <p:cNvPicPr/>
          <p:nvPr/>
        </p:nvPicPr>
        <p:blipFill>
          <a:blip r:embed="rId6"/>
          <a:stretch/>
        </p:blipFill>
        <p:spPr>
          <a:xfrm>
            <a:off x="4419720" y="1143000"/>
            <a:ext cx="1066680" cy="762120"/>
          </a:xfrm>
          <a:prstGeom prst="rect">
            <a:avLst/>
          </a:prstGeom>
          <a:noFill/>
          <a:ln w="0">
            <a:noFill/>
          </a:ln>
        </p:spPr>
      </p:pic>
      <p:pic>
        <p:nvPicPr>
          <p:cNvPr id="21" name="bd05869_" descr=""/>
          <p:cNvPicPr/>
          <p:nvPr/>
        </p:nvPicPr>
        <p:blipFill>
          <a:blip r:embed="rId7"/>
          <a:stretch/>
        </p:blipFill>
        <p:spPr>
          <a:xfrm>
            <a:off x="3505320" y="1600200"/>
            <a:ext cx="761760" cy="665280"/>
          </a:xfrm>
          <a:prstGeom prst="rect">
            <a:avLst/>
          </a:prstGeom>
          <a:noFill/>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0" y="990720"/>
            <a:ext cx="5867280" cy="7617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RESOURCES &amp; ONLINE FORMS (http://enron.synhrgy.com)</a:t>
            </a:r>
            <a:endParaRPr b="0" lang="en-US" sz="2200" strike="noStrike" u="none">
              <a:solidFill>
                <a:srgbClr val="000000"/>
              </a:solidFill>
              <a:effectLst/>
              <a:uFillTx/>
              <a:latin typeface="Verdana"/>
            </a:endParaRPr>
          </a:p>
        </p:txBody>
      </p:sp>
      <p:sp>
        <p:nvSpPr>
          <p:cNvPr id="46" name="PlaceHolder 2"/>
          <p:cNvSpPr>
            <a:spLocks noGrp="1"/>
          </p:cNvSpPr>
          <p:nvPr>
            <p:ph/>
          </p:nvPr>
        </p:nvSpPr>
        <p:spPr>
          <a:xfrm>
            <a:off x="685800" y="1980720"/>
            <a:ext cx="6324480" cy="4496040"/>
          </a:xfrm>
          <a:prstGeom prst="rect">
            <a:avLst/>
          </a:prstGeom>
          <a:noFill/>
          <a:ln w="0">
            <a:noFill/>
          </a:ln>
        </p:spPr>
        <p:txBody>
          <a:bodyPr lIns="90000" rIns="90000" tIns="46800" bIns="46800" anchor="t">
            <a:normAutofit/>
          </a:bodyPr>
          <a:p>
            <a:pPr lvl="1" marL="457200" indent="-222120">
              <a:lnSpc>
                <a:spcPct val="100000"/>
              </a:lnSpc>
              <a:spcBef>
                <a:spcPts val="1063"/>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ahoma"/>
              </a:rPr>
              <a:t>Temporary Identification Cards and Online Provider Directories</a:t>
            </a:r>
            <a:endParaRPr b="0" lang="en-US" sz="1700" strike="noStrike" u="none">
              <a:solidFill>
                <a:srgbClr val="ffffff"/>
              </a:solidFill>
              <a:effectLst/>
              <a:uFillTx/>
              <a:latin typeface="Arial"/>
            </a:endParaRPr>
          </a:p>
          <a:p>
            <a:pPr lvl="2" marL="912960" indent="-220680">
              <a:lnSpc>
                <a:spcPct val="100000"/>
              </a:lnSpc>
              <a:spcBef>
                <a:spcPts val="938"/>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ahoma"/>
              </a:rPr>
              <a:t>United HealthCare</a:t>
            </a:r>
            <a:endParaRPr b="0" lang="en-US" sz="1500" strike="noStrike" u="none">
              <a:solidFill>
                <a:srgbClr val="ffffff"/>
              </a:solidFill>
              <a:effectLst/>
              <a:uFillTx/>
              <a:latin typeface="Arial"/>
            </a:endParaRPr>
          </a:p>
          <a:p>
            <a:pPr lvl="2" marL="912960" indent="-220680">
              <a:lnSpc>
                <a:spcPct val="100000"/>
              </a:lnSpc>
              <a:spcBef>
                <a:spcPts val="938"/>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ahoma"/>
              </a:rPr>
              <a:t>Cigna Healthcare</a:t>
            </a:r>
            <a:endParaRPr b="0" lang="en-US" sz="1500" strike="noStrike" u="none">
              <a:solidFill>
                <a:srgbClr val="ffffff"/>
              </a:solidFill>
              <a:effectLst/>
              <a:uFillTx/>
              <a:latin typeface="Arial"/>
            </a:endParaRPr>
          </a:p>
          <a:p>
            <a:pPr lvl="2" marL="912960" indent="-220680">
              <a:lnSpc>
                <a:spcPct val="100000"/>
              </a:lnSpc>
              <a:spcBef>
                <a:spcPts val="938"/>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ahoma"/>
              </a:rPr>
              <a:t>Merck Medco/Paid Prescription</a:t>
            </a:r>
            <a:endParaRPr b="0" lang="en-US" sz="1500" strike="noStrike" u="none">
              <a:solidFill>
                <a:srgbClr val="ffffff"/>
              </a:solidFill>
              <a:effectLst/>
              <a:uFillTx/>
              <a:latin typeface="Arial"/>
            </a:endParaRPr>
          </a:p>
          <a:p>
            <a:pPr lvl="2" marL="912960" indent="-220680">
              <a:lnSpc>
                <a:spcPct val="100000"/>
              </a:lnSpc>
              <a:spcBef>
                <a:spcPts val="938"/>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ahoma"/>
              </a:rPr>
              <a:t>MetLife Dental</a:t>
            </a:r>
            <a:endParaRPr b="0" lang="en-US" sz="1500" strike="noStrike" u="none">
              <a:solidFill>
                <a:srgbClr val="ffffff"/>
              </a:solidFill>
              <a:effectLst/>
              <a:uFillTx/>
              <a:latin typeface="Arial"/>
            </a:endParaRPr>
          </a:p>
          <a:p>
            <a:pPr lvl="2" marL="912960" indent="-220680">
              <a:lnSpc>
                <a:spcPct val="100000"/>
              </a:lnSpc>
              <a:spcBef>
                <a:spcPts val="938"/>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ahoma"/>
              </a:rPr>
              <a:t>Vision Service Plan (No Temporary ID Card)</a:t>
            </a:r>
            <a:endParaRPr b="0" lang="en-US" sz="1500" strike="noStrike" u="none">
              <a:solidFill>
                <a:srgbClr val="ffffff"/>
              </a:solidFill>
              <a:effectLst/>
              <a:uFillTx/>
              <a:latin typeface="Arial"/>
            </a:endParaRPr>
          </a:p>
          <a:p>
            <a:pPr lvl="1" marL="457200" indent="-222120">
              <a:lnSpc>
                <a:spcPct val="100000"/>
              </a:lnSpc>
              <a:spcBef>
                <a:spcPts val="1063"/>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ahoma"/>
              </a:rPr>
              <a:t>Active/Inactive Beneficiary Form</a:t>
            </a:r>
            <a:endParaRPr b="0" lang="en-US" sz="1700" strike="noStrike" u="none">
              <a:solidFill>
                <a:srgbClr val="ffffff"/>
              </a:solidFill>
              <a:effectLst/>
              <a:uFillTx/>
              <a:latin typeface="Arial"/>
            </a:endParaRPr>
          </a:p>
          <a:p>
            <a:pPr lvl="1" marL="457200" indent="-222120">
              <a:lnSpc>
                <a:spcPct val="100000"/>
              </a:lnSpc>
              <a:spcBef>
                <a:spcPts val="1063"/>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ahoma"/>
              </a:rPr>
              <a:t>Claims Forms and Kits</a:t>
            </a:r>
            <a:endParaRPr b="0" lang="en-US" sz="1700" strike="noStrike" u="none">
              <a:solidFill>
                <a:srgbClr val="ffffff"/>
              </a:solidFill>
              <a:effectLst/>
              <a:uFillTx/>
              <a:latin typeface="Arial"/>
            </a:endParaRPr>
          </a:p>
          <a:p>
            <a:pPr lvl="1" marL="457200" indent="-222120">
              <a:lnSpc>
                <a:spcPct val="100000"/>
              </a:lnSpc>
              <a:spcBef>
                <a:spcPts val="1063"/>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ahoma"/>
              </a:rPr>
              <a:t>Domestic Partner Affidavits</a:t>
            </a:r>
            <a:endParaRPr b="0" lang="en-US" sz="1700" strike="noStrike" u="none">
              <a:solidFill>
                <a:srgbClr val="ffffff"/>
              </a:solidFill>
              <a:effectLst/>
              <a:uFillTx/>
              <a:latin typeface="Arial"/>
            </a:endParaRPr>
          </a:p>
          <a:p>
            <a:pPr lvl="1" marL="457200" indent="-222120">
              <a:lnSpc>
                <a:spcPct val="100000"/>
              </a:lnSpc>
              <a:spcBef>
                <a:spcPts val="1063"/>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ahoma"/>
              </a:rPr>
              <a:t>Benefit Brochures</a:t>
            </a:r>
            <a:endParaRPr b="0" lang="en-US" sz="1700" strike="noStrike" u="none">
              <a:solidFill>
                <a:srgbClr val="ffffff"/>
              </a:solidFill>
              <a:effectLst/>
              <a:uFillTx/>
              <a:latin typeface="Arial"/>
            </a:endParaRPr>
          </a:p>
          <a:p>
            <a:pPr lvl="1" marL="457200" indent="-222120">
              <a:lnSpc>
                <a:spcPct val="100000"/>
              </a:lnSpc>
              <a:spcBef>
                <a:spcPts val="1063"/>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ahoma"/>
              </a:rPr>
              <a:t>HMO/DMO Customer Service Number</a:t>
            </a:r>
            <a:endParaRPr b="0" lang="en-US" sz="1700" strike="noStrike" u="none">
              <a:solidFill>
                <a:srgbClr val="ffffff"/>
              </a:solidFill>
              <a:effectLst/>
              <a:uFillTx/>
              <a:latin typeface="Arial"/>
            </a:endParaRPr>
          </a:p>
        </p:txBody>
      </p:sp>
      <p:sp>
        <p:nvSpPr>
          <p:cNvPr id="47" name=""/>
          <p:cNvSpPr/>
          <p:nvPr/>
        </p:nvSpPr>
        <p:spPr>
          <a:xfrm>
            <a:off x="5638680" y="2895480"/>
            <a:ext cx="3505320" cy="1054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3333cc"/>
                </a:solidFill>
                <a:effectLst/>
                <a:uFillTx/>
                <a:latin typeface="Showcard Gothic"/>
              </a:rPr>
              <a:t>www.WHERE?.com</a:t>
            </a:r>
            <a:endParaRPr b="0" lang="en-US" sz="2500" strike="noStrike" u="none">
              <a:solidFill>
                <a:srgbClr val="000000"/>
              </a:solidFill>
              <a:effectLst/>
              <a:uFillTx/>
              <a:latin typeface="Times New Roman"/>
            </a:endParaRPr>
          </a:p>
          <a:p>
            <a:pPr algn="ctr">
              <a:lnSpc>
                <a:spcPct val="100000"/>
              </a:lnSpc>
              <a:spcBef>
                <a:spcPts val="15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3333cc"/>
                </a:solidFill>
                <a:effectLst/>
                <a:uFillTx/>
                <a:latin typeface="Showcard Gothic"/>
              </a:rPr>
              <a:t>www.What?.com</a:t>
            </a:r>
            <a:endParaRPr b="0" lang="en-US" sz="2500" strike="noStrike" u="none">
              <a:solidFill>
                <a:srgbClr val="000000"/>
              </a:solidFill>
              <a:effectLst/>
              <a:uFillTx/>
              <a:latin typeface="Times New Roman"/>
            </a:endParaRPr>
          </a:p>
        </p:txBody>
      </p:sp>
      <p:sp>
        <p:nvSpPr>
          <p:cNvPr id="48" name=""/>
          <p:cNvSpPr/>
          <p:nvPr/>
        </p:nvSpPr>
        <p:spPr>
          <a:xfrm rot="987000">
            <a:off x="5486040" y="1828800"/>
            <a:ext cx="3470400" cy="3652920"/>
          </a:xfrm>
          <a:prstGeom prst="cloudCallout">
            <a:avLst>
              <a:gd name="adj1" fmla="val -32976"/>
              <a:gd name="adj2" fmla="val 83620"/>
            </a:avLst>
          </a:prstGeom>
          <a:no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360" y="914400"/>
            <a:ext cx="4876920" cy="8380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REMINDERS!!</a:t>
            </a:r>
            <a:endParaRPr b="0" lang="en-US" sz="2200" strike="noStrike" u="none">
              <a:solidFill>
                <a:srgbClr val="000000"/>
              </a:solidFill>
              <a:effectLst/>
              <a:uFillTx/>
              <a:latin typeface="Verdana"/>
            </a:endParaRPr>
          </a:p>
        </p:txBody>
      </p:sp>
      <p:sp>
        <p:nvSpPr>
          <p:cNvPr id="50" name="PlaceHolder 2"/>
          <p:cNvSpPr>
            <a:spLocks noGrp="1"/>
          </p:cNvSpPr>
          <p:nvPr>
            <p:ph/>
          </p:nvPr>
        </p:nvSpPr>
        <p:spPr>
          <a:xfrm>
            <a:off x="533160" y="1752120"/>
            <a:ext cx="7543800" cy="3581640"/>
          </a:xfrm>
          <a:prstGeom prst="rect">
            <a:avLst/>
          </a:prstGeom>
          <a:noFill/>
          <a:ln w="0">
            <a:noFill/>
          </a:ln>
        </p:spPr>
        <p:txBody>
          <a:bodyPr lIns="90000" rIns="90000" tIns="46800" bIns="46800" anchor="t">
            <a:normAutofit lnSpcReduction="9999"/>
          </a:bodyPr>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All</a:t>
            </a:r>
            <a:r>
              <a:rPr b="0" lang="en-US" sz="2000" strike="noStrike" u="none">
                <a:solidFill>
                  <a:srgbClr val="000000"/>
                </a:solidFill>
                <a:effectLst/>
                <a:uFillTx/>
                <a:latin typeface="Tahoma"/>
              </a:rPr>
              <a:t> Flexible Spending Accounts annual elections will rollover, if no change is made during Open Enrollment.</a:t>
            </a:r>
            <a:endParaRPr b="0" lang="en-US" sz="2000" strike="noStrike" u="none">
              <a:solidFill>
                <a:srgbClr val="ffffff"/>
              </a:solidFill>
              <a:effectLst/>
              <a:uFillTx/>
              <a:latin typeface="Arial"/>
            </a:endParaRPr>
          </a:p>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900" strike="noStrike" u="none">
                <a:solidFill>
                  <a:srgbClr val="ff0000"/>
                </a:solidFill>
                <a:effectLst/>
                <a:uFillTx/>
                <a:latin typeface="Tahoma"/>
              </a:rPr>
              <a:t>NEW!!  </a:t>
            </a:r>
            <a:r>
              <a:rPr b="1" lang="en-US" sz="2000" strike="noStrike" u="none">
                <a:solidFill>
                  <a:srgbClr val="000000"/>
                </a:solidFill>
                <a:effectLst/>
                <a:uFillTx/>
                <a:latin typeface="Tahoma"/>
              </a:rPr>
              <a:t>First time ever – Temporary ID Cards are available on Open Enrollment website.</a:t>
            </a:r>
            <a:r>
              <a:rPr b="0" lang="en-US" sz="2000" strike="noStrike" u="none">
                <a:solidFill>
                  <a:srgbClr val="000000"/>
                </a:solidFill>
                <a:effectLst/>
                <a:uFillTx/>
                <a:latin typeface="Tahoma"/>
              </a:rPr>
              <a:t>  </a:t>
            </a:r>
            <a:endParaRPr b="0" lang="en-US" sz="2000" strike="noStrike" u="none">
              <a:solidFill>
                <a:srgbClr val="ffffff"/>
              </a:solidFill>
              <a:effectLst/>
              <a:uFillTx/>
              <a:latin typeface="Arial"/>
            </a:endParaRPr>
          </a:p>
          <a:p>
            <a:pPr lvl="1" marL="457200" indent="-22212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Anticipate not having new ID cards mailed prior to 1/1/02.  Every employee enrolling in a new medical or dental plan MUST print a new ID card until receipt of regular ID card after 1/1/02.</a:t>
            </a:r>
            <a:endParaRPr b="0" lang="en-US" sz="1800" strike="noStrike" u="none">
              <a:solidFill>
                <a:srgbClr val="ffffff"/>
              </a:solidFill>
              <a:effectLst/>
              <a:uFillTx/>
              <a:latin typeface="Arial"/>
            </a:endParaRPr>
          </a:p>
          <a:p>
            <a:pPr lvl="1" marL="45720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To insure year 2002 claims are paid correctly - </a:t>
            </a:r>
            <a:endParaRPr b="0" lang="en-US" sz="2000" strike="noStrike" u="none">
              <a:solidFill>
                <a:srgbClr val="ffffff"/>
              </a:solidFill>
              <a:effectLst/>
              <a:uFillTx/>
              <a:latin typeface="Arial"/>
            </a:endParaRPr>
          </a:p>
          <a:p>
            <a:pPr lvl="1" marL="457200" indent="-22212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Show ID card (temporary or regular) on first office visit or to new physician.</a:t>
            </a:r>
            <a:endParaRPr b="0" lang="en-US" sz="1800" strike="noStrike" u="none">
              <a:solidFill>
                <a:srgbClr val="ffffff"/>
              </a:solidFill>
              <a:effectLst/>
              <a:uFillTx/>
              <a:latin typeface="Arial"/>
            </a:endParaRPr>
          </a:p>
        </p:txBody>
      </p:sp>
      <p:pic>
        <p:nvPicPr>
          <p:cNvPr id="51" name="hh00705_" descr=""/>
          <p:cNvPicPr/>
          <p:nvPr/>
        </p:nvPicPr>
        <p:blipFill>
          <a:blip r:embed="rId1"/>
          <a:stretch/>
        </p:blipFill>
        <p:spPr>
          <a:xfrm>
            <a:off x="1371600" y="5486400"/>
            <a:ext cx="741240" cy="1219320"/>
          </a:xfrm>
          <a:prstGeom prst="rect">
            <a:avLst/>
          </a:prstGeom>
          <a:noFill/>
          <a:ln w="0">
            <a:noFill/>
          </a:ln>
        </p:spPr>
      </p:pic>
      <p:pic>
        <p:nvPicPr>
          <p:cNvPr id="52" name="hh00740_" descr=""/>
          <p:cNvPicPr/>
          <p:nvPr/>
        </p:nvPicPr>
        <p:blipFill>
          <a:blip r:embed="rId2"/>
          <a:stretch/>
        </p:blipFill>
        <p:spPr>
          <a:xfrm>
            <a:off x="457200" y="5410080"/>
            <a:ext cx="901800" cy="1266840"/>
          </a:xfrm>
          <a:prstGeom prst="rect">
            <a:avLst/>
          </a:prstGeom>
          <a:noFill/>
          <a:ln w="0">
            <a:noFill/>
          </a:ln>
        </p:spPr>
      </p:pic>
      <p:pic>
        <p:nvPicPr>
          <p:cNvPr id="53" name="hh00740_" descr=""/>
          <p:cNvPicPr/>
          <p:nvPr/>
        </p:nvPicPr>
        <p:blipFill>
          <a:blip r:embed="rId3"/>
          <a:stretch/>
        </p:blipFill>
        <p:spPr>
          <a:xfrm>
            <a:off x="2133720" y="5410080"/>
            <a:ext cx="901440" cy="1266840"/>
          </a:xfrm>
          <a:prstGeom prst="rect">
            <a:avLst/>
          </a:prstGeom>
          <a:noFill/>
          <a:ln w="0">
            <a:noFill/>
          </a:ln>
        </p:spPr>
      </p:pic>
      <p:pic>
        <p:nvPicPr>
          <p:cNvPr id="54" name="hh00740_" descr=""/>
          <p:cNvPicPr/>
          <p:nvPr/>
        </p:nvPicPr>
        <p:blipFill>
          <a:blip r:embed="rId4"/>
          <a:stretch/>
        </p:blipFill>
        <p:spPr>
          <a:xfrm>
            <a:off x="3886200" y="5410080"/>
            <a:ext cx="901800" cy="1266840"/>
          </a:xfrm>
          <a:prstGeom prst="rect">
            <a:avLst/>
          </a:prstGeom>
          <a:noFill/>
          <a:ln w="0">
            <a:noFill/>
          </a:ln>
        </p:spPr>
      </p:pic>
      <p:pic>
        <p:nvPicPr>
          <p:cNvPr id="55" name="hh00705_" descr=""/>
          <p:cNvPicPr/>
          <p:nvPr/>
        </p:nvPicPr>
        <p:blipFill>
          <a:blip r:embed="rId5"/>
          <a:stretch/>
        </p:blipFill>
        <p:spPr>
          <a:xfrm>
            <a:off x="3048120" y="5486400"/>
            <a:ext cx="741240" cy="1219320"/>
          </a:xfrm>
          <a:prstGeom prst="rect">
            <a:avLst/>
          </a:prstGeom>
          <a:noFill/>
          <a:ln w="0">
            <a:noFill/>
          </a:ln>
        </p:spPr>
      </p:pic>
      <p:pic>
        <p:nvPicPr>
          <p:cNvPr id="56" name="hh00705_" descr=""/>
          <p:cNvPicPr/>
          <p:nvPr/>
        </p:nvPicPr>
        <p:blipFill>
          <a:blip r:embed="rId6"/>
          <a:stretch/>
        </p:blipFill>
        <p:spPr>
          <a:xfrm>
            <a:off x="4724280" y="5486400"/>
            <a:ext cx="741600" cy="1219320"/>
          </a:xfrm>
          <a:prstGeom prst="rect">
            <a:avLst/>
          </a:prstGeom>
          <a:noFill/>
          <a:ln w="0">
            <a:noFill/>
          </a:ln>
        </p:spPr>
      </p:pic>
      <p:pic>
        <p:nvPicPr>
          <p:cNvPr id="57" name="hh00740_" descr=""/>
          <p:cNvPicPr/>
          <p:nvPr/>
        </p:nvPicPr>
        <p:blipFill>
          <a:blip r:embed="rId7"/>
          <a:stretch/>
        </p:blipFill>
        <p:spPr>
          <a:xfrm>
            <a:off x="5486400" y="5410080"/>
            <a:ext cx="901800" cy="1266840"/>
          </a:xfrm>
          <a:prstGeom prst="rect">
            <a:avLst/>
          </a:prstGeom>
          <a:noFill/>
          <a:ln w="0">
            <a:noFill/>
          </a:ln>
        </p:spPr>
      </p:pic>
      <p:pic>
        <p:nvPicPr>
          <p:cNvPr id="58" name="hh00705_" descr=""/>
          <p:cNvPicPr/>
          <p:nvPr/>
        </p:nvPicPr>
        <p:blipFill>
          <a:blip r:embed="rId8"/>
          <a:stretch/>
        </p:blipFill>
        <p:spPr>
          <a:xfrm>
            <a:off x="6400800" y="5486400"/>
            <a:ext cx="741240" cy="1219320"/>
          </a:xfrm>
          <a:prstGeom prst="rect">
            <a:avLst/>
          </a:prstGeom>
          <a:noFill/>
          <a:ln w="0">
            <a:noFill/>
          </a:ln>
        </p:spPr>
      </p:pic>
      <p:pic>
        <p:nvPicPr>
          <p:cNvPr id="59" name="hh00740_" descr=""/>
          <p:cNvPicPr/>
          <p:nvPr/>
        </p:nvPicPr>
        <p:blipFill>
          <a:blip r:embed="rId9"/>
          <a:stretch/>
        </p:blipFill>
        <p:spPr>
          <a:xfrm>
            <a:off x="7238880" y="5410080"/>
            <a:ext cx="901800" cy="1266840"/>
          </a:xfrm>
          <a:prstGeom prst="rect">
            <a:avLst/>
          </a:prstGeom>
          <a:noFill/>
          <a:ln w="0">
            <a:noFill/>
          </a:ln>
        </p:spPr>
      </p:pic>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0" y="914040"/>
            <a:ext cx="3657600" cy="7621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BENEFIT PLANS 2001</a:t>
            </a:r>
            <a:endParaRPr b="0" lang="en-US" sz="2200" strike="noStrike" u="none">
              <a:solidFill>
                <a:srgbClr val="000000"/>
              </a:solidFill>
              <a:effectLst/>
              <a:uFillTx/>
              <a:latin typeface="Verdana"/>
            </a:endParaRPr>
          </a:p>
        </p:txBody>
      </p:sp>
      <p:sp>
        <p:nvSpPr>
          <p:cNvPr id="61" name="PlaceHolder 2"/>
          <p:cNvSpPr>
            <a:spLocks noGrp="1"/>
          </p:cNvSpPr>
          <p:nvPr>
            <p:ph/>
          </p:nvPr>
        </p:nvSpPr>
        <p:spPr>
          <a:xfrm>
            <a:off x="990720" y="2057040"/>
            <a:ext cx="6324480" cy="2057400"/>
          </a:xfrm>
          <a:prstGeom prst="rect">
            <a:avLst/>
          </a:prstGeom>
          <a:noFill/>
          <a:ln w="0">
            <a:noFill/>
          </a:ln>
        </p:spPr>
        <p:txBody>
          <a:bodyPr lIns="90000" rIns="90000" tIns="46800" bIns="46800" anchor="t">
            <a:normAutofit/>
          </a:bodyPr>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ahoma"/>
              </a:rPr>
              <a:t>For detailed information on any of these plans, refer to the Summary Plan Description and updates located online at www.benefits.enron.com.</a:t>
            </a:r>
            <a:endParaRPr b="0" lang="en-US" sz="2000" strike="noStrike" u="none">
              <a:solidFill>
                <a:srgbClr val="ffffff"/>
              </a:solidFill>
              <a:effectLst/>
              <a:uFillTx/>
              <a:latin typeface="Arial"/>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ahoma"/>
              </a:rPr>
              <a:t>If there is any difference between this program and the official documents, the documents will govern.</a:t>
            </a:r>
            <a:endParaRPr b="0" lang="en-US" sz="2000" strike="noStrike" u="none">
              <a:solidFill>
                <a:srgbClr val="ffffff"/>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80880" y="914400"/>
            <a:ext cx="8763120" cy="8380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OPEN ENROLLMENT 2002 – KEY DATES</a:t>
            </a:r>
            <a:endParaRPr b="0" lang="en-US" sz="2200" strike="noStrike" u="none">
              <a:solidFill>
                <a:srgbClr val="000000"/>
              </a:solidFill>
              <a:effectLst/>
              <a:uFillTx/>
              <a:latin typeface="Verdana"/>
            </a:endParaRPr>
          </a:p>
        </p:txBody>
      </p:sp>
      <p:sp>
        <p:nvSpPr>
          <p:cNvPr id="23" name="PlaceHolder 2"/>
          <p:cNvSpPr>
            <a:spLocks noGrp="1"/>
          </p:cNvSpPr>
          <p:nvPr>
            <p:ph/>
          </p:nvPr>
        </p:nvSpPr>
        <p:spPr>
          <a:xfrm>
            <a:off x="-360" y="1752120"/>
            <a:ext cx="8915400" cy="4419720"/>
          </a:xfrm>
          <a:prstGeom prst="rect">
            <a:avLst/>
          </a:prstGeom>
          <a:noFill/>
          <a:ln w="0">
            <a:noFill/>
          </a:ln>
        </p:spPr>
        <p:txBody>
          <a:bodyPr lIns="90000" rIns="90000" tIns="46800" bIns="46800" anchor="t">
            <a:normAutofit/>
          </a:bodyPr>
          <a:p>
            <a:pPr lvl="2" marL="912960" indent="-220680">
              <a:lnSpc>
                <a:spcPct val="10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ahoma"/>
              </a:rPr>
              <a:t>All employees with benefits elected were sent on 9/24 to participate in Open Enrollment</a:t>
            </a:r>
            <a:endParaRPr b="0" lang="en-US" sz="1900" strike="noStrike" u="none">
              <a:solidFill>
                <a:srgbClr val="ffffff"/>
              </a:solidFill>
              <a:effectLst/>
              <a:uFillTx/>
              <a:latin typeface="Arial"/>
            </a:endParaRPr>
          </a:p>
          <a:p>
            <a:pPr lvl="2" marL="912960" indent="-2206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a:p>
            <a:pPr lvl="2" marL="912960" indent="-2206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a:p>
            <a:pPr lvl="2" marL="912960" indent="-220680">
              <a:lnSpc>
                <a:spcPct val="10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10/29-11/12</a:t>
            </a:r>
            <a:r>
              <a:rPr b="0" lang="en-US" sz="2400" strike="noStrike" u="none">
                <a:solidFill>
                  <a:srgbClr val="000000"/>
                </a:solidFill>
                <a:effectLst/>
                <a:uFillTx/>
                <a:latin typeface="Tahoma"/>
              </a:rPr>
              <a:t> - WEB and IVR open</a:t>
            </a:r>
            <a:endParaRPr b="0" lang="en-US" sz="2400" strike="noStrike" u="none">
              <a:solidFill>
                <a:srgbClr val="ffffff"/>
              </a:solidFill>
              <a:effectLst/>
              <a:uFillTx/>
              <a:latin typeface="Arial"/>
            </a:endParaRPr>
          </a:p>
          <a:p>
            <a:pPr lvl="2" marL="91296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a:p>
            <a:pPr lvl="2" marL="912960" indent="-2206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a:p>
            <a:pPr lvl="2" marL="912960" indent="-220680">
              <a:lnSpc>
                <a:spcPct val="10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11/19</a:t>
            </a:r>
            <a:r>
              <a:rPr b="0" lang="en-US" sz="2400" strike="noStrike" u="none">
                <a:solidFill>
                  <a:srgbClr val="000000"/>
                </a:solidFill>
                <a:effectLst/>
                <a:uFillTx/>
                <a:latin typeface="Tahoma"/>
              </a:rPr>
              <a:t> Confirmation statements mailed</a:t>
            </a:r>
            <a:endParaRPr b="0" lang="en-US" sz="2400" strike="noStrike" u="none">
              <a:solidFill>
                <a:srgbClr val="ffffff"/>
              </a:solidFill>
              <a:effectLst/>
              <a:uFillTx/>
              <a:latin typeface="Arial"/>
            </a:endParaRPr>
          </a:p>
          <a:p>
            <a:pPr lvl="2" marL="91296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a:p>
            <a:pPr lvl="2" marL="912960" indent="-2206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228240" y="914400"/>
            <a:ext cx="8915400" cy="8380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OPEN ENROLLMENT 2002 - </a:t>
            </a:r>
            <a:r>
              <a:rPr b="1" lang="en-US" sz="2000" strike="noStrike" u="none">
                <a:solidFill>
                  <a:srgbClr val="000000"/>
                </a:solidFill>
                <a:effectLst/>
                <a:uFillTx/>
                <a:latin typeface="Tahoma"/>
              </a:rPr>
              <a:t>No Dual-Year Enrollment Forms</a:t>
            </a:r>
            <a:endParaRPr b="0" lang="en-US" sz="2000" strike="noStrike" u="none">
              <a:solidFill>
                <a:srgbClr val="000000"/>
              </a:solidFill>
              <a:effectLst/>
              <a:uFillTx/>
              <a:latin typeface="Verdana"/>
            </a:endParaRPr>
          </a:p>
        </p:txBody>
      </p:sp>
      <p:sp>
        <p:nvSpPr>
          <p:cNvPr id="25" name="PlaceHolder 2"/>
          <p:cNvSpPr>
            <a:spLocks noGrp="1"/>
          </p:cNvSpPr>
          <p:nvPr>
            <p:ph/>
          </p:nvPr>
        </p:nvSpPr>
        <p:spPr>
          <a:xfrm>
            <a:off x="151920" y="1828440"/>
            <a:ext cx="8458200" cy="3429000"/>
          </a:xfrm>
          <a:prstGeom prst="rect">
            <a:avLst/>
          </a:prstGeom>
          <a:noFill/>
          <a:ln w="0">
            <a:noFill/>
          </a:ln>
        </p:spPr>
        <p:txBody>
          <a:bodyPr lIns="90000" rIns="90000" tIns="46800" bIns="46800" anchor="t">
            <a:normAutofit/>
          </a:bodyPr>
          <a:p>
            <a:pPr marL="457200" indent="-45720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Tahoma"/>
              </a:rPr>
              <a:t>Year-end Qualifying Life Events (QLE) </a:t>
            </a:r>
            <a:endParaRPr b="0" lang="en-US" sz="1900" strike="noStrike" u="none">
              <a:solidFill>
                <a:srgbClr val="ffffff"/>
              </a:solidFill>
              <a:effectLst/>
              <a:uFillTx/>
              <a:latin typeface="Arial"/>
            </a:endParaRPr>
          </a:p>
          <a:p>
            <a:pPr marL="457200" indent="-45720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ffffff"/>
              </a:solidFill>
              <a:effectLst/>
              <a:uFillTx/>
              <a:latin typeface="Arial"/>
            </a:endParaRPr>
          </a:p>
          <a:p>
            <a:pPr lvl="1" marL="615960" indent="-380880">
              <a:lnSpc>
                <a:spcPct val="90000"/>
              </a:lnSpc>
              <a:spcBef>
                <a:spcPts val="312"/>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Tahoma"/>
              </a:rPr>
              <a:t>Year 2001 </a:t>
            </a:r>
            <a:r>
              <a:rPr b="0" lang="en-US" sz="1700" strike="noStrike" u="none">
                <a:solidFill>
                  <a:srgbClr val="000000"/>
                </a:solidFill>
                <a:effectLst/>
                <a:uFillTx/>
                <a:latin typeface="Tahoma"/>
              </a:rPr>
              <a:t>changes must be made by calling the Enron Benefits Service Center and speaking with a Service Center Representative (SCR).  (800-332-7979, option 1)</a:t>
            </a:r>
            <a:endParaRPr b="0" lang="en-US" sz="1700" strike="noStrike" u="none">
              <a:solidFill>
                <a:srgbClr val="ffffff"/>
              </a:solidFill>
              <a:effectLst/>
              <a:uFillTx/>
              <a:latin typeface="Arial"/>
            </a:endParaRPr>
          </a:p>
          <a:p>
            <a:pPr lvl="1" marL="615960" indent="0">
              <a:lnSpc>
                <a:spcPct val="90000"/>
              </a:lnSpc>
              <a:spcBef>
                <a:spcPts val="312"/>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a:p>
            <a:pPr lvl="1" marL="615960" indent="-380880">
              <a:lnSpc>
                <a:spcPct val="90000"/>
              </a:lnSpc>
              <a:spcBef>
                <a:spcPts val="312"/>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Tahoma"/>
              </a:rPr>
              <a:t>Year 2002 </a:t>
            </a:r>
            <a:r>
              <a:rPr b="0" lang="en-US" sz="1700" strike="noStrike" u="none">
                <a:solidFill>
                  <a:srgbClr val="000000"/>
                </a:solidFill>
                <a:effectLst/>
                <a:uFillTx/>
                <a:latin typeface="Tahoma"/>
              </a:rPr>
              <a:t>changes must be made through Open Enrollment website – </a:t>
            </a:r>
            <a:r>
              <a:rPr b="0" lang="en-US" sz="1700" strike="noStrike" u="sng">
                <a:solidFill>
                  <a:srgbClr val="000000"/>
                </a:solidFill>
                <a:effectLst/>
                <a:uFillTx/>
                <a:latin typeface="Tahoma"/>
              </a:rPr>
              <a:t>www.enron.benefitsnow.com.</a:t>
            </a:r>
            <a:endParaRPr b="0" lang="en-US" sz="1700" strike="noStrike" u="none">
              <a:solidFill>
                <a:srgbClr val="ffffff"/>
              </a:solidFill>
              <a:effectLst/>
              <a:uFillTx/>
              <a:latin typeface="Arial"/>
            </a:endParaRPr>
          </a:p>
          <a:p>
            <a:pPr lvl="2" marL="1035000" indent="0">
              <a:lnSpc>
                <a:spcPct val="90000"/>
              </a:lnSpc>
              <a:spcBef>
                <a:spcPts val="312"/>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a:p>
            <a:pPr lvl="2" marL="1035000" indent="-342720">
              <a:lnSpc>
                <a:spcPct val="90000"/>
              </a:lnSpc>
              <a:spcBef>
                <a:spcPts val="312"/>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Tahoma"/>
              </a:rPr>
              <a:t>Attention:  There will be a time delay – </a:t>
            </a:r>
            <a:r>
              <a:rPr b="0" lang="en-US" sz="1700" strike="noStrike" u="none">
                <a:solidFill>
                  <a:srgbClr val="000000"/>
                </a:solidFill>
                <a:effectLst/>
                <a:uFillTx/>
                <a:latin typeface="Tahoma"/>
              </a:rPr>
              <a:t>It will take a week to process changed elections to the Open Enrollment website.  Employees must make QLE with SCR, then wait one week to change 2002 elections</a:t>
            </a:r>
            <a:endParaRPr b="0" lang="en-US" sz="1700" strike="noStrike" u="none">
              <a:solidFill>
                <a:srgbClr val="ffffff"/>
              </a:solidFill>
              <a:effectLst/>
              <a:uFillTx/>
              <a:latin typeface="Arial"/>
            </a:endParaRPr>
          </a:p>
          <a:p>
            <a:pPr lvl="4" marL="1833480" indent="0">
              <a:lnSpc>
                <a:spcPct val="90000"/>
              </a:lnSpc>
              <a:spcBef>
                <a:spcPts val="312"/>
              </a:spcBef>
              <a:buNone/>
              <a:tabLst>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0" y="914400"/>
            <a:ext cx="9144000" cy="8380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OPEN ENROLLMENT 2002 - </a:t>
            </a:r>
            <a:r>
              <a:rPr b="1" lang="en-US" sz="2000" strike="noStrike" u="none">
                <a:solidFill>
                  <a:srgbClr val="000000"/>
                </a:solidFill>
                <a:effectLst/>
                <a:uFillTx/>
                <a:latin typeface="Tahoma"/>
              </a:rPr>
              <a:t>No Dual-Year Enrollment Forms</a:t>
            </a:r>
            <a:endParaRPr b="0" lang="en-US" sz="2000" strike="noStrike" u="none">
              <a:solidFill>
                <a:srgbClr val="000000"/>
              </a:solidFill>
              <a:effectLst/>
              <a:uFillTx/>
              <a:latin typeface="Verdana"/>
            </a:endParaRPr>
          </a:p>
        </p:txBody>
      </p:sp>
      <p:sp>
        <p:nvSpPr>
          <p:cNvPr id="27" name="PlaceHolder 2"/>
          <p:cNvSpPr>
            <a:spLocks noGrp="1"/>
          </p:cNvSpPr>
          <p:nvPr>
            <p:ph/>
          </p:nvPr>
        </p:nvSpPr>
        <p:spPr>
          <a:xfrm>
            <a:off x="0" y="1600200"/>
            <a:ext cx="9144000" cy="457200"/>
          </a:xfrm>
          <a:prstGeom prst="rect">
            <a:avLst/>
          </a:prstGeom>
          <a:noFill/>
          <a:ln w="0">
            <a:noFill/>
          </a:ln>
        </p:spPr>
        <p:txBody>
          <a:bodyPr lIns="90000" rIns="90000" tIns="46800" bIns="46800" anchor="t">
            <a:normAutofit/>
          </a:bodyPr>
          <a:p>
            <a:pPr marL="457200" indent="-45720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Tahoma"/>
              </a:rPr>
              <a:t>Year-end Qualifying Life Events (QLE) - Examples</a:t>
            </a:r>
            <a:endParaRPr b="0" lang="en-US" sz="1900" strike="noStrike" u="none">
              <a:solidFill>
                <a:srgbClr val="ffffff"/>
              </a:solidFill>
              <a:effectLst/>
              <a:uFillTx/>
              <a:latin typeface="Arial"/>
            </a:endParaRPr>
          </a:p>
        </p:txBody>
      </p:sp>
      <p:sp>
        <p:nvSpPr>
          <p:cNvPr id="28" name=""/>
          <p:cNvSpPr/>
          <p:nvPr/>
        </p:nvSpPr>
        <p:spPr>
          <a:xfrm>
            <a:off x="380880" y="2514600"/>
            <a:ext cx="4343400" cy="3022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Example 1:</a:t>
            </a: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Employee has QLE on 11/15</a:t>
            </a:r>
            <a:endParaRPr b="0" lang="en-US" sz="2000" strike="noStrike" u="none">
              <a:solidFill>
                <a:srgbClr val="000000"/>
              </a:solidFill>
              <a:effectLst/>
              <a:uFillTx/>
              <a:latin typeface="Times New Roman"/>
            </a:endParaRPr>
          </a:p>
          <a:p>
            <a:pPr lvl="1" marL="45720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2001 election changes made 12/4 only through SCR</a:t>
            </a:r>
            <a:endParaRPr b="0" lang="en-US" sz="2000" strike="noStrike" u="none">
              <a:solidFill>
                <a:srgbClr val="000000"/>
              </a:solidFill>
              <a:effectLst/>
              <a:uFillTx/>
              <a:latin typeface="Times New Roman"/>
            </a:endParaRPr>
          </a:p>
          <a:p>
            <a:pPr lvl="1" marL="457200">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9" name=""/>
          <p:cNvSpPr/>
          <p:nvPr/>
        </p:nvSpPr>
        <p:spPr>
          <a:xfrm>
            <a:off x="4724280" y="2514600"/>
            <a:ext cx="4419720" cy="255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Example 2:</a:t>
            </a: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Employee has QLE on 12/17</a:t>
            </a:r>
            <a:endParaRPr b="0" lang="en-US" sz="2000" strike="noStrike" u="none">
              <a:solidFill>
                <a:srgbClr val="000000"/>
              </a:solidFill>
              <a:effectLst/>
              <a:uFillTx/>
              <a:latin typeface="Times New Roman"/>
            </a:endParaRPr>
          </a:p>
          <a:p>
            <a:pPr lvl="1" marL="457200">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2001 election changes made 12/24 only through SCR</a:t>
            </a:r>
            <a:endParaRPr b="0" lang="en-US" sz="2000" strike="noStrike" u="none">
              <a:solidFill>
                <a:srgbClr val="000000"/>
              </a:solidFill>
              <a:effectLst/>
              <a:uFillTx/>
              <a:latin typeface="Times New Roman"/>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914400" y="5181480"/>
            <a:ext cx="7086600" cy="1219320"/>
          </a:xfrm>
          <a:prstGeom prst="rect">
            <a:avLst/>
          </a:prstGeom>
          <a:noFill/>
          <a:ln w="0">
            <a:noFill/>
          </a:ln>
        </p:spPr>
        <p:style>
          <a:lnRef idx="0"/>
          <a:fillRef idx="0"/>
          <a:effectRef idx="0"/>
          <a:fontRef idx="minor"/>
        </p:style>
        <p:txBody>
          <a:bodyPr lIns="90000" rIns="90000" tIns="46800" bIns="46800" anchor="t">
            <a:no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 name="PlaceHolder 1"/>
          <p:cNvSpPr>
            <a:spLocks noGrp="1"/>
          </p:cNvSpPr>
          <p:nvPr>
            <p:ph type="title"/>
          </p:nvPr>
        </p:nvSpPr>
        <p:spPr>
          <a:xfrm>
            <a:off x="0" y="914040"/>
            <a:ext cx="9144000" cy="7621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OPEN ENROLLMENT 2002 - </a:t>
            </a:r>
            <a:r>
              <a:rPr b="1" lang="en-US" sz="2000" strike="noStrike" u="none">
                <a:solidFill>
                  <a:srgbClr val="000000"/>
                </a:solidFill>
                <a:effectLst/>
                <a:uFillTx/>
                <a:latin typeface="Arial"/>
              </a:rPr>
              <a:t>HOW TO ENROLL/INQUIRE</a:t>
            </a:r>
            <a:endParaRPr b="0" lang="en-US" sz="2000" strike="noStrike" u="none">
              <a:solidFill>
                <a:srgbClr val="000000"/>
              </a:solidFill>
              <a:effectLst/>
              <a:uFillTx/>
              <a:latin typeface="Verdana"/>
            </a:endParaRPr>
          </a:p>
        </p:txBody>
      </p:sp>
      <p:sp>
        <p:nvSpPr>
          <p:cNvPr id="32" name="PlaceHolder 2"/>
          <p:cNvSpPr>
            <a:spLocks noGrp="1"/>
          </p:cNvSpPr>
          <p:nvPr>
            <p:ph/>
          </p:nvPr>
        </p:nvSpPr>
        <p:spPr>
          <a:xfrm>
            <a:off x="304560" y="1600200"/>
            <a:ext cx="8305560" cy="2666880"/>
          </a:xfrm>
          <a:prstGeom prst="rect">
            <a:avLst/>
          </a:prstGeom>
          <a:noFill/>
          <a:ln w="0">
            <a:noFill/>
          </a:ln>
        </p:spPr>
        <p:txBody>
          <a:bodyPr lIns="90000" rIns="90000" tIns="46800" bIns="46800" anchor="t">
            <a:normAutofit/>
          </a:bodyPr>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ahoma"/>
              </a:rPr>
              <a:t>WEB</a:t>
            </a:r>
            <a:endParaRPr b="0" lang="en-US" sz="2000" strike="noStrike" u="none">
              <a:solidFill>
                <a:srgbClr val="ffffff"/>
              </a:solidFill>
              <a:effectLst/>
              <a:uFillTx/>
              <a:latin typeface="Arial"/>
            </a:endParaRPr>
          </a:p>
          <a:p>
            <a:pPr indent="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Log in from work: </a:t>
            </a:r>
            <a:r>
              <a:rPr b="0" lang="en-US" sz="2000" strike="noStrike" u="sng">
                <a:solidFill>
                  <a:srgbClr val="000000"/>
                </a:solidFill>
                <a:effectLst/>
                <a:uFillTx/>
                <a:latin typeface="Tahoma"/>
              </a:rPr>
              <a:t>http://benefits.enron.com</a:t>
            </a:r>
            <a:r>
              <a:rPr b="0" lang="en-US" sz="2000" strike="noStrike" u="none">
                <a:solidFill>
                  <a:srgbClr val="3333cc"/>
                </a:solidFill>
                <a:effectLst/>
                <a:uFillTx/>
                <a:latin typeface="Tahoma"/>
              </a:rPr>
              <a:t> </a:t>
            </a:r>
            <a:r>
              <a:rPr b="0" lang="en-US" sz="2000" strike="noStrike" u="none">
                <a:solidFill>
                  <a:srgbClr val="000000"/>
                </a:solidFill>
                <a:effectLst/>
                <a:uFillTx/>
                <a:latin typeface="Tahoma"/>
              </a:rPr>
              <a:t>- </a:t>
            </a:r>
            <a:r>
              <a:rPr b="0" lang="en-US" sz="1800" strike="noStrike" u="none">
                <a:solidFill>
                  <a:srgbClr val="000000"/>
                </a:solidFill>
                <a:effectLst/>
                <a:uFillTx/>
                <a:latin typeface="Tahoma"/>
              </a:rPr>
              <a:t>Health &amp; Group Plans</a:t>
            </a:r>
            <a:endParaRPr b="0" lang="en-US" sz="1800" strike="noStrike" u="none">
              <a:solidFill>
                <a:srgbClr val="ffffff"/>
              </a:solidFill>
              <a:effectLst/>
              <a:uFillTx/>
              <a:latin typeface="Arial"/>
            </a:endParaRPr>
          </a:p>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Log in from home: </a:t>
            </a:r>
            <a:r>
              <a:rPr b="0" lang="en-US" sz="2000" strike="noStrike" u="sng">
                <a:solidFill>
                  <a:srgbClr val="000000"/>
                </a:solidFill>
                <a:effectLst/>
                <a:uFillTx/>
                <a:latin typeface="Tahoma"/>
              </a:rPr>
              <a:t>http://enron.benefitsnow.com</a:t>
            </a:r>
            <a:endParaRPr b="0" lang="en-US" sz="2000" strike="noStrike" u="none">
              <a:solidFill>
                <a:srgbClr val="ffffff"/>
              </a:solidFill>
              <a:effectLst/>
              <a:uFillTx/>
              <a:latin typeface="Arial"/>
            </a:endParaRPr>
          </a:p>
          <a:p>
            <a:pPr lvl="1" marL="457200" indent="-22212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Elections are always available to review and print.</a:t>
            </a:r>
            <a:endParaRPr b="0" lang="en-US" sz="1600" strike="noStrike" u="none">
              <a:solidFill>
                <a:srgbClr val="ffffff"/>
              </a:solidFill>
              <a:effectLst/>
              <a:uFillTx/>
              <a:latin typeface="Arial"/>
            </a:endParaRPr>
          </a:p>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Tahoma"/>
              </a:rPr>
              <a:t>IVR</a:t>
            </a:r>
            <a:endParaRPr b="0" lang="en-US" sz="2000" strike="noStrike" u="none">
              <a:solidFill>
                <a:srgbClr val="ffffff"/>
              </a:solidFill>
              <a:effectLst/>
              <a:uFillTx/>
              <a:latin typeface="Arial"/>
            </a:endParaRPr>
          </a:p>
          <a:p>
            <a:pPr indent="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Call 800.332.7979 and press the option or click the button for the appropriate benefit plans.</a:t>
            </a:r>
            <a:endParaRPr b="0" lang="en-US" sz="1800" strike="noStrike" u="none">
              <a:solidFill>
                <a:srgbClr val="ffffff"/>
              </a:solidFill>
              <a:effectLst/>
              <a:uFillTx/>
              <a:latin typeface="Arial"/>
            </a:endParaRPr>
          </a:p>
          <a:p>
            <a:pPr indent="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Arial"/>
            </a:endParaRPr>
          </a:p>
        </p:txBody>
      </p:sp>
      <p:sp>
        <p:nvSpPr>
          <p:cNvPr id="33" name=""/>
          <p:cNvSpPr/>
          <p:nvPr/>
        </p:nvSpPr>
        <p:spPr>
          <a:xfrm>
            <a:off x="685800" y="4495680"/>
            <a:ext cx="7696080" cy="914400"/>
          </a:xfrm>
          <a:prstGeom prst="rect">
            <a:avLst/>
          </a:prstGeom>
          <a:noFill/>
          <a:ln w="0">
            <a:noFill/>
          </a:ln>
        </p:spPr>
        <p:style>
          <a:lnRef idx="0"/>
          <a:fillRef idx="0"/>
          <a:effectRef idx="0"/>
          <a:fontRef idx="minor"/>
        </p:style>
        <p: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Pesky Personal Identification Numbers (PIN)</a:t>
            </a:r>
            <a:endParaRPr b="0" lang="en-US" sz="18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0000"/>
                </a:solidFill>
                <a:effectLst/>
                <a:uFillTx/>
                <a:latin typeface="Tahoma"/>
              </a:rPr>
              <a:t>It’s easy!</a:t>
            </a:r>
            <a:r>
              <a:rPr b="0" lang="en-US" sz="1800" strike="noStrike" u="none">
                <a:solidFill>
                  <a:srgbClr val="000000"/>
                </a:solidFill>
                <a:effectLst/>
                <a:uFillTx/>
                <a:latin typeface="Tahoma"/>
              </a:rPr>
              <a:t>  For Open Enrollment – Your PIN is the last 4 digits of your SSN.</a:t>
            </a:r>
            <a:endParaRPr b="0" lang="en-US" sz="1800" strike="noStrike" u="none">
              <a:solidFill>
                <a:srgbClr val="000000"/>
              </a:solidFill>
              <a:effectLst/>
              <a:uFillTx/>
              <a:latin typeface="Times New Roman"/>
            </a:endParaRPr>
          </a:p>
        </p:txBody>
      </p:sp>
      <p:sp>
        <p:nvSpPr>
          <p:cNvPr id="34" name=""/>
          <p:cNvSpPr/>
          <p:nvPr/>
        </p:nvSpPr>
        <p:spPr>
          <a:xfrm>
            <a:off x="228600" y="5715000"/>
            <a:ext cx="8305920" cy="699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Customer Service Representatives are available to answer all of your questions </a:t>
            </a:r>
            <a:endParaRPr b="0" lang="en-US" sz="1800" strike="noStrike" u="none">
              <a:solidFill>
                <a:srgbClr val="000000"/>
              </a:solidFill>
              <a:effectLst/>
              <a:uFillTx/>
              <a:latin typeface="Times New Roman"/>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Monday – Friday, from 8:00 a.m. to 5:00 p.m. CST</a:t>
            </a:r>
            <a:endParaRPr b="0" lang="en-US" sz="1800" strike="noStrike" u="none">
              <a:solidFill>
                <a:srgbClr val="000000"/>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360" y="914400"/>
            <a:ext cx="4724280" cy="9144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http://benefits.enron.com</a:t>
            </a:r>
            <a:endParaRPr b="0" lang="en-US" sz="2200" strike="noStrike" u="none">
              <a:solidFill>
                <a:srgbClr val="000000"/>
              </a:solidFill>
              <a:effectLst/>
              <a:uFillTx/>
              <a:latin typeface="Verdana"/>
            </a:endParaRPr>
          </a:p>
        </p:txBody>
      </p:sp>
      <p:pic>
        <p:nvPicPr>
          <p:cNvPr id="36" name="" descr=""/>
          <p:cNvPicPr/>
          <p:nvPr/>
        </p:nvPicPr>
        <p:blipFill>
          <a:blip r:embed="rId1"/>
          <a:srcRect l="0" t="15627" r="19532" b="10420"/>
          <a:stretch/>
        </p:blipFill>
        <p:spPr>
          <a:xfrm>
            <a:off x="1371600" y="1676520"/>
            <a:ext cx="6553080" cy="451620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5410080" y="838080"/>
            <a:ext cx="3733920" cy="9144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e000c"/>
                </a:solidFill>
                <a:effectLst/>
                <a:uFillTx/>
                <a:latin typeface="Arial Black"/>
              </a:rPr>
              <a:t>BENEFIT ENROLLMENT WORKSHEET</a:t>
            </a:r>
            <a:br>
              <a:rPr sz="2000"/>
            </a:br>
            <a:r>
              <a:rPr b="0" lang="en-US" sz="2000" strike="noStrike" u="none">
                <a:solidFill>
                  <a:srgbClr val="fe000c"/>
                </a:solidFill>
                <a:effectLst/>
                <a:uFillTx/>
                <a:latin typeface="Arial Black"/>
              </a:rPr>
              <a:t>2001 &amp; 2002</a:t>
            </a:r>
            <a:endParaRPr b="0" lang="en-US" sz="2000" strike="noStrike" u="none">
              <a:solidFill>
                <a:srgbClr val="000000"/>
              </a:solidFill>
              <a:effectLst/>
              <a:uFillTx/>
              <a:latin typeface="Verdana"/>
            </a:endParaRPr>
          </a:p>
        </p:txBody>
      </p:sp>
      <p:sp>
        <p:nvSpPr>
          <p:cNvPr id="38" name="PlaceHolder 2"/>
          <p:cNvSpPr>
            <a:spLocks noGrp="1"/>
          </p:cNvSpPr>
          <p:nvPr>
            <p:ph/>
          </p:nvPr>
        </p:nvSpPr>
        <p:spPr>
          <a:xfrm>
            <a:off x="6248520" y="1904760"/>
            <a:ext cx="2286000" cy="4647960"/>
          </a:xfrm>
          <a:prstGeom prst="rect">
            <a:avLst/>
          </a:prstGeom>
          <a:noFill/>
          <a:ln w="0">
            <a:noFill/>
          </a:ln>
        </p:spPr>
        <p:txBody>
          <a:bodyPr lIns="90000" rIns="90000" tIns="46800" bIns="46800" anchor="t">
            <a:normAutofit/>
          </a:bodyPr>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Look Familiar?</a:t>
            </a:r>
            <a:endParaRPr b="0" lang="en-US" sz="2000" strike="noStrike" u="none">
              <a:solidFill>
                <a:srgbClr val="ffffff"/>
              </a:solidFill>
              <a:effectLst/>
              <a:uFillTx/>
              <a:latin typeface="Arial"/>
            </a:endParaRPr>
          </a:p>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A Personalized Worksheet showing available options based on home zip code, work status, and payroll frequency.</a:t>
            </a:r>
            <a:endParaRPr b="0" lang="en-US" sz="2000" strike="noStrike" u="none">
              <a:solidFill>
                <a:srgbClr val="ffffff"/>
              </a:solidFill>
              <a:effectLst/>
              <a:uFillTx/>
              <a:latin typeface="Arial"/>
            </a:endParaRPr>
          </a:p>
        </p:txBody>
      </p:sp>
      <p:pic>
        <p:nvPicPr>
          <p:cNvPr id="39" name="Flex_1" descr=""/>
          <p:cNvPicPr/>
          <p:nvPr/>
        </p:nvPicPr>
        <p:blipFill>
          <a:blip r:embed="rId1"/>
          <a:srcRect l="0" t="0" r="0" b="19425"/>
          <a:stretch/>
        </p:blipFill>
        <p:spPr>
          <a:xfrm>
            <a:off x="0" y="914400"/>
            <a:ext cx="4648320" cy="5257800"/>
          </a:xfrm>
          <a:prstGeom prst="rect">
            <a:avLst/>
          </a:prstGeom>
          <a:noFill/>
          <a:ln w="0">
            <a:noFill/>
          </a:ln>
        </p:spPr>
      </p:pic>
      <p:sp>
        <p:nvSpPr>
          <p:cNvPr id="40" name=""/>
          <p:cNvSpPr/>
          <p:nvPr/>
        </p:nvSpPr>
        <p:spPr>
          <a:xfrm>
            <a:off x="4876920" y="2743200"/>
            <a:ext cx="1143000" cy="1752480"/>
          </a:xfrm>
          <a:prstGeom prst="leftArrow">
            <a:avLst>
              <a:gd name="adj1" fmla="val 50000"/>
              <a:gd name="adj2" fmla="val 25000"/>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360" y="914400"/>
            <a:ext cx="4876920" cy="8380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TIMING IS EVERYTHING!</a:t>
            </a:r>
            <a:endParaRPr b="0" lang="en-US" sz="2200" strike="noStrike" u="none">
              <a:solidFill>
                <a:srgbClr val="000000"/>
              </a:solidFill>
              <a:effectLst/>
              <a:uFillTx/>
              <a:latin typeface="Verdana"/>
            </a:endParaRPr>
          </a:p>
        </p:txBody>
      </p:sp>
      <p:sp>
        <p:nvSpPr>
          <p:cNvPr id="42" name="PlaceHolder 2"/>
          <p:cNvSpPr>
            <a:spLocks noGrp="1"/>
          </p:cNvSpPr>
          <p:nvPr>
            <p:ph/>
          </p:nvPr>
        </p:nvSpPr>
        <p:spPr>
          <a:xfrm>
            <a:off x="304920" y="1752120"/>
            <a:ext cx="8534160" cy="4800600"/>
          </a:xfrm>
          <a:prstGeom prst="rect">
            <a:avLst/>
          </a:prstGeom>
          <a:noFill/>
          <a:ln w="0">
            <a:noFill/>
          </a:ln>
        </p:spPr>
        <p:txBody>
          <a:bodyPr lIns="90000" rIns="90000" tIns="46800" bIns="46800" anchor="t">
            <a:normAutofit/>
          </a:bodyPr>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Coverage is provided under the Health &amp; Group Plans as of your hire date and changes may be made to your benefits with a Qualifying Life Event.</a:t>
            </a:r>
            <a:endParaRPr b="0" lang="en-US" sz="2000" strike="noStrike" u="none">
              <a:solidFill>
                <a:srgbClr val="ffffff"/>
              </a:solidFill>
              <a:effectLst/>
              <a:uFillTx/>
              <a:latin typeface="Arial"/>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However…Enrollments and Qualifying Life Events MUST be made within </a:t>
            </a:r>
            <a:r>
              <a:rPr b="1" lang="en-US" sz="2000" strike="noStrike" u="none">
                <a:solidFill>
                  <a:srgbClr val="3333cc"/>
                </a:solidFill>
                <a:effectLst/>
                <a:uFillTx/>
                <a:latin typeface="Tahoma"/>
              </a:rPr>
              <a:t>45 days</a:t>
            </a:r>
            <a:r>
              <a:rPr b="0" lang="en-US" sz="2000" strike="noStrike" u="none">
                <a:solidFill>
                  <a:srgbClr val="000000"/>
                </a:solidFill>
                <a:effectLst/>
                <a:uFillTx/>
                <a:latin typeface="Tahoma"/>
              </a:rPr>
              <a:t> of this date OR…</a:t>
            </a:r>
            <a:endParaRPr b="0" lang="en-US" sz="2000" strike="noStrike" u="none">
              <a:solidFill>
                <a:srgbClr val="ffffff"/>
              </a:solidFill>
              <a:effectLst/>
              <a:uFillTx/>
              <a:latin typeface="Arial"/>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Default coverage is assigned:</a:t>
            </a:r>
            <a:endParaRPr b="0" lang="en-US" sz="2000" strike="noStrike" u="none">
              <a:solidFill>
                <a:srgbClr val="ffffff"/>
              </a:solidFill>
              <a:effectLst/>
              <a:uFillTx/>
              <a:latin typeface="Arial"/>
            </a:endParaRPr>
          </a:p>
          <a:p>
            <a:pPr indent="0">
              <a:lnSpc>
                <a:spcPct val="100000"/>
              </a:lnSpc>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a:p>
            <a:pPr lvl="1" marL="457200" indent="-22212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Medical Plan Option</a:t>
            </a:r>
            <a:endParaRPr b="0" lang="en-US" sz="1800" strike="noStrike" u="none">
              <a:solidFill>
                <a:srgbClr val="ffffff"/>
              </a:solidFill>
              <a:effectLst/>
              <a:uFillTx/>
              <a:latin typeface="Arial"/>
            </a:endParaRPr>
          </a:p>
          <a:p>
            <a:pPr lvl="2" marL="912960" indent="-220680">
              <a:lnSpc>
                <a:spcPct val="10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 $1,250 Deductible for Employee Only</a:t>
            </a:r>
            <a:endParaRPr b="0" lang="en-US" sz="1600" strike="noStrike" u="none">
              <a:solidFill>
                <a:srgbClr val="ffffff"/>
              </a:solidFill>
              <a:effectLst/>
              <a:uFillTx/>
              <a:latin typeface="Arial"/>
            </a:endParaRPr>
          </a:p>
          <a:p>
            <a:pPr lvl="1" marL="457200" indent="-22212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Employee Life Insurance</a:t>
            </a:r>
            <a:endParaRPr b="0" lang="en-US" sz="1800" strike="noStrike" u="none">
              <a:solidFill>
                <a:srgbClr val="ffffff"/>
              </a:solidFill>
              <a:effectLst/>
              <a:uFillTx/>
              <a:latin typeface="Arial"/>
            </a:endParaRPr>
          </a:p>
          <a:p>
            <a:pPr lvl="2" marL="912960" indent="-220680">
              <a:lnSpc>
                <a:spcPct val="10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$20,000</a:t>
            </a:r>
            <a:endParaRPr b="0" lang="en-US" sz="1600" strike="noStrike" u="none">
              <a:solidFill>
                <a:srgbClr val="ffffff"/>
              </a:solidFill>
              <a:effectLst/>
              <a:uFillTx/>
              <a:latin typeface="Arial"/>
            </a:endParaRPr>
          </a:p>
          <a:p>
            <a:pPr lvl="1" marL="457200" indent="-22212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Long Term Disability</a:t>
            </a:r>
            <a:endParaRPr b="0" lang="en-US" sz="1800" strike="noStrike" u="none">
              <a:solidFill>
                <a:srgbClr val="ffffff"/>
              </a:solidFill>
              <a:effectLst/>
              <a:uFillTx/>
              <a:latin typeface="Arial"/>
            </a:endParaRPr>
          </a:p>
          <a:p>
            <a:pPr lvl="2" marL="912960" indent="-220680">
              <a:lnSpc>
                <a:spcPct val="10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40% of base pay</a:t>
            </a:r>
            <a:endParaRPr b="0" lang="en-US" sz="1600" strike="noStrike" u="none">
              <a:solidFill>
                <a:srgbClr val="ffffff"/>
              </a:solidFill>
              <a:effectLst/>
              <a:uFillTx/>
              <a:latin typeface="Arial"/>
            </a:endParaRPr>
          </a:p>
          <a:p>
            <a:pPr lvl="1" marL="457200" indent="-22212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0" y="914400"/>
            <a:ext cx="5410080" cy="9144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e000c"/>
                </a:solidFill>
                <a:effectLst/>
                <a:uFillTx/>
                <a:latin typeface="Arial Black"/>
              </a:rPr>
              <a:t>WHEN CHANGES ARE ALLOWED</a:t>
            </a:r>
            <a:endParaRPr b="0" lang="en-US" sz="2200" strike="noStrike" u="none">
              <a:solidFill>
                <a:srgbClr val="000000"/>
              </a:solidFill>
              <a:effectLst/>
              <a:uFillTx/>
              <a:latin typeface="Verdana"/>
            </a:endParaRPr>
          </a:p>
        </p:txBody>
      </p:sp>
      <p:sp>
        <p:nvSpPr>
          <p:cNvPr id="44" name="PlaceHolder 2"/>
          <p:cNvSpPr>
            <a:spLocks noGrp="1"/>
          </p:cNvSpPr>
          <p:nvPr>
            <p:ph/>
          </p:nvPr>
        </p:nvSpPr>
        <p:spPr>
          <a:xfrm>
            <a:off x="914400" y="2057040"/>
            <a:ext cx="6400800" cy="3809880"/>
          </a:xfrm>
          <a:prstGeom prst="rect">
            <a:avLst/>
          </a:prstGeom>
          <a:noFill/>
          <a:ln w="0">
            <a:noFill/>
          </a:ln>
        </p:spPr>
        <p:txBody>
          <a:bodyPr lIns="90000" rIns="90000" tIns="46800" bIns="46800" anchor="t">
            <a:normAutofit/>
          </a:bodyPr>
          <a:p>
            <a:pPr lvl="1" marL="457200" indent="-222120">
              <a:lnSpc>
                <a:spcPct val="90000"/>
              </a:lnSpc>
              <a:spcBef>
                <a:spcPts val="1375"/>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ahoma"/>
              </a:rPr>
              <a:t>Annual Open Enrollment Period (late fall)</a:t>
            </a:r>
            <a:endParaRPr b="0" lang="en-US" sz="2200" strike="noStrike" u="none">
              <a:solidFill>
                <a:srgbClr val="ffffff"/>
              </a:solidFill>
              <a:effectLst/>
              <a:uFillTx/>
              <a:latin typeface="Arial"/>
            </a:endParaRPr>
          </a:p>
          <a:p>
            <a:pPr lvl="1" marL="457200" indent="-222120">
              <a:lnSpc>
                <a:spcPct val="90000"/>
              </a:lnSpc>
              <a:spcBef>
                <a:spcPts val="1375"/>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ahoma"/>
              </a:rPr>
              <a:t>Marriage</a:t>
            </a:r>
            <a:endParaRPr b="0" lang="en-US" sz="2200" strike="noStrike" u="none">
              <a:solidFill>
                <a:srgbClr val="ffffff"/>
              </a:solidFill>
              <a:effectLst/>
              <a:uFillTx/>
              <a:latin typeface="Arial"/>
            </a:endParaRPr>
          </a:p>
          <a:p>
            <a:pPr lvl="1" marL="457200" indent="-222120">
              <a:lnSpc>
                <a:spcPct val="90000"/>
              </a:lnSpc>
              <a:spcBef>
                <a:spcPts val="1375"/>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ahoma"/>
              </a:rPr>
              <a:t>Divorce / Legal Separation</a:t>
            </a:r>
            <a:endParaRPr b="0" lang="en-US" sz="2200" strike="noStrike" u="none">
              <a:solidFill>
                <a:srgbClr val="ffffff"/>
              </a:solidFill>
              <a:effectLst/>
              <a:uFillTx/>
              <a:latin typeface="Arial"/>
            </a:endParaRPr>
          </a:p>
          <a:p>
            <a:pPr lvl="1" marL="457200" indent="-222120">
              <a:lnSpc>
                <a:spcPct val="90000"/>
              </a:lnSpc>
              <a:spcBef>
                <a:spcPts val="1375"/>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ahoma"/>
              </a:rPr>
              <a:t>Death of a Spouse or Child</a:t>
            </a:r>
            <a:endParaRPr b="0" lang="en-US" sz="2200" strike="noStrike" u="none">
              <a:solidFill>
                <a:srgbClr val="ffffff"/>
              </a:solidFill>
              <a:effectLst/>
              <a:uFillTx/>
              <a:latin typeface="Arial"/>
            </a:endParaRPr>
          </a:p>
          <a:p>
            <a:pPr lvl="1" marL="457200" indent="-222120">
              <a:lnSpc>
                <a:spcPct val="90000"/>
              </a:lnSpc>
              <a:spcBef>
                <a:spcPts val="1375"/>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ahoma"/>
              </a:rPr>
              <a:t>Birth or Adoption of Child</a:t>
            </a:r>
            <a:endParaRPr b="0" lang="en-US" sz="2200" strike="noStrike" u="none">
              <a:solidFill>
                <a:srgbClr val="ffffff"/>
              </a:solidFill>
              <a:effectLst/>
              <a:uFillTx/>
              <a:latin typeface="Arial"/>
            </a:endParaRPr>
          </a:p>
          <a:p>
            <a:pPr lvl="1" marL="457200" indent="-222120">
              <a:lnSpc>
                <a:spcPct val="90000"/>
              </a:lnSpc>
              <a:spcBef>
                <a:spcPts val="1375"/>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ahoma"/>
              </a:rPr>
              <a:t>Disqualification / Re-qualification of Child</a:t>
            </a:r>
            <a:endParaRPr b="0" lang="en-US" sz="2200" strike="noStrike" u="none">
              <a:solidFill>
                <a:srgbClr val="ffffff"/>
              </a:solidFill>
              <a:effectLst/>
              <a:uFillTx/>
              <a:latin typeface="Arial"/>
            </a:endParaRPr>
          </a:p>
          <a:p>
            <a:pPr lvl="1" marL="457200" indent="-222120">
              <a:lnSpc>
                <a:spcPct val="90000"/>
              </a:lnSpc>
              <a:spcBef>
                <a:spcPts val="1375"/>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ahoma"/>
              </a:rPr>
              <a:t>Gain / Loss of Spouse’s Employment</a:t>
            </a:r>
            <a:endParaRPr b="0" lang="en-US" sz="2200" strike="noStrike" u="none">
              <a:solidFill>
                <a:srgbClr val="ffffff"/>
              </a:solidFill>
              <a:effectLst/>
              <a:uFillTx/>
              <a:latin typeface="Arial"/>
            </a:endParaRPr>
          </a:p>
          <a:p>
            <a:pPr lvl="1" marL="457200" indent="-222120">
              <a:lnSpc>
                <a:spcPct val="90000"/>
              </a:lnSpc>
              <a:spcBef>
                <a:spcPts val="1375"/>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ahoma"/>
              </a:rPr>
              <a:t>Loss of Coverage (HIPAA Special Enrollment)</a:t>
            </a:r>
            <a:endParaRPr b="0" lang="en-US" sz="2200" strike="noStrike" u="none">
              <a:solidFill>
                <a:srgbClr val="ffffff"/>
              </a:solidFill>
              <a:effectLst/>
              <a:uFillTx/>
              <a:latin typeface="Arial"/>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11134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2000-08-15T21:25:08Z</dcterms:created>
  <dc:creator>mwilson7</dc:creator>
  <dc:description/>
  <dc:language>en-US</dc:language>
  <cp:lastModifiedBy>jkearney</cp:lastModifiedBy>
  <cp:lastPrinted>2000-10-23T10:04:22Z</cp:lastPrinted>
  <dcterms:modified xsi:type="dcterms:W3CDTF">2001-10-26T13:09:18Z</dcterms:modified>
  <cp:revision>254</cp:revision>
  <dc:subject/>
  <dc:title>PowerPoint Presentation</dc:title>
</cp:coreProperties>
</file>