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288588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771120" y="1160640"/>
            <a:ext cx="8744040" cy="531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7530840" y="6606720"/>
            <a:ext cx="2670120" cy="25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AC_01_ETS -</a:t>
            </a:r>
            <a:fld id="{45E0FC32-4BC2-4843-9238-A97F6190B868}" type="slidenum"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" name=""/>
          <p:cNvGrpSpPr/>
          <p:nvPr/>
        </p:nvGrpSpPr>
        <p:grpSpPr>
          <a:xfrm>
            <a:off x="1085760" y="990720"/>
            <a:ext cx="9201240" cy="5790960"/>
            <a:chOff x="1085760" y="990720"/>
            <a:chExt cx="9201240" cy="5790960"/>
          </a:xfrm>
        </p:grpSpPr>
        <p:grpSp>
          <p:nvGrpSpPr>
            <p:cNvPr id="3" name=""/>
            <p:cNvGrpSpPr/>
            <p:nvPr/>
          </p:nvGrpSpPr>
          <p:grpSpPr>
            <a:xfrm>
              <a:off x="1676520" y="6477120"/>
              <a:ext cx="8381880" cy="304560"/>
              <a:chOff x="1676520" y="6477120"/>
              <a:chExt cx="8381880" cy="304560"/>
            </a:xfrm>
          </p:grpSpPr>
          <p:sp>
            <p:nvSpPr>
              <p:cNvPr id="4" name=""/>
              <p:cNvSpPr/>
              <p:nvPr/>
            </p:nvSpPr>
            <p:spPr>
              <a:xfrm>
                <a:off x="1676520" y="6477120"/>
                <a:ext cx="8381880" cy="304560"/>
              </a:xfrm>
              <a:prstGeom prst="roundRect">
                <a:avLst>
                  <a:gd name="adj" fmla="val 30417"/>
                </a:avLst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" name=""/>
              <p:cNvSpPr/>
              <p:nvPr/>
            </p:nvSpPr>
            <p:spPr>
              <a:xfrm>
                <a:off x="17892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" name=""/>
              <p:cNvSpPr/>
              <p:nvPr/>
            </p:nvSpPr>
            <p:spPr>
              <a:xfrm>
                <a:off x="20433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23004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25545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" name=""/>
              <p:cNvSpPr/>
              <p:nvPr/>
            </p:nvSpPr>
            <p:spPr>
              <a:xfrm>
                <a:off x="28116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" name=""/>
              <p:cNvSpPr/>
              <p:nvPr/>
            </p:nvSpPr>
            <p:spPr>
              <a:xfrm>
                <a:off x="30657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1" name=""/>
              <p:cNvGrpSpPr/>
              <p:nvPr/>
            </p:nvGrpSpPr>
            <p:grpSpPr>
              <a:xfrm>
                <a:off x="1809720" y="6553080"/>
                <a:ext cx="147960" cy="146880"/>
                <a:chOff x="1809720" y="6553080"/>
                <a:chExt cx="147960" cy="146880"/>
              </a:xfrm>
            </p:grpSpPr>
            <p:sp>
              <p:nvSpPr>
                <p:cNvPr id="12" name=""/>
                <p:cNvSpPr/>
                <p:nvPr/>
              </p:nvSpPr>
              <p:spPr>
                <a:xfrm>
                  <a:off x="180972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" name=""/>
                <p:cNvSpPr/>
                <p:nvPr/>
              </p:nvSpPr>
              <p:spPr>
                <a:xfrm>
                  <a:off x="1809720" y="66600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" name=""/>
                <p:cNvSpPr/>
                <p:nvPr/>
              </p:nvSpPr>
              <p:spPr>
                <a:xfrm>
                  <a:off x="1863360" y="66600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" name=""/>
                <p:cNvSpPr/>
                <p:nvPr/>
              </p:nvSpPr>
              <p:spPr>
                <a:xfrm>
                  <a:off x="1863360" y="655308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" name=""/>
                <p:cNvSpPr/>
                <p:nvPr/>
              </p:nvSpPr>
              <p:spPr>
                <a:xfrm>
                  <a:off x="186336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" name=""/>
                <p:cNvSpPr/>
                <p:nvPr/>
              </p:nvSpPr>
              <p:spPr>
                <a:xfrm>
                  <a:off x="191736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" name=""/>
                <p:cNvSpPr/>
                <p:nvPr/>
              </p:nvSpPr>
              <p:spPr>
                <a:xfrm>
                  <a:off x="1917360" y="655308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" name=""/>
            <p:cNvSpPr/>
            <p:nvPr/>
          </p:nvSpPr>
          <p:spPr>
            <a:xfrm>
              <a:off x="9601200" y="990720"/>
              <a:ext cx="609480" cy="5790960"/>
            </a:xfrm>
            <a:custGeom>
              <a:avLst/>
              <a:gdLst>
                <a:gd name="textAreaLeft" fmla="*/ 29160 w 609480"/>
                <a:gd name="textAreaRight" fmla="*/ 580320 w 609480"/>
                <a:gd name="textAreaTop" fmla="*/ 29160 h 5790960"/>
                <a:gd name="textAreaBottom" fmla="*/ 5761800 h 5790960"/>
              </a:gdLst>
              <a:ahLst/>
              <a:cxnLst/>
              <a:rect l="textAreaLeft" t="textAreaTop" r="textAreaRight" b="textAreaBottom"/>
              <a:pathLst>
                <a:path w="21600" h="205123">
                  <a:moveTo>
                    <a:pt x="3544" y="0"/>
                  </a:moveTo>
                  <a:arcTo wR="3544" hR="3544" stAng="16200000" swAng="-5400000"/>
                  <a:lnTo>
                    <a:pt x="0" y="201579"/>
                  </a:lnTo>
                  <a:arcTo wR="3544" hR="3544" stAng="10800000" swAng="-5400000"/>
                  <a:lnTo>
                    <a:pt x="18056" y="205123"/>
                  </a:lnTo>
                  <a:arcTo wR="3544" hR="3544" stAng="5400000" swAng="-5400000"/>
                  <a:lnTo>
                    <a:pt x="21600" y="3544"/>
                  </a:lnTo>
                  <a:arcTo wR="3544" hR="3544" stAng="0" swAng="-5400000"/>
                  <a:close/>
                </a:path>
              </a:pathLst>
            </a:cu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9982080" y="1143000"/>
              <a:ext cx="304920" cy="4038480"/>
            </a:xfrm>
            <a:custGeom>
              <a:avLst/>
              <a:gdLst>
                <a:gd name="textAreaLeft" fmla="*/ 29520 w 304920"/>
                <a:gd name="textAreaRight" fmla="*/ 275400 w 304920"/>
                <a:gd name="textAreaTop" fmla="*/ 29520 h 4038480"/>
                <a:gd name="textAreaBottom" fmla="*/ 4008960 h 4038480"/>
              </a:gdLst>
              <a:ahLst/>
              <a:cxnLst/>
              <a:rect l="textAreaLeft" t="textAreaTop" r="textAreaRight" b="textAreaBottom"/>
              <a:pathLst>
                <a:path w="21600" h="285767">
                  <a:moveTo>
                    <a:pt x="7200" y="0"/>
                  </a:moveTo>
                  <a:arcTo wR="7200" hR="7200" stAng="16200000" swAng="-5400000"/>
                  <a:lnTo>
                    <a:pt x="0" y="278567"/>
                  </a:lnTo>
                  <a:arcTo wR="7200" hR="7200" stAng="10800000" swAng="-5400000"/>
                  <a:lnTo>
                    <a:pt x="14400" y="285767"/>
                  </a:lnTo>
                  <a:arcTo wR="7200" hR="7200" stAng="5400000" swAng="-5400000"/>
                  <a:lnTo>
                    <a:pt x="21600" y="7200"/>
                  </a:lnTo>
                  <a:arcTo wR="7200" hR="7200" stAng="0" swAng="-5400000"/>
                  <a:close/>
                </a:path>
              </a:pathLst>
            </a:custGeom>
            <a:noFill/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9448920" y="1600200"/>
              <a:ext cx="304560" cy="304920"/>
            </a:xfrm>
            <a:custGeom>
              <a:avLst/>
              <a:gdLst>
                <a:gd name="textAreaLeft" fmla="*/ 14760 w 304560"/>
                <a:gd name="textAreaRight" fmla="*/ 289800 w 304560"/>
                <a:gd name="textAreaTop" fmla="*/ 14760 h 304920"/>
                <a:gd name="textAreaBottom" fmla="*/ 290160 h 304920"/>
              </a:gdLst>
              <a:ahLst/>
              <a:cxnLst/>
              <a:rect l="textAreaLeft" t="textAreaTop" r="textAreaRight" b="textAreaBottom"/>
              <a:pathLst>
                <a:path w="21600" h="21626">
                  <a:moveTo>
                    <a:pt x="3600" y="0"/>
                  </a:moveTo>
                  <a:arcTo wR="3600" hR="3600" stAng="16200000" swAng="-5400000"/>
                  <a:lnTo>
                    <a:pt x="0" y="18026"/>
                  </a:lnTo>
                  <a:arcTo wR="3600" hR="3600" stAng="10800000" swAng="-5400000"/>
                  <a:lnTo>
                    <a:pt x="18000" y="216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9448920" y="1981080"/>
              <a:ext cx="304560" cy="304920"/>
            </a:xfrm>
            <a:custGeom>
              <a:avLst/>
              <a:gdLst>
                <a:gd name="textAreaLeft" fmla="*/ 14760 w 304560"/>
                <a:gd name="textAreaRight" fmla="*/ 289800 w 304560"/>
                <a:gd name="textAreaTop" fmla="*/ 14760 h 304920"/>
                <a:gd name="textAreaBottom" fmla="*/ 290160 h 304920"/>
              </a:gdLst>
              <a:ahLst/>
              <a:cxnLst/>
              <a:rect l="textAreaLeft" t="textAreaTop" r="textAreaRight" b="textAreaBottom"/>
              <a:pathLst>
                <a:path w="21600" h="21626">
                  <a:moveTo>
                    <a:pt x="3600" y="0"/>
                  </a:moveTo>
                  <a:arcTo wR="3600" hR="3600" stAng="16200000" swAng="-5400000"/>
                  <a:lnTo>
                    <a:pt x="0" y="18026"/>
                  </a:lnTo>
                  <a:arcTo wR="3600" hR="3600" stAng="10800000" swAng="-5400000"/>
                  <a:lnTo>
                    <a:pt x="18000" y="216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1908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9448920" y="2362320"/>
              <a:ext cx="304560" cy="30456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908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9448920" y="6324480"/>
              <a:ext cx="228600" cy="228600"/>
            </a:xfrm>
            <a:prstGeom prst="rect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9220320" y="6095880"/>
              <a:ext cx="380880" cy="381240"/>
            </a:xfrm>
            <a:custGeom>
              <a:avLst/>
              <a:gdLst>
                <a:gd name="textAreaLeft" fmla="*/ 28800 w 380880"/>
                <a:gd name="textAreaRight" fmla="*/ 352080 w 380880"/>
                <a:gd name="textAreaTop" fmla="*/ 28800 h 381240"/>
                <a:gd name="textAreaBottom" fmla="*/ 352440 h 381240"/>
              </a:gdLst>
              <a:ahLst/>
              <a:cxnLst/>
              <a:rect l="textAreaLeft" t="textAreaTop" r="textAreaRight" b="textAreaBottom"/>
              <a:pathLst>
                <a:path w="21600" h="21620">
                  <a:moveTo>
                    <a:pt x="5580" y="0"/>
                  </a:moveTo>
                  <a:arcTo wR="5580" hR="5580" stAng="16200000" swAng="-5400000"/>
                  <a:lnTo>
                    <a:pt x="0" y="16040"/>
                  </a:lnTo>
                  <a:arcTo wR="5580" hR="5580" stAng="10800000" swAng="-5400000"/>
                  <a:lnTo>
                    <a:pt x="16020" y="21620"/>
                  </a:lnTo>
                  <a:arcTo wR="5580" hR="5580" stAng="5400000" swAng="-5400000"/>
                  <a:lnTo>
                    <a:pt x="21600" y="5580"/>
                  </a:lnTo>
                  <a:arcTo wR="5580" hR="5580" stAng="0" swAng="-5400000"/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6" name=""/>
            <p:cNvGrpSpPr/>
            <p:nvPr/>
          </p:nvGrpSpPr>
          <p:grpSpPr>
            <a:xfrm>
              <a:off x="9942480" y="5486040"/>
              <a:ext cx="192240" cy="1214280"/>
              <a:chOff x="9942480" y="5486040"/>
              <a:chExt cx="192240" cy="1214280"/>
            </a:xfrm>
          </p:grpSpPr>
          <p:sp>
            <p:nvSpPr>
              <p:cNvPr id="27" name=""/>
              <p:cNvSpPr/>
              <p:nvPr/>
            </p:nvSpPr>
            <p:spPr>
              <a:xfrm rot="16200000">
                <a:off x="9942480" y="65080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9900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 rot="16200000">
                <a:off x="9942480" y="6254280"/>
                <a:ext cx="192240" cy="19224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 rot="16200000">
                <a:off x="9942480" y="59968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 rot="16200000">
                <a:off x="9942480" y="5743080"/>
                <a:ext cx="192240" cy="19224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 rot="16200000">
                <a:off x="9942480" y="54856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066ff"/>
              </a:solidFill>
              <a:ln w="1908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2" name=""/>
              <p:cNvGrpSpPr/>
              <p:nvPr/>
            </p:nvGrpSpPr>
            <p:grpSpPr>
              <a:xfrm>
                <a:off x="9963000" y="6532200"/>
                <a:ext cx="147600" cy="147600"/>
                <a:chOff x="9963000" y="6532200"/>
                <a:chExt cx="147600" cy="147600"/>
              </a:xfrm>
            </p:grpSpPr>
            <p:sp>
              <p:nvSpPr>
                <p:cNvPr id="33" name=""/>
                <p:cNvSpPr/>
                <p:nvPr/>
              </p:nvSpPr>
              <p:spPr>
                <a:xfrm rot="16200000">
                  <a:off x="10016640" y="663948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" name=""/>
                <p:cNvSpPr/>
                <p:nvPr/>
              </p:nvSpPr>
              <p:spPr>
                <a:xfrm rot="16200000">
                  <a:off x="10070280" y="663948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" name=""/>
                <p:cNvSpPr/>
                <p:nvPr/>
              </p:nvSpPr>
              <p:spPr>
                <a:xfrm rot="16200000">
                  <a:off x="10070280" y="658584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" name=""/>
                <p:cNvSpPr/>
                <p:nvPr/>
              </p:nvSpPr>
              <p:spPr>
                <a:xfrm rot="16200000">
                  <a:off x="9962640" y="658584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" name=""/>
                <p:cNvSpPr/>
                <p:nvPr/>
              </p:nvSpPr>
              <p:spPr>
                <a:xfrm rot="16200000">
                  <a:off x="10016640" y="658584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" name=""/>
                <p:cNvSpPr/>
                <p:nvPr/>
              </p:nvSpPr>
              <p:spPr>
                <a:xfrm rot="16200000">
                  <a:off x="10016640" y="653220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" name=""/>
                <p:cNvSpPr/>
                <p:nvPr/>
              </p:nvSpPr>
              <p:spPr>
                <a:xfrm rot="16200000">
                  <a:off x="9962640" y="65322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40" name=""/>
            <p:cNvGrpSpPr/>
            <p:nvPr/>
          </p:nvGrpSpPr>
          <p:grpSpPr>
            <a:xfrm>
              <a:off x="1085760" y="6502320"/>
              <a:ext cx="533160" cy="241200"/>
              <a:chOff x="1085760" y="6502320"/>
              <a:chExt cx="533160" cy="241200"/>
            </a:xfrm>
          </p:grpSpPr>
          <p:sp>
            <p:nvSpPr>
              <p:cNvPr id="41" name=""/>
              <p:cNvSpPr/>
              <p:nvPr/>
            </p:nvSpPr>
            <p:spPr>
              <a:xfrm>
                <a:off x="1279440" y="6600240"/>
                <a:ext cx="48240" cy="4716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" name=""/>
              <p:cNvSpPr/>
              <p:nvPr/>
            </p:nvSpPr>
            <p:spPr>
              <a:xfrm>
                <a:off x="1376640" y="6696360"/>
                <a:ext cx="48240" cy="4716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" name=""/>
              <p:cNvSpPr/>
              <p:nvPr/>
            </p:nvSpPr>
            <p:spPr>
              <a:xfrm>
                <a:off x="1473840" y="6599160"/>
                <a:ext cx="48240" cy="47520"/>
              </a:xfrm>
              <a:prstGeom prst="ellipse">
                <a:avLst/>
              </a:prstGeom>
              <a:solidFill>
                <a:srgbClr val="ffb310"/>
              </a:solidFill>
              <a:ln w="9360">
                <a:solidFill>
                  <a:srgbClr val="ffb3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" name=""/>
              <p:cNvSpPr/>
              <p:nvPr/>
            </p:nvSpPr>
            <p:spPr>
              <a:xfrm>
                <a:off x="1570680" y="669636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" name=""/>
              <p:cNvSpPr/>
              <p:nvPr/>
            </p:nvSpPr>
            <p:spPr>
              <a:xfrm>
                <a:off x="1570680" y="6599160"/>
                <a:ext cx="48240" cy="47520"/>
              </a:xfrm>
              <a:prstGeom prst="ellipse">
                <a:avLst/>
              </a:prstGeom>
              <a:solidFill>
                <a:srgbClr val="ffb310"/>
              </a:solidFill>
              <a:ln w="9360">
                <a:solidFill>
                  <a:srgbClr val="ffb3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" name=""/>
              <p:cNvSpPr/>
              <p:nvPr/>
            </p:nvSpPr>
            <p:spPr>
              <a:xfrm>
                <a:off x="1279440" y="6503040"/>
                <a:ext cx="48240" cy="4752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1473840" y="65023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1182600" y="65041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1376640" y="65023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" name=""/>
              <p:cNvSpPr/>
              <p:nvPr/>
            </p:nvSpPr>
            <p:spPr>
              <a:xfrm>
                <a:off x="1376640" y="660024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" name=""/>
              <p:cNvSpPr/>
              <p:nvPr/>
            </p:nvSpPr>
            <p:spPr>
              <a:xfrm>
                <a:off x="1085760" y="6599160"/>
                <a:ext cx="48240" cy="4752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2" name=""/>
          <p:cNvGrpSpPr/>
          <p:nvPr/>
        </p:nvGrpSpPr>
        <p:grpSpPr>
          <a:xfrm>
            <a:off x="9601200" y="304920"/>
            <a:ext cx="685440" cy="596880"/>
            <a:chOff x="9601200" y="304920"/>
            <a:chExt cx="685440" cy="596880"/>
          </a:xfrm>
        </p:grpSpPr>
        <p:pic>
          <p:nvPicPr>
            <p:cNvPr id="53" name="WC-Elogo-N" descr=""/>
            <p:cNvPicPr/>
            <p:nvPr/>
          </p:nvPicPr>
          <p:blipFill>
            <a:blip r:embed="rId2"/>
            <a:stretch/>
          </p:blipFill>
          <p:spPr>
            <a:xfrm>
              <a:off x="9601200" y="304920"/>
              <a:ext cx="596520" cy="596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4" name=""/>
            <p:cNvSpPr/>
            <p:nvPr/>
          </p:nvSpPr>
          <p:spPr>
            <a:xfrm>
              <a:off x="10068120" y="590760"/>
              <a:ext cx="218520" cy="1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771120" y="1160640"/>
            <a:ext cx="8744040" cy="531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ldNum" idx="2"/>
          </p:nvPr>
        </p:nvSpPr>
        <p:spPr>
          <a:xfrm>
            <a:off x="7530840" y="6606720"/>
            <a:ext cx="2670120" cy="25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AC_01_ETS -</a:t>
            </a:r>
            <a:fld id="{408F4FDC-AABA-4D07-BFC3-AF7213D53B5F}" type="slidenum"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" name=""/>
          <p:cNvGrpSpPr/>
          <p:nvPr/>
        </p:nvGrpSpPr>
        <p:grpSpPr>
          <a:xfrm>
            <a:off x="1085760" y="990720"/>
            <a:ext cx="9201240" cy="5790960"/>
            <a:chOff x="1085760" y="990720"/>
            <a:chExt cx="9201240" cy="5790960"/>
          </a:xfrm>
        </p:grpSpPr>
        <p:grpSp>
          <p:nvGrpSpPr>
            <p:cNvPr id="59" name=""/>
            <p:cNvGrpSpPr/>
            <p:nvPr/>
          </p:nvGrpSpPr>
          <p:grpSpPr>
            <a:xfrm>
              <a:off x="1676520" y="6477120"/>
              <a:ext cx="8381880" cy="304560"/>
              <a:chOff x="1676520" y="6477120"/>
              <a:chExt cx="8381880" cy="304560"/>
            </a:xfrm>
          </p:grpSpPr>
          <p:sp>
            <p:nvSpPr>
              <p:cNvPr id="4" name=""/>
              <p:cNvSpPr/>
              <p:nvPr/>
            </p:nvSpPr>
            <p:spPr>
              <a:xfrm>
                <a:off x="1676520" y="6477120"/>
                <a:ext cx="8381880" cy="304560"/>
              </a:xfrm>
              <a:prstGeom prst="roundRect">
                <a:avLst>
                  <a:gd name="adj" fmla="val 30417"/>
                </a:avLst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" name=""/>
              <p:cNvSpPr/>
              <p:nvPr/>
            </p:nvSpPr>
            <p:spPr>
              <a:xfrm>
                <a:off x="17892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" name=""/>
              <p:cNvSpPr/>
              <p:nvPr/>
            </p:nvSpPr>
            <p:spPr>
              <a:xfrm>
                <a:off x="20433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23004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25545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" name=""/>
              <p:cNvSpPr/>
              <p:nvPr/>
            </p:nvSpPr>
            <p:spPr>
              <a:xfrm>
                <a:off x="28116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" name=""/>
              <p:cNvSpPr/>
              <p:nvPr/>
            </p:nvSpPr>
            <p:spPr>
              <a:xfrm>
                <a:off x="30657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0" name=""/>
              <p:cNvGrpSpPr/>
              <p:nvPr/>
            </p:nvGrpSpPr>
            <p:grpSpPr>
              <a:xfrm>
                <a:off x="1809720" y="6553080"/>
                <a:ext cx="147960" cy="146880"/>
                <a:chOff x="1809720" y="6553080"/>
                <a:chExt cx="147960" cy="146880"/>
              </a:xfrm>
            </p:grpSpPr>
            <p:sp>
              <p:nvSpPr>
                <p:cNvPr id="12" name=""/>
                <p:cNvSpPr/>
                <p:nvPr/>
              </p:nvSpPr>
              <p:spPr>
                <a:xfrm>
                  <a:off x="180972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" name=""/>
                <p:cNvSpPr/>
                <p:nvPr/>
              </p:nvSpPr>
              <p:spPr>
                <a:xfrm>
                  <a:off x="1809720" y="66600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" name=""/>
                <p:cNvSpPr/>
                <p:nvPr/>
              </p:nvSpPr>
              <p:spPr>
                <a:xfrm>
                  <a:off x="1863360" y="66600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" name=""/>
                <p:cNvSpPr/>
                <p:nvPr/>
              </p:nvSpPr>
              <p:spPr>
                <a:xfrm>
                  <a:off x="1863360" y="655308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" name=""/>
                <p:cNvSpPr/>
                <p:nvPr/>
              </p:nvSpPr>
              <p:spPr>
                <a:xfrm>
                  <a:off x="186336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" name=""/>
                <p:cNvSpPr/>
                <p:nvPr/>
              </p:nvSpPr>
              <p:spPr>
                <a:xfrm>
                  <a:off x="191736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" name=""/>
                <p:cNvSpPr/>
                <p:nvPr/>
              </p:nvSpPr>
              <p:spPr>
                <a:xfrm>
                  <a:off x="1917360" y="655308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" name=""/>
            <p:cNvSpPr/>
            <p:nvPr/>
          </p:nvSpPr>
          <p:spPr>
            <a:xfrm>
              <a:off x="9601200" y="990720"/>
              <a:ext cx="609480" cy="5790960"/>
            </a:xfrm>
            <a:custGeom>
              <a:avLst/>
              <a:gdLst>
                <a:gd name="textAreaLeft" fmla="*/ 29160 w 609480"/>
                <a:gd name="textAreaRight" fmla="*/ 580320 w 609480"/>
                <a:gd name="textAreaTop" fmla="*/ 29160 h 5790960"/>
                <a:gd name="textAreaBottom" fmla="*/ 5761800 h 5790960"/>
              </a:gdLst>
              <a:ahLst/>
              <a:cxnLst/>
              <a:rect l="textAreaLeft" t="textAreaTop" r="textAreaRight" b="textAreaBottom"/>
              <a:pathLst>
                <a:path w="21600" h="205123">
                  <a:moveTo>
                    <a:pt x="3544" y="0"/>
                  </a:moveTo>
                  <a:arcTo wR="3544" hR="3544" stAng="16200000" swAng="-5400000"/>
                  <a:lnTo>
                    <a:pt x="0" y="201579"/>
                  </a:lnTo>
                  <a:arcTo wR="3544" hR="3544" stAng="10800000" swAng="-5400000"/>
                  <a:lnTo>
                    <a:pt x="18056" y="205123"/>
                  </a:lnTo>
                  <a:arcTo wR="3544" hR="3544" stAng="5400000" swAng="-5400000"/>
                  <a:lnTo>
                    <a:pt x="21600" y="3544"/>
                  </a:lnTo>
                  <a:arcTo wR="3544" hR="3544" stAng="0" swAng="-5400000"/>
                  <a:close/>
                </a:path>
              </a:pathLst>
            </a:cu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9982080" y="1143000"/>
              <a:ext cx="304920" cy="4038480"/>
            </a:xfrm>
            <a:custGeom>
              <a:avLst/>
              <a:gdLst>
                <a:gd name="textAreaLeft" fmla="*/ 29520 w 304920"/>
                <a:gd name="textAreaRight" fmla="*/ 275400 w 304920"/>
                <a:gd name="textAreaTop" fmla="*/ 29520 h 4038480"/>
                <a:gd name="textAreaBottom" fmla="*/ 4008960 h 4038480"/>
              </a:gdLst>
              <a:ahLst/>
              <a:cxnLst/>
              <a:rect l="textAreaLeft" t="textAreaTop" r="textAreaRight" b="textAreaBottom"/>
              <a:pathLst>
                <a:path w="21600" h="285767">
                  <a:moveTo>
                    <a:pt x="7200" y="0"/>
                  </a:moveTo>
                  <a:arcTo wR="7200" hR="7200" stAng="16200000" swAng="-5400000"/>
                  <a:lnTo>
                    <a:pt x="0" y="278567"/>
                  </a:lnTo>
                  <a:arcTo wR="7200" hR="7200" stAng="10800000" swAng="-5400000"/>
                  <a:lnTo>
                    <a:pt x="14400" y="285767"/>
                  </a:lnTo>
                  <a:arcTo wR="7200" hR="7200" stAng="5400000" swAng="-5400000"/>
                  <a:lnTo>
                    <a:pt x="21600" y="7200"/>
                  </a:lnTo>
                  <a:arcTo wR="7200" hR="7200" stAng="0" swAng="-5400000"/>
                  <a:close/>
                </a:path>
              </a:pathLst>
            </a:custGeom>
            <a:noFill/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9448920" y="1600200"/>
              <a:ext cx="304560" cy="304920"/>
            </a:xfrm>
            <a:custGeom>
              <a:avLst/>
              <a:gdLst>
                <a:gd name="textAreaLeft" fmla="*/ 14760 w 304560"/>
                <a:gd name="textAreaRight" fmla="*/ 289800 w 304560"/>
                <a:gd name="textAreaTop" fmla="*/ 14760 h 304920"/>
                <a:gd name="textAreaBottom" fmla="*/ 290160 h 304920"/>
              </a:gdLst>
              <a:ahLst/>
              <a:cxnLst/>
              <a:rect l="textAreaLeft" t="textAreaTop" r="textAreaRight" b="textAreaBottom"/>
              <a:pathLst>
                <a:path w="21600" h="21626">
                  <a:moveTo>
                    <a:pt x="3600" y="0"/>
                  </a:moveTo>
                  <a:arcTo wR="3600" hR="3600" stAng="16200000" swAng="-5400000"/>
                  <a:lnTo>
                    <a:pt x="0" y="18026"/>
                  </a:lnTo>
                  <a:arcTo wR="3600" hR="3600" stAng="10800000" swAng="-5400000"/>
                  <a:lnTo>
                    <a:pt x="18000" y="216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9448920" y="1981080"/>
              <a:ext cx="304560" cy="304920"/>
            </a:xfrm>
            <a:custGeom>
              <a:avLst/>
              <a:gdLst>
                <a:gd name="textAreaLeft" fmla="*/ 14760 w 304560"/>
                <a:gd name="textAreaRight" fmla="*/ 289800 w 304560"/>
                <a:gd name="textAreaTop" fmla="*/ 14760 h 304920"/>
                <a:gd name="textAreaBottom" fmla="*/ 290160 h 304920"/>
              </a:gdLst>
              <a:ahLst/>
              <a:cxnLst/>
              <a:rect l="textAreaLeft" t="textAreaTop" r="textAreaRight" b="textAreaBottom"/>
              <a:pathLst>
                <a:path w="21600" h="21626">
                  <a:moveTo>
                    <a:pt x="3600" y="0"/>
                  </a:moveTo>
                  <a:arcTo wR="3600" hR="3600" stAng="16200000" swAng="-5400000"/>
                  <a:lnTo>
                    <a:pt x="0" y="18026"/>
                  </a:lnTo>
                  <a:arcTo wR="3600" hR="3600" stAng="10800000" swAng="-5400000"/>
                  <a:lnTo>
                    <a:pt x="18000" y="216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1908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9448920" y="2362320"/>
              <a:ext cx="304560" cy="30456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908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9448920" y="6324480"/>
              <a:ext cx="228600" cy="228600"/>
            </a:xfrm>
            <a:prstGeom prst="rect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9220320" y="6095880"/>
              <a:ext cx="380880" cy="381240"/>
            </a:xfrm>
            <a:custGeom>
              <a:avLst/>
              <a:gdLst>
                <a:gd name="textAreaLeft" fmla="*/ 28800 w 380880"/>
                <a:gd name="textAreaRight" fmla="*/ 352080 w 380880"/>
                <a:gd name="textAreaTop" fmla="*/ 28800 h 381240"/>
                <a:gd name="textAreaBottom" fmla="*/ 352440 h 381240"/>
              </a:gdLst>
              <a:ahLst/>
              <a:cxnLst/>
              <a:rect l="textAreaLeft" t="textAreaTop" r="textAreaRight" b="textAreaBottom"/>
              <a:pathLst>
                <a:path w="21600" h="21620">
                  <a:moveTo>
                    <a:pt x="5580" y="0"/>
                  </a:moveTo>
                  <a:arcTo wR="5580" hR="5580" stAng="16200000" swAng="-5400000"/>
                  <a:lnTo>
                    <a:pt x="0" y="16040"/>
                  </a:lnTo>
                  <a:arcTo wR="5580" hR="5580" stAng="10800000" swAng="-5400000"/>
                  <a:lnTo>
                    <a:pt x="16020" y="21620"/>
                  </a:lnTo>
                  <a:arcTo wR="5580" hR="5580" stAng="5400000" swAng="-5400000"/>
                  <a:lnTo>
                    <a:pt x="21600" y="5580"/>
                  </a:lnTo>
                  <a:arcTo wR="5580" hR="5580" stAng="0" swAng="-5400000"/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1" name=""/>
            <p:cNvGrpSpPr/>
            <p:nvPr/>
          </p:nvGrpSpPr>
          <p:grpSpPr>
            <a:xfrm>
              <a:off x="9942480" y="5486040"/>
              <a:ext cx="192240" cy="1214280"/>
              <a:chOff x="9942480" y="5486040"/>
              <a:chExt cx="192240" cy="1214280"/>
            </a:xfrm>
          </p:grpSpPr>
          <p:sp>
            <p:nvSpPr>
              <p:cNvPr id="27" name=""/>
              <p:cNvSpPr/>
              <p:nvPr/>
            </p:nvSpPr>
            <p:spPr>
              <a:xfrm rot="16200000">
                <a:off x="9942480" y="65080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9900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 rot="16200000">
                <a:off x="9942480" y="6254280"/>
                <a:ext cx="192240" cy="19224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 rot="16200000">
                <a:off x="9942480" y="59968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 rot="16200000">
                <a:off x="9942480" y="5743080"/>
                <a:ext cx="192240" cy="19224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 rot="16200000">
                <a:off x="9942480" y="54856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066ff"/>
              </a:solidFill>
              <a:ln w="1908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2" name=""/>
              <p:cNvGrpSpPr/>
              <p:nvPr/>
            </p:nvGrpSpPr>
            <p:grpSpPr>
              <a:xfrm>
                <a:off x="9963000" y="6532200"/>
                <a:ext cx="147600" cy="147600"/>
                <a:chOff x="9963000" y="6532200"/>
                <a:chExt cx="147600" cy="147600"/>
              </a:xfrm>
            </p:grpSpPr>
            <p:sp>
              <p:nvSpPr>
                <p:cNvPr id="33" name=""/>
                <p:cNvSpPr/>
                <p:nvPr/>
              </p:nvSpPr>
              <p:spPr>
                <a:xfrm rot="16200000">
                  <a:off x="10016640" y="663948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" name=""/>
                <p:cNvSpPr/>
                <p:nvPr/>
              </p:nvSpPr>
              <p:spPr>
                <a:xfrm rot="16200000">
                  <a:off x="10070280" y="663948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" name=""/>
                <p:cNvSpPr/>
                <p:nvPr/>
              </p:nvSpPr>
              <p:spPr>
                <a:xfrm rot="16200000">
                  <a:off x="10070280" y="658584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" name=""/>
                <p:cNvSpPr/>
                <p:nvPr/>
              </p:nvSpPr>
              <p:spPr>
                <a:xfrm rot="16200000">
                  <a:off x="9962640" y="658584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" name=""/>
                <p:cNvSpPr/>
                <p:nvPr/>
              </p:nvSpPr>
              <p:spPr>
                <a:xfrm rot="16200000">
                  <a:off x="10016640" y="658584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" name=""/>
                <p:cNvSpPr/>
                <p:nvPr/>
              </p:nvSpPr>
              <p:spPr>
                <a:xfrm rot="16200000">
                  <a:off x="10016640" y="653220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" name=""/>
                <p:cNvSpPr/>
                <p:nvPr/>
              </p:nvSpPr>
              <p:spPr>
                <a:xfrm rot="16200000">
                  <a:off x="9962640" y="65322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63" name=""/>
            <p:cNvGrpSpPr/>
            <p:nvPr/>
          </p:nvGrpSpPr>
          <p:grpSpPr>
            <a:xfrm>
              <a:off x="1085760" y="6502320"/>
              <a:ext cx="533160" cy="241200"/>
              <a:chOff x="1085760" y="6502320"/>
              <a:chExt cx="533160" cy="241200"/>
            </a:xfrm>
          </p:grpSpPr>
          <p:sp>
            <p:nvSpPr>
              <p:cNvPr id="41" name=""/>
              <p:cNvSpPr/>
              <p:nvPr/>
            </p:nvSpPr>
            <p:spPr>
              <a:xfrm>
                <a:off x="1279440" y="6600240"/>
                <a:ext cx="48240" cy="4716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" name=""/>
              <p:cNvSpPr/>
              <p:nvPr/>
            </p:nvSpPr>
            <p:spPr>
              <a:xfrm>
                <a:off x="1376640" y="6696360"/>
                <a:ext cx="48240" cy="4716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" name=""/>
              <p:cNvSpPr/>
              <p:nvPr/>
            </p:nvSpPr>
            <p:spPr>
              <a:xfrm>
                <a:off x="1473840" y="6599160"/>
                <a:ext cx="48240" cy="47520"/>
              </a:xfrm>
              <a:prstGeom prst="ellipse">
                <a:avLst/>
              </a:prstGeom>
              <a:solidFill>
                <a:srgbClr val="ffb310"/>
              </a:solidFill>
              <a:ln w="9360">
                <a:solidFill>
                  <a:srgbClr val="ffb3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" name=""/>
              <p:cNvSpPr/>
              <p:nvPr/>
            </p:nvSpPr>
            <p:spPr>
              <a:xfrm>
                <a:off x="1570680" y="669636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" name=""/>
              <p:cNvSpPr/>
              <p:nvPr/>
            </p:nvSpPr>
            <p:spPr>
              <a:xfrm>
                <a:off x="1570680" y="6599160"/>
                <a:ext cx="48240" cy="47520"/>
              </a:xfrm>
              <a:prstGeom prst="ellipse">
                <a:avLst/>
              </a:prstGeom>
              <a:solidFill>
                <a:srgbClr val="ffb310"/>
              </a:solidFill>
              <a:ln w="9360">
                <a:solidFill>
                  <a:srgbClr val="ffb3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" name=""/>
              <p:cNvSpPr/>
              <p:nvPr/>
            </p:nvSpPr>
            <p:spPr>
              <a:xfrm>
                <a:off x="1279440" y="6503040"/>
                <a:ext cx="48240" cy="4752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1473840" y="65023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1182600" y="65041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1376640" y="65023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" name=""/>
              <p:cNvSpPr/>
              <p:nvPr/>
            </p:nvSpPr>
            <p:spPr>
              <a:xfrm>
                <a:off x="1376640" y="660024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" name=""/>
              <p:cNvSpPr/>
              <p:nvPr/>
            </p:nvSpPr>
            <p:spPr>
              <a:xfrm>
                <a:off x="1085760" y="6599160"/>
                <a:ext cx="48240" cy="4752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64" name=""/>
          <p:cNvGrpSpPr/>
          <p:nvPr/>
        </p:nvGrpSpPr>
        <p:grpSpPr>
          <a:xfrm>
            <a:off x="9601200" y="304920"/>
            <a:ext cx="685440" cy="596880"/>
            <a:chOff x="9601200" y="304920"/>
            <a:chExt cx="685440" cy="596880"/>
          </a:xfrm>
        </p:grpSpPr>
        <p:pic>
          <p:nvPicPr>
            <p:cNvPr id="65" name="WC-Elogo-N" descr=""/>
            <p:cNvPicPr/>
            <p:nvPr/>
          </p:nvPicPr>
          <p:blipFill>
            <a:blip r:embed="rId2"/>
            <a:stretch/>
          </p:blipFill>
          <p:spPr>
            <a:xfrm>
              <a:off x="9601200" y="304920"/>
              <a:ext cx="596520" cy="596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4" name=""/>
            <p:cNvSpPr/>
            <p:nvPr/>
          </p:nvSpPr>
          <p:spPr>
            <a:xfrm>
              <a:off x="10068120" y="590760"/>
              <a:ext cx="218520" cy="1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6" name="PlaceHolder 3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"/>
          <p:cNvSpPr/>
          <p:nvPr/>
        </p:nvSpPr>
        <p:spPr>
          <a:xfrm>
            <a:off x="914400" y="2967120"/>
            <a:ext cx="8381880" cy="2057400"/>
          </a:xfrm>
          <a:prstGeom prst="roundRect">
            <a:avLst>
              <a:gd name="adj" fmla="val 16407"/>
            </a:avLst>
          </a:prstGeom>
          <a:solidFill>
            <a:srgbClr val="006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5816520" y="1146240"/>
            <a:ext cx="365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5575320" y="993600"/>
            <a:ext cx="455616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495360" indent="-495360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0" y="335268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Enron Asset Management Resources</a:t>
            </a:r>
            <a:br>
              <a:rPr sz="3600"/>
            </a:b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ETS Operations Services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0" y="5257800"/>
            <a:ext cx="102870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August 28,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66760" y="5396040"/>
            <a:ext cx="5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3" name=""/>
          <p:cNvGrpSpPr/>
          <p:nvPr/>
        </p:nvGrpSpPr>
        <p:grpSpPr>
          <a:xfrm>
            <a:off x="4038480" y="380880"/>
            <a:ext cx="2209320" cy="2072520"/>
            <a:chOff x="4038480" y="380880"/>
            <a:chExt cx="2209320" cy="2072520"/>
          </a:xfrm>
        </p:grpSpPr>
        <p:pic>
          <p:nvPicPr>
            <p:cNvPr id="74" name="WC-Elogo-N" descr=""/>
            <p:cNvPicPr/>
            <p:nvPr/>
          </p:nvPicPr>
          <p:blipFill>
            <a:blip r:embed="rId1"/>
            <a:stretch/>
          </p:blipFill>
          <p:spPr>
            <a:xfrm>
              <a:off x="4038480" y="380880"/>
              <a:ext cx="2073240" cy="2072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5" name=""/>
            <p:cNvSpPr/>
            <p:nvPr/>
          </p:nvSpPr>
          <p:spPr>
            <a:xfrm>
              <a:off x="5830920" y="1452960"/>
              <a:ext cx="41688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" name=""/>
          <p:cNvSpPr/>
          <p:nvPr/>
        </p:nvSpPr>
        <p:spPr>
          <a:xfrm>
            <a:off x="9982080" y="1143000"/>
            <a:ext cx="304920" cy="4038480"/>
          </a:xfrm>
          <a:custGeom>
            <a:avLst/>
            <a:gdLst>
              <a:gd name="textAreaLeft" fmla="*/ 29520 w 304920"/>
              <a:gd name="textAreaRight" fmla="*/ 275400 w 304920"/>
              <a:gd name="textAreaTop" fmla="*/ 29520 h 4038480"/>
              <a:gd name="textAreaBottom" fmla="*/ 4008960 h 4038480"/>
            </a:gdLst>
            <a:ahLst/>
            <a:cxnLst/>
            <a:rect l="textAreaLeft" t="textAreaTop" r="textAreaRight" b="textAreaBottom"/>
            <a:pathLst>
              <a:path w="21600" h="285767">
                <a:moveTo>
                  <a:pt x="7200" y="0"/>
                </a:moveTo>
                <a:arcTo wR="7200" hR="7200" stAng="16200000" swAng="-5400000"/>
                <a:lnTo>
                  <a:pt x="0" y="278567"/>
                </a:lnTo>
                <a:arcTo wR="7200" hR="7200" stAng="10800000" swAng="-5400000"/>
                <a:lnTo>
                  <a:pt x="14400" y="285767"/>
                </a:lnTo>
                <a:arcTo wR="7200" hR="7200" stAng="5400000" swAng="-5400000"/>
                <a:lnTo>
                  <a:pt x="21600" y="7200"/>
                </a:lnTo>
                <a:arcTo wR="7200" hR="7200" stAng="0" swAng="-5400000"/>
                <a:close/>
              </a:path>
            </a:pathLst>
          </a:cu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9144000" y="3652920"/>
            <a:ext cx="304920" cy="30456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9144000" y="4033800"/>
            <a:ext cx="304920" cy="3049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9144000" y="4414680"/>
            <a:ext cx="304920" cy="30492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8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 rot="10800000">
            <a:off x="2239920" y="4946400"/>
            <a:ext cx="192240" cy="19188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 rot="10800000">
            <a:off x="1985760" y="4946400"/>
            <a:ext cx="191880" cy="191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 rot="10800000">
            <a:off x="1730160" y="4948200"/>
            <a:ext cx="191880" cy="192240"/>
          </a:xfrm>
          <a:custGeom>
            <a:avLst/>
            <a:gdLst>
              <a:gd name="textAreaLeft" fmla="*/ 9360 w 191880"/>
              <a:gd name="textAreaRight" fmla="*/ 182520 w 191880"/>
              <a:gd name="textAreaTop" fmla="*/ 9360 h 192240"/>
              <a:gd name="textAreaBottom" fmla="*/ 182880 h 192240"/>
            </a:gdLst>
            <a:ahLst/>
            <a:cxnLst/>
            <a:rect l="textAreaLeft" t="textAreaTop" r="textAreaRight" b="textAreaBottom"/>
            <a:pathLst>
              <a:path w="21600" h="21640">
                <a:moveTo>
                  <a:pt x="3600" y="0"/>
                </a:moveTo>
                <a:arcTo wR="3600" hR="3600" stAng="16200000" swAng="-5400000"/>
                <a:lnTo>
                  <a:pt x="0" y="18040"/>
                </a:lnTo>
                <a:arcTo wR="3600" hR="3600" stAng="10800000" swAng="-5400000"/>
                <a:lnTo>
                  <a:pt x="18000" y="2164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 rot="10800000">
            <a:off x="1474560" y="4946400"/>
            <a:ext cx="191880" cy="191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 rot="10800000">
            <a:off x="1217520" y="4946400"/>
            <a:ext cx="192240" cy="191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" name=""/>
          <p:cNvGrpSpPr/>
          <p:nvPr/>
        </p:nvGrpSpPr>
        <p:grpSpPr>
          <a:xfrm>
            <a:off x="2263680" y="4970520"/>
            <a:ext cx="147600" cy="147600"/>
            <a:chOff x="2263680" y="4970520"/>
            <a:chExt cx="147600" cy="147600"/>
          </a:xfrm>
        </p:grpSpPr>
        <p:sp>
          <p:nvSpPr>
            <p:cNvPr id="86" name=""/>
            <p:cNvSpPr/>
            <p:nvPr/>
          </p:nvSpPr>
          <p:spPr>
            <a:xfrm rot="10800000">
              <a:off x="2370960" y="502416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 rot="10800000">
              <a:off x="2370960" y="497052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 rot="10800000">
              <a:off x="2317320" y="497052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 rot="10800000">
              <a:off x="2317320" y="5078160"/>
              <a:ext cx="40320" cy="3996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360" bIns="-18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 rot="10800000">
              <a:off x="2317320" y="502416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 rot="10800000">
              <a:off x="2263680" y="502416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 rot="10800000">
              <a:off x="2263680" y="5078160"/>
              <a:ext cx="40320" cy="3996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360" bIns="-18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798A5A9-A943-4A5F-B590-53E49A51CF5A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761760" y="431640"/>
            <a:ext cx="876276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Legislative and Regulatory Drivers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762120" y="1304640"/>
            <a:ext cx="8743680" cy="531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520560" indent="-3427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  Regulations Becoming More Stringent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100000"/>
              </a:lnSpc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10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Office of Pipeline Safety anticipated to issue Pipeline Integrity Ruling for natural gas pipelines by end of 2001.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10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February, 2001 U.S. Senate passed and the House appears to support a bill directing DOT to require: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Inspections of pipelines every five years.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Increased maximum civil penalties from $25k to $500k.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10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U.S. House of Representatives considering: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Enhanced qualification requirements for pipeline operators.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Potentially will be attached to bills intended to speed review of new pipelines.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" name=""/>
          <p:cNvSpPr/>
          <p:nvPr/>
        </p:nvSpPr>
        <p:spPr>
          <a:xfrm>
            <a:off x="685800" y="965160"/>
            <a:ext cx="861048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A0BCFE-13F7-4D53-AB44-7E8342ECCC4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"/>
          <p:cNvGrpSpPr/>
          <p:nvPr/>
        </p:nvGrpSpPr>
        <p:grpSpPr>
          <a:xfrm>
            <a:off x="4114800" y="2362320"/>
            <a:ext cx="2208960" cy="2072520"/>
            <a:chOff x="4114800" y="2362320"/>
            <a:chExt cx="2208960" cy="2072520"/>
          </a:xfrm>
        </p:grpSpPr>
        <p:pic>
          <p:nvPicPr>
            <p:cNvPr id="245" name="WC-Elogo-N" descr=""/>
            <p:cNvPicPr/>
            <p:nvPr/>
          </p:nvPicPr>
          <p:blipFill>
            <a:blip r:embed="rId1"/>
            <a:stretch/>
          </p:blipFill>
          <p:spPr>
            <a:xfrm>
              <a:off x="4114800" y="2362320"/>
              <a:ext cx="2072880" cy="2072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46" name=""/>
            <p:cNvSpPr/>
            <p:nvPr/>
          </p:nvSpPr>
          <p:spPr>
            <a:xfrm>
              <a:off x="5906880" y="3434400"/>
              <a:ext cx="41688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A6FFE72-F999-4B0A-842B-5A53EAC8278E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7720" y="609480"/>
            <a:ext cx="853452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ETS Operations Resume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71120" y="1142640"/>
            <a:ext cx="8744040" cy="532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520560" indent="-342720">
              <a:lnSpc>
                <a:spcPct val="9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70+ years of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reliable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energy facility operations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1600+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Operational Personnel across the US and abroad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Operates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25,000</a:t>
            </a:r>
            <a:r>
              <a:rPr b="1" lang="en-US" sz="1400" strike="noStrike" u="none">
                <a:solidFill>
                  <a:srgbClr val="000099"/>
                </a:solidFill>
                <a:effectLst/>
                <a:uFillTx/>
                <a:latin typeface="Verdana"/>
                <a:ea typeface="宋体"/>
              </a:rPr>
              <a:t>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miles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of natural gas pipelines, transporting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15%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of the total natural gas consumed in the U.S. annually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Operates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four underground natural gas storage facilities and two LNG peaking storage facilities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Operates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8,200 miles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of active crude oil pipelines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Successful utilization of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self-directed work teams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supported by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skill-based pay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since 1993 (130+ teams across the U.S.)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Progressive technology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utilization for operations improvement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Provides operations technical services to Enron’s International assets as well as non-Enron owned assets.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Recognized as </a:t>
            </a:r>
            <a:r>
              <a:rPr b="1" lang="en-US" sz="1400" strike="noStrike" u="none">
                <a:solidFill>
                  <a:srgbClr val="0066ff"/>
                </a:solidFill>
                <a:effectLst/>
                <a:uFillTx/>
                <a:latin typeface="Verdana"/>
                <a:ea typeface="宋体"/>
              </a:rPr>
              <a:t>world-class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宋体"/>
              </a:rPr>
              <a:t> operator of pipelines by peer companies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685800" y="1143000"/>
            <a:ext cx="861048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6A76B4-F0FD-410D-A723-E2B2B77F948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"/>
          <p:cNvSpPr/>
          <p:nvPr/>
        </p:nvSpPr>
        <p:spPr>
          <a:xfrm>
            <a:off x="609480" y="1905120"/>
            <a:ext cx="8763120" cy="310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spcBef>
                <a:spcPts val="1125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Center of Excellence for Pipeline and Compression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001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Due Diligence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001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Operations and Maintenance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001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Engineering and Construction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001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Technical and Professional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125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ETS Quality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001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Operational Audit Program for all Enron domestic 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3582000" y="482760"/>
            <a:ext cx="2664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ETS Operations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85800" y="1028880"/>
            <a:ext cx="861048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9AA4599-0ECB-446C-B832-D3EB9C67F15E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61760" y="152280"/>
            <a:ext cx="876276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EAMR</a:t>
            </a:r>
            <a:r>
              <a:rPr b="0" i="1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Services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80880" y="685800"/>
            <a:ext cx="4572000" cy="510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Management Consulting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Service Characteristics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Organizational Management Consulting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Transportation Management Services and Gas Control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Control Management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Quality Management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Environmental Health and Safety Program Consulting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Process Safety Management Consulting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Communications Program Consultation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Mechanical Integrity and Predictive Maintenance Program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Operations Information Management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Crisis Management Program Consultation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Continuous Improvement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Model Customer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Interesting in improving their operations effort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 need of cost reduction assistance, program improvement, etc.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00000"/>
              </a:lnSpc>
              <a:spcBef>
                <a:spcPts val="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Types of deals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Package services to meet customer needs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>
            <a:off x="4838760" y="685800"/>
            <a:ext cx="4419720" cy="55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343080" indent="-343080" algn="ctr">
              <a:lnSpc>
                <a:spcPct val="9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Technical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Service Characteristics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Mechanical Analysis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Corrosion Control Consulting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Engine Operation Optimization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Engine Emission Testing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Measurement Consulting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Unaccounted For Loss Consulting/STAR System Consulting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Controls Consulting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Welding Consultation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Metallurgy Consultation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Failure Investigation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Material Selection and Specialization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Technical Evaluation for new construction or retrofits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Internal Inspection Consulting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Stoppling and Hot Taps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Integrity Assessment Program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Model Customer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Asset owners or operators located in relatively close proximity to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Due to aging workforce or other factors, expertise  is no longer in-house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Types of deals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Periodic services performed at asset location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685800" y="647640"/>
            <a:ext cx="861048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6488607-8CC5-47F7-AD73-BB3AC998510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61760" y="304920"/>
            <a:ext cx="8762760" cy="30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EAMR</a:t>
            </a:r>
            <a:r>
              <a:rPr b="0" i="1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Services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914400"/>
            <a:ext cx="4267440" cy="510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 algn="ctr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Engineering &amp; Construction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32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Service Characteristics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Project Management. 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Engineering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Construction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Owners Engineer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System Optimization and Planning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Materials procurement and supply management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Records management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hydrostatic testing consulting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Startup and commissioning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HAZOP Review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Gas processing/LNG consulting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Expert testimony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32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Model Customer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Asset owners looking to expand their facilities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Asset owners / operators in need of system or procurement optimization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32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Types of deals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Project Engineering and Construction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Owners Engineer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Optimization Consulting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4800600" y="914400"/>
            <a:ext cx="4419720" cy="55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Outsourcing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Service Characteristics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Physical operations and maintenance of assets (O&amp;M)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Gas Control and Transaction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Guaranteed performance contracting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Model Customer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Companies going through transition due to M&amp;A or other factors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Companies focused on cost reduction, strategic alignment, etc...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Types of deals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Longer duration - ongoing for some specified term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Potential for guaranteed savings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package of services to meet customers needs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685800" y="838080"/>
            <a:ext cx="861048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28C25F-3777-42DB-8E0B-16CD2506759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61760" y="202680"/>
            <a:ext cx="8762760" cy="30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EAMR</a:t>
            </a:r>
            <a:r>
              <a:rPr b="0" i="1" lang="en-US" sz="21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Services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685800"/>
            <a:ext cx="4267440" cy="510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Due Diligence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Service Characteristics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ETS’ deep bench strength is available to provide a broad range of due diligence support for on-going or future projects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Support personnel can be made available on short notice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Model Customer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M&amp;A activity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Investments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Types of deals</a:t>
            </a:r>
            <a:endParaRPr b="1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Expertise on construction estimates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Evaluation of operation and maintenance conditions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Evaluation of environmental, health and safety issues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Evaluation of regulatory compliance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4800600" y="685800"/>
            <a:ext cx="4419720" cy="55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Enron Quality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Service Characteristics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Audit of O&amp;M, Environmental, Safety and  Administrative process and procedures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Operational Audit of assets - International and Domestic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Assets audited to Enron, Federal, State, Local Standards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Model Customer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Asset owners concerned about operational performance, reliability and safety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Potential purchasers of assets as a due diligence function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Types of deals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Bundled cost + mark-up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Retainer / Annual fee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85800" y="685800"/>
            <a:ext cx="861048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CE58C0-8114-447B-B764-2EC507A3E458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61760" y="355320"/>
            <a:ext cx="876276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100" strike="noStrike" u="none">
                <a:solidFill>
                  <a:srgbClr val="0066ff"/>
                </a:solidFill>
                <a:effectLst/>
                <a:uFillTx/>
                <a:latin typeface="Verdana"/>
              </a:rPr>
              <a:t>“A vision without the ability to execute is probably a hallucination.”  Stephen M. Case</a:t>
            </a:r>
            <a:br>
              <a:rPr sz="2100"/>
            </a:br>
            <a:endParaRPr b="1" lang="en-US" sz="21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71120" y="1371600"/>
            <a:ext cx="874404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520560" indent="-342720">
              <a:lnSpc>
                <a:spcPct val="9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Management Mandates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“Gross negligence capped at the value of the service contract on an annual basis”.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Protect balance sheet of ENE.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Protect ETS from fluctuations in allocated annual insurance premiums.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a services deal is part of a larger package of services to the customer with multi-million dollar potential, Marketing can backstop the deal and alternative risk mitigation can be considered.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Citizens Communications – Griffith Power Plant, Kingman, AZ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General liability insurance put in place with EAMR and Citizens as co-insureds.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Professional liability insurance put in place specifically for Citizens deal.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920880" indent="-28584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EAMR has the ability going forward to put general and professional liability insurance in place for EAMR transactions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685800" y="1155600"/>
            <a:ext cx="861048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4885815-9899-4B7D-87D6-EBDED72D987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4" descr=""/>
          <p:cNvPicPr/>
          <p:nvPr/>
        </p:nvPicPr>
        <p:blipFill>
          <a:blip r:embed="rId1">
            <a:lum bright="6000"/>
          </a:blip>
          <a:stretch/>
        </p:blipFill>
        <p:spPr>
          <a:xfrm>
            <a:off x="4911840" y="2666880"/>
            <a:ext cx="3657600" cy="127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0" y="1266480"/>
            <a:ext cx="9974160" cy="109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520560" indent="-34272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10, 1999  Olympic Pipeline explosion in Bellingham, WA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August 19, 2000 El Paso Natural Gas explosion near Carlsbad, NM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34272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" name=""/>
          <p:cNvSpPr/>
          <p:nvPr/>
        </p:nvSpPr>
        <p:spPr>
          <a:xfrm>
            <a:off x="5521320" y="2830680"/>
            <a:ext cx="255600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“Spills and explosions reveal lax regulation of powerful industry”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Austin American-Statesman, 7/22/01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624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7" name="3" descr=""/>
          <p:cNvPicPr/>
          <p:nvPr/>
        </p:nvPicPr>
        <p:blipFill>
          <a:blip r:embed="rId2">
            <a:lum bright="6000"/>
          </a:blip>
          <a:stretch/>
        </p:blipFill>
        <p:spPr>
          <a:xfrm>
            <a:off x="304920" y="3962520"/>
            <a:ext cx="5319720" cy="205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"/>
          <p:cNvSpPr/>
          <p:nvPr/>
        </p:nvSpPr>
        <p:spPr>
          <a:xfrm>
            <a:off x="1447920" y="4419720"/>
            <a:ext cx="3454200" cy="84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"Unless the basic system of requirements of the system that regulate the pipelines are increased nationwide, these kinds of events are going to happen again somewhere else.”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7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Bellingham Mayor Mark Asmundson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9" name="2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5638680" y="5029200"/>
            <a:ext cx="3544920" cy="129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0" y="380880"/>
            <a:ext cx="997416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ETS Operations – The Real World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pic>
        <p:nvPicPr>
          <p:cNvPr id="121" name="5" descr=""/>
          <p:cNvPicPr/>
          <p:nvPr/>
        </p:nvPicPr>
        <p:blipFill>
          <a:blip r:embed="rId4">
            <a:lum bright="6000"/>
          </a:blip>
          <a:stretch/>
        </p:blipFill>
        <p:spPr>
          <a:xfrm>
            <a:off x="76320" y="1981080"/>
            <a:ext cx="4168800" cy="174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"/>
          <p:cNvSpPr/>
          <p:nvPr/>
        </p:nvSpPr>
        <p:spPr>
          <a:xfrm>
            <a:off x="663480" y="2448000"/>
            <a:ext cx="2971800" cy="10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“3 families, trapped at GROUND ZERO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 campers killed in explosion from pipe that had clean bill of health”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Austin American-Statesman, 7/22/01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6248520" y="5307120"/>
            <a:ext cx="2209680" cy="5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“Time is running out as lines deteriorate”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6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Austin American-Statesman, 7/22/01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4" name=""/>
          <p:cNvGrpSpPr/>
          <p:nvPr/>
        </p:nvGrpSpPr>
        <p:grpSpPr>
          <a:xfrm>
            <a:off x="1085760" y="990720"/>
            <a:ext cx="9201240" cy="5790960"/>
            <a:chOff x="1085760" y="990720"/>
            <a:chExt cx="9201240" cy="5790960"/>
          </a:xfrm>
        </p:grpSpPr>
        <p:grpSp>
          <p:nvGrpSpPr>
            <p:cNvPr id="125" name=""/>
            <p:cNvGrpSpPr/>
            <p:nvPr/>
          </p:nvGrpSpPr>
          <p:grpSpPr>
            <a:xfrm>
              <a:off x="1676520" y="6477120"/>
              <a:ext cx="8381880" cy="304560"/>
              <a:chOff x="1676520" y="6477120"/>
              <a:chExt cx="8381880" cy="304560"/>
            </a:xfrm>
          </p:grpSpPr>
          <p:sp>
            <p:nvSpPr>
              <p:cNvPr id="126" name=""/>
              <p:cNvSpPr/>
              <p:nvPr/>
            </p:nvSpPr>
            <p:spPr>
              <a:xfrm>
                <a:off x="1676520" y="6477120"/>
                <a:ext cx="8381880" cy="304560"/>
              </a:xfrm>
              <a:prstGeom prst="roundRect">
                <a:avLst>
                  <a:gd name="adj" fmla="val 30417"/>
                </a:avLst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" name=""/>
              <p:cNvSpPr/>
              <p:nvPr/>
            </p:nvSpPr>
            <p:spPr>
              <a:xfrm>
                <a:off x="17892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" name=""/>
              <p:cNvSpPr/>
              <p:nvPr/>
            </p:nvSpPr>
            <p:spPr>
              <a:xfrm>
                <a:off x="20433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" name=""/>
              <p:cNvSpPr/>
              <p:nvPr/>
            </p:nvSpPr>
            <p:spPr>
              <a:xfrm>
                <a:off x="23004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" name=""/>
              <p:cNvSpPr/>
              <p:nvPr/>
            </p:nvSpPr>
            <p:spPr>
              <a:xfrm>
                <a:off x="25545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" name=""/>
              <p:cNvSpPr/>
              <p:nvPr/>
            </p:nvSpPr>
            <p:spPr>
              <a:xfrm>
                <a:off x="28116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" name=""/>
              <p:cNvSpPr/>
              <p:nvPr/>
            </p:nvSpPr>
            <p:spPr>
              <a:xfrm>
                <a:off x="30657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3" name=""/>
              <p:cNvGrpSpPr/>
              <p:nvPr/>
            </p:nvGrpSpPr>
            <p:grpSpPr>
              <a:xfrm>
                <a:off x="1809720" y="6553080"/>
                <a:ext cx="147960" cy="146880"/>
                <a:chOff x="1809720" y="6553080"/>
                <a:chExt cx="147960" cy="146880"/>
              </a:xfrm>
            </p:grpSpPr>
            <p:sp>
              <p:nvSpPr>
                <p:cNvPr id="134" name=""/>
                <p:cNvSpPr/>
                <p:nvPr/>
              </p:nvSpPr>
              <p:spPr>
                <a:xfrm>
                  <a:off x="180972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" name=""/>
                <p:cNvSpPr/>
                <p:nvPr/>
              </p:nvSpPr>
              <p:spPr>
                <a:xfrm>
                  <a:off x="1809720" y="66600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" name=""/>
                <p:cNvSpPr/>
                <p:nvPr/>
              </p:nvSpPr>
              <p:spPr>
                <a:xfrm>
                  <a:off x="1863360" y="66600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" name=""/>
                <p:cNvSpPr/>
                <p:nvPr/>
              </p:nvSpPr>
              <p:spPr>
                <a:xfrm>
                  <a:off x="1863360" y="655308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" name=""/>
                <p:cNvSpPr/>
                <p:nvPr/>
              </p:nvSpPr>
              <p:spPr>
                <a:xfrm>
                  <a:off x="186336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" name=""/>
                <p:cNvSpPr/>
                <p:nvPr/>
              </p:nvSpPr>
              <p:spPr>
                <a:xfrm>
                  <a:off x="191736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" name=""/>
                <p:cNvSpPr/>
                <p:nvPr/>
              </p:nvSpPr>
              <p:spPr>
                <a:xfrm>
                  <a:off x="1917360" y="655308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41" name=""/>
            <p:cNvSpPr/>
            <p:nvPr/>
          </p:nvSpPr>
          <p:spPr>
            <a:xfrm>
              <a:off x="9601200" y="990720"/>
              <a:ext cx="609480" cy="5790960"/>
            </a:xfrm>
            <a:custGeom>
              <a:avLst/>
              <a:gdLst>
                <a:gd name="textAreaLeft" fmla="*/ 29160 w 609480"/>
                <a:gd name="textAreaRight" fmla="*/ 580320 w 609480"/>
                <a:gd name="textAreaTop" fmla="*/ 29160 h 5790960"/>
                <a:gd name="textAreaBottom" fmla="*/ 5761800 h 5790960"/>
              </a:gdLst>
              <a:ahLst/>
              <a:cxnLst/>
              <a:rect l="textAreaLeft" t="textAreaTop" r="textAreaRight" b="textAreaBottom"/>
              <a:pathLst>
                <a:path w="21600" h="205123">
                  <a:moveTo>
                    <a:pt x="3544" y="0"/>
                  </a:moveTo>
                  <a:arcTo wR="3544" hR="3544" stAng="16200000" swAng="-5400000"/>
                  <a:lnTo>
                    <a:pt x="0" y="201579"/>
                  </a:lnTo>
                  <a:arcTo wR="3544" hR="3544" stAng="10800000" swAng="-5400000"/>
                  <a:lnTo>
                    <a:pt x="18056" y="205123"/>
                  </a:lnTo>
                  <a:arcTo wR="3544" hR="3544" stAng="5400000" swAng="-5400000"/>
                  <a:lnTo>
                    <a:pt x="21600" y="3544"/>
                  </a:lnTo>
                  <a:arcTo wR="3544" hR="3544" stAng="0" swAng="-5400000"/>
                  <a:close/>
                </a:path>
              </a:pathLst>
            </a:cu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9982080" y="1143000"/>
              <a:ext cx="304920" cy="4038480"/>
            </a:xfrm>
            <a:custGeom>
              <a:avLst/>
              <a:gdLst>
                <a:gd name="textAreaLeft" fmla="*/ 29520 w 304920"/>
                <a:gd name="textAreaRight" fmla="*/ 275400 w 304920"/>
                <a:gd name="textAreaTop" fmla="*/ 29520 h 4038480"/>
                <a:gd name="textAreaBottom" fmla="*/ 4008960 h 4038480"/>
              </a:gdLst>
              <a:ahLst/>
              <a:cxnLst/>
              <a:rect l="textAreaLeft" t="textAreaTop" r="textAreaRight" b="textAreaBottom"/>
              <a:pathLst>
                <a:path w="21600" h="285767">
                  <a:moveTo>
                    <a:pt x="7200" y="0"/>
                  </a:moveTo>
                  <a:arcTo wR="7200" hR="7200" stAng="16200000" swAng="-5400000"/>
                  <a:lnTo>
                    <a:pt x="0" y="278567"/>
                  </a:lnTo>
                  <a:arcTo wR="7200" hR="7200" stAng="10800000" swAng="-5400000"/>
                  <a:lnTo>
                    <a:pt x="14400" y="285767"/>
                  </a:lnTo>
                  <a:arcTo wR="7200" hR="7200" stAng="5400000" swAng="-5400000"/>
                  <a:lnTo>
                    <a:pt x="21600" y="7200"/>
                  </a:lnTo>
                  <a:arcTo wR="7200" hR="7200" stAng="0" swAng="-5400000"/>
                  <a:close/>
                </a:path>
              </a:pathLst>
            </a:custGeom>
            <a:noFill/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9448920" y="1600200"/>
              <a:ext cx="304560" cy="304920"/>
            </a:xfrm>
            <a:custGeom>
              <a:avLst/>
              <a:gdLst>
                <a:gd name="textAreaLeft" fmla="*/ 14760 w 304560"/>
                <a:gd name="textAreaRight" fmla="*/ 289800 w 304560"/>
                <a:gd name="textAreaTop" fmla="*/ 14760 h 304920"/>
                <a:gd name="textAreaBottom" fmla="*/ 290160 h 304920"/>
              </a:gdLst>
              <a:ahLst/>
              <a:cxnLst/>
              <a:rect l="textAreaLeft" t="textAreaTop" r="textAreaRight" b="textAreaBottom"/>
              <a:pathLst>
                <a:path w="21600" h="21626">
                  <a:moveTo>
                    <a:pt x="3600" y="0"/>
                  </a:moveTo>
                  <a:arcTo wR="3600" hR="3600" stAng="16200000" swAng="-5400000"/>
                  <a:lnTo>
                    <a:pt x="0" y="18026"/>
                  </a:lnTo>
                  <a:arcTo wR="3600" hR="3600" stAng="10800000" swAng="-5400000"/>
                  <a:lnTo>
                    <a:pt x="18000" y="216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9448920" y="1981080"/>
              <a:ext cx="304560" cy="304920"/>
            </a:xfrm>
            <a:custGeom>
              <a:avLst/>
              <a:gdLst>
                <a:gd name="textAreaLeft" fmla="*/ 14760 w 304560"/>
                <a:gd name="textAreaRight" fmla="*/ 289800 w 304560"/>
                <a:gd name="textAreaTop" fmla="*/ 14760 h 304920"/>
                <a:gd name="textAreaBottom" fmla="*/ 290160 h 304920"/>
              </a:gdLst>
              <a:ahLst/>
              <a:cxnLst/>
              <a:rect l="textAreaLeft" t="textAreaTop" r="textAreaRight" b="textAreaBottom"/>
              <a:pathLst>
                <a:path w="21600" h="21626">
                  <a:moveTo>
                    <a:pt x="3600" y="0"/>
                  </a:moveTo>
                  <a:arcTo wR="3600" hR="3600" stAng="16200000" swAng="-5400000"/>
                  <a:lnTo>
                    <a:pt x="0" y="18026"/>
                  </a:lnTo>
                  <a:arcTo wR="3600" hR="3600" stAng="10800000" swAng="-5400000"/>
                  <a:lnTo>
                    <a:pt x="18000" y="216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1908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9448920" y="2362320"/>
              <a:ext cx="304560" cy="30456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908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9448920" y="6324480"/>
              <a:ext cx="228600" cy="228600"/>
            </a:xfrm>
            <a:prstGeom prst="rect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9220320" y="6095880"/>
              <a:ext cx="380880" cy="381240"/>
            </a:xfrm>
            <a:custGeom>
              <a:avLst/>
              <a:gdLst>
                <a:gd name="textAreaLeft" fmla="*/ 28800 w 380880"/>
                <a:gd name="textAreaRight" fmla="*/ 352080 w 380880"/>
                <a:gd name="textAreaTop" fmla="*/ 28800 h 381240"/>
                <a:gd name="textAreaBottom" fmla="*/ 352440 h 381240"/>
              </a:gdLst>
              <a:ahLst/>
              <a:cxnLst/>
              <a:rect l="textAreaLeft" t="textAreaTop" r="textAreaRight" b="textAreaBottom"/>
              <a:pathLst>
                <a:path w="21600" h="21620">
                  <a:moveTo>
                    <a:pt x="5580" y="0"/>
                  </a:moveTo>
                  <a:arcTo wR="5580" hR="5580" stAng="16200000" swAng="-5400000"/>
                  <a:lnTo>
                    <a:pt x="0" y="16040"/>
                  </a:lnTo>
                  <a:arcTo wR="5580" hR="5580" stAng="10800000" swAng="-5400000"/>
                  <a:lnTo>
                    <a:pt x="16020" y="21620"/>
                  </a:lnTo>
                  <a:arcTo wR="5580" hR="5580" stAng="5400000" swAng="-5400000"/>
                  <a:lnTo>
                    <a:pt x="21600" y="5580"/>
                  </a:lnTo>
                  <a:arcTo wR="5580" hR="5580" stAng="0" swAng="-5400000"/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8" name=""/>
            <p:cNvGrpSpPr/>
            <p:nvPr/>
          </p:nvGrpSpPr>
          <p:grpSpPr>
            <a:xfrm>
              <a:off x="9942480" y="5486040"/>
              <a:ext cx="192240" cy="1214280"/>
              <a:chOff x="9942480" y="5486040"/>
              <a:chExt cx="192240" cy="1214280"/>
            </a:xfrm>
          </p:grpSpPr>
          <p:sp>
            <p:nvSpPr>
              <p:cNvPr id="149" name=""/>
              <p:cNvSpPr/>
              <p:nvPr/>
            </p:nvSpPr>
            <p:spPr>
              <a:xfrm rot="16200000">
                <a:off x="9942480" y="65080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9900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" name=""/>
              <p:cNvSpPr/>
              <p:nvPr/>
            </p:nvSpPr>
            <p:spPr>
              <a:xfrm rot="16200000">
                <a:off x="9942480" y="6254280"/>
                <a:ext cx="192240" cy="19224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" name=""/>
              <p:cNvSpPr/>
              <p:nvPr/>
            </p:nvSpPr>
            <p:spPr>
              <a:xfrm rot="16200000">
                <a:off x="9942480" y="59968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 rot="16200000">
                <a:off x="9942480" y="5743080"/>
                <a:ext cx="192240" cy="19224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" name=""/>
              <p:cNvSpPr/>
              <p:nvPr/>
            </p:nvSpPr>
            <p:spPr>
              <a:xfrm rot="16200000">
                <a:off x="9942480" y="54856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066ff"/>
              </a:solidFill>
              <a:ln w="1908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4" name=""/>
              <p:cNvGrpSpPr/>
              <p:nvPr/>
            </p:nvGrpSpPr>
            <p:grpSpPr>
              <a:xfrm>
                <a:off x="9963000" y="6532200"/>
                <a:ext cx="147600" cy="147600"/>
                <a:chOff x="9963000" y="6532200"/>
                <a:chExt cx="147600" cy="147600"/>
              </a:xfrm>
            </p:grpSpPr>
            <p:sp>
              <p:nvSpPr>
                <p:cNvPr id="155" name=""/>
                <p:cNvSpPr/>
                <p:nvPr/>
              </p:nvSpPr>
              <p:spPr>
                <a:xfrm rot="16200000">
                  <a:off x="10016640" y="663948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" name=""/>
                <p:cNvSpPr/>
                <p:nvPr/>
              </p:nvSpPr>
              <p:spPr>
                <a:xfrm rot="16200000">
                  <a:off x="10070280" y="663948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" name=""/>
                <p:cNvSpPr/>
                <p:nvPr/>
              </p:nvSpPr>
              <p:spPr>
                <a:xfrm rot="16200000">
                  <a:off x="10070280" y="658584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" name=""/>
                <p:cNvSpPr/>
                <p:nvPr/>
              </p:nvSpPr>
              <p:spPr>
                <a:xfrm rot="16200000">
                  <a:off x="9962640" y="658584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" name=""/>
                <p:cNvSpPr/>
                <p:nvPr/>
              </p:nvSpPr>
              <p:spPr>
                <a:xfrm rot="16200000">
                  <a:off x="10016640" y="658584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" name=""/>
                <p:cNvSpPr/>
                <p:nvPr/>
              </p:nvSpPr>
              <p:spPr>
                <a:xfrm rot="16200000">
                  <a:off x="10016640" y="653220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" name=""/>
                <p:cNvSpPr/>
                <p:nvPr/>
              </p:nvSpPr>
              <p:spPr>
                <a:xfrm rot="16200000">
                  <a:off x="9962640" y="65322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62" name=""/>
            <p:cNvGrpSpPr/>
            <p:nvPr/>
          </p:nvGrpSpPr>
          <p:grpSpPr>
            <a:xfrm>
              <a:off x="1085760" y="6502320"/>
              <a:ext cx="533160" cy="241200"/>
              <a:chOff x="1085760" y="6502320"/>
              <a:chExt cx="533160" cy="241200"/>
            </a:xfrm>
          </p:grpSpPr>
          <p:sp>
            <p:nvSpPr>
              <p:cNvPr id="163" name=""/>
              <p:cNvSpPr/>
              <p:nvPr/>
            </p:nvSpPr>
            <p:spPr>
              <a:xfrm>
                <a:off x="1279440" y="6600240"/>
                <a:ext cx="48240" cy="4716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1376640" y="6696360"/>
                <a:ext cx="48240" cy="4716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" name=""/>
              <p:cNvSpPr/>
              <p:nvPr/>
            </p:nvSpPr>
            <p:spPr>
              <a:xfrm>
                <a:off x="1473840" y="6599160"/>
                <a:ext cx="48240" cy="47520"/>
              </a:xfrm>
              <a:prstGeom prst="ellipse">
                <a:avLst/>
              </a:prstGeom>
              <a:solidFill>
                <a:srgbClr val="ffb310"/>
              </a:solidFill>
              <a:ln w="9360">
                <a:solidFill>
                  <a:srgbClr val="ffb3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" name=""/>
              <p:cNvSpPr/>
              <p:nvPr/>
            </p:nvSpPr>
            <p:spPr>
              <a:xfrm>
                <a:off x="1570680" y="669636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1570680" y="6599160"/>
                <a:ext cx="48240" cy="47520"/>
              </a:xfrm>
              <a:prstGeom prst="ellipse">
                <a:avLst/>
              </a:prstGeom>
              <a:solidFill>
                <a:srgbClr val="ffb310"/>
              </a:solidFill>
              <a:ln w="9360">
                <a:solidFill>
                  <a:srgbClr val="ffb3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" name=""/>
              <p:cNvSpPr/>
              <p:nvPr/>
            </p:nvSpPr>
            <p:spPr>
              <a:xfrm>
                <a:off x="1279440" y="6503040"/>
                <a:ext cx="48240" cy="4752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" name=""/>
              <p:cNvSpPr/>
              <p:nvPr/>
            </p:nvSpPr>
            <p:spPr>
              <a:xfrm>
                <a:off x="1473840" y="65023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1182600" y="65041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1376640" y="65023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1376640" y="660024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1085760" y="6599160"/>
                <a:ext cx="48240" cy="4752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74" name=""/>
          <p:cNvGrpSpPr/>
          <p:nvPr/>
        </p:nvGrpSpPr>
        <p:grpSpPr>
          <a:xfrm>
            <a:off x="9601200" y="304920"/>
            <a:ext cx="685440" cy="596880"/>
            <a:chOff x="9601200" y="304920"/>
            <a:chExt cx="685440" cy="596880"/>
          </a:xfrm>
        </p:grpSpPr>
        <p:pic>
          <p:nvPicPr>
            <p:cNvPr id="175" name="WC-Elogo-N" descr=""/>
            <p:cNvPicPr/>
            <p:nvPr/>
          </p:nvPicPr>
          <p:blipFill>
            <a:blip r:embed="rId5"/>
            <a:stretch/>
          </p:blipFill>
          <p:spPr>
            <a:xfrm>
              <a:off x="9601200" y="304920"/>
              <a:ext cx="596520" cy="596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6" name=""/>
            <p:cNvSpPr/>
            <p:nvPr/>
          </p:nvSpPr>
          <p:spPr>
            <a:xfrm>
              <a:off x="10068120" y="590760"/>
              <a:ext cx="218520" cy="1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7" name=""/>
          <p:cNvSpPr/>
          <p:nvPr/>
        </p:nvSpPr>
        <p:spPr>
          <a:xfrm>
            <a:off x="685800" y="939960"/>
            <a:ext cx="861048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52AAED0-87E9-49E7-AE11-08551EB7B4C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4" descr=""/>
          <p:cNvPicPr/>
          <p:nvPr/>
        </p:nvPicPr>
        <p:blipFill>
          <a:blip r:embed="rId1">
            <a:lum bright="6000"/>
          </a:blip>
          <a:stretch/>
        </p:blipFill>
        <p:spPr>
          <a:xfrm>
            <a:off x="-228600" y="3886200"/>
            <a:ext cx="3657600" cy="152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3" descr=""/>
          <p:cNvPicPr/>
          <p:nvPr/>
        </p:nvPicPr>
        <p:blipFill>
          <a:blip r:embed="rId2">
            <a:lum bright="6000"/>
          </a:blip>
          <a:stretch/>
        </p:blipFill>
        <p:spPr>
          <a:xfrm>
            <a:off x="4648320" y="2590920"/>
            <a:ext cx="5029200" cy="205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2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3276720" y="4572000"/>
            <a:ext cx="5486400" cy="19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"/>
          <p:cNvSpPr/>
          <p:nvPr/>
        </p:nvSpPr>
        <p:spPr>
          <a:xfrm>
            <a:off x="495360" y="4267080"/>
            <a:ext cx="2286000" cy="5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“… pipes are under-regulated and at risk of leaks and fires”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Houston Chronicle, 2/28/00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5562720" y="3139920"/>
            <a:ext cx="3352680" cy="73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“..Pipeline industry has resisted …mandatory periodic inspections…pipelines continue to age…now more than 50 years old…”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9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— 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WSJ, 8/1/01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3" name="1" descr=""/>
          <p:cNvPicPr/>
          <p:nvPr/>
        </p:nvPicPr>
        <p:blipFill>
          <a:blip r:embed="rId4">
            <a:lum bright="6000"/>
          </a:blip>
          <a:stretch/>
        </p:blipFill>
        <p:spPr>
          <a:xfrm>
            <a:off x="-152280" y="1066680"/>
            <a:ext cx="5181480" cy="289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"/>
          <p:cNvSpPr/>
          <p:nvPr/>
        </p:nvSpPr>
        <p:spPr>
          <a:xfrm>
            <a:off x="304920" y="1839960"/>
            <a:ext cx="4057560" cy="11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“…[pipeline industry] enjoyed a net profit of 40 percent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1999, while communities across the nation will continue to experience horrific failures of aging pipelines.”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457200" algn="r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from editorial written by parents of 3 killed at Bellingham,</a:t>
            </a:r>
            <a:br>
              <a:rPr sz="1000"/>
            </a:b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The Seattle Times, 10/6/00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3962520" y="5029200"/>
            <a:ext cx="3962160" cy="9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"Aging infrastructure, lax safety standards, and weak oversight and enforcement have turned New Mexico's pipelines into accidents waiting to happen”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— 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NMPIRG, 6/6/01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624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0" y="368280"/>
            <a:ext cx="9974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ETS Operations - The Real World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7" name=""/>
          <p:cNvGrpSpPr/>
          <p:nvPr/>
        </p:nvGrpSpPr>
        <p:grpSpPr>
          <a:xfrm>
            <a:off x="1085760" y="990720"/>
            <a:ext cx="9201240" cy="5790960"/>
            <a:chOff x="1085760" y="990720"/>
            <a:chExt cx="9201240" cy="5790960"/>
          </a:xfrm>
        </p:grpSpPr>
        <p:grpSp>
          <p:nvGrpSpPr>
            <p:cNvPr id="188" name=""/>
            <p:cNvGrpSpPr/>
            <p:nvPr/>
          </p:nvGrpSpPr>
          <p:grpSpPr>
            <a:xfrm>
              <a:off x="1676520" y="6477120"/>
              <a:ext cx="8381880" cy="304560"/>
              <a:chOff x="1676520" y="6477120"/>
              <a:chExt cx="8381880" cy="304560"/>
            </a:xfrm>
          </p:grpSpPr>
          <p:sp>
            <p:nvSpPr>
              <p:cNvPr id="189" name=""/>
              <p:cNvSpPr/>
              <p:nvPr/>
            </p:nvSpPr>
            <p:spPr>
              <a:xfrm>
                <a:off x="1676520" y="6477120"/>
                <a:ext cx="8381880" cy="304560"/>
              </a:xfrm>
              <a:prstGeom prst="roundRect">
                <a:avLst>
                  <a:gd name="adj" fmla="val 30417"/>
                </a:avLst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17892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20433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23004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25545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2811600" y="6532200"/>
                <a:ext cx="19224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" name=""/>
              <p:cNvSpPr/>
              <p:nvPr/>
            </p:nvSpPr>
            <p:spPr>
              <a:xfrm>
                <a:off x="3065760" y="6532200"/>
                <a:ext cx="191880" cy="19188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96" name=""/>
              <p:cNvGrpSpPr/>
              <p:nvPr/>
            </p:nvGrpSpPr>
            <p:grpSpPr>
              <a:xfrm>
                <a:off x="1809720" y="6553080"/>
                <a:ext cx="147960" cy="146880"/>
                <a:chOff x="1809720" y="6553080"/>
                <a:chExt cx="147960" cy="146880"/>
              </a:xfrm>
            </p:grpSpPr>
            <p:sp>
              <p:nvSpPr>
                <p:cNvPr id="197" name=""/>
                <p:cNvSpPr/>
                <p:nvPr/>
              </p:nvSpPr>
              <p:spPr>
                <a:xfrm>
                  <a:off x="180972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8" name=""/>
                <p:cNvSpPr/>
                <p:nvPr/>
              </p:nvSpPr>
              <p:spPr>
                <a:xfrm>
                  <a:off x="1809720" y="66600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9" name=""/>
                <p:cNvSpPr/>
                <p:nvPr/>
              </p:nvSpPr>
              <p:spPr>
                <a:xfrm>
                  <a:off x="1863360" y="66600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0" name=""/>
                <p:cNvSpPr/>
                <p:nvPr/>
              </p:nvSpPr>
              <p:spPr>
                <a:xfrm>
                  <a:off x="1863360" y="655308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1" name=""/>
                <p:cNvSpPr/>
                <p:nvPr/>
              </p:nvSpPr>
              <p:spPr>
                <a:xfrm>
                  <a:off x="186336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2" name=""/>
                <p:cNvSpPr/>
                <p:nvPr/>
              </p:nvSpPr>
              <p:spPr>
                <a:xfrm>
                  <a:off x="1917360" y="660636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3" name=""/>
                <p:cNvSpPr/>
                <p:nvPr/>
              </p:nvSpPr>
              <p:spPr>
                <a:xfrm>
                  <a:off x="1917360" y="655308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04" name=""/>
            <p:cNvSpPr/>
            <p:nvPr/>
          </p:nvSpPr>
          <p:spPr>
            <a:xfrm>
              <a:off x="9601200" y="990720"/>
              <a:ext cx="609480" cy="5790960"/>
            </a:xfrm>
            <a:custGeom>
              <a:avLst/>
              <a:gdLst>
                <a:gd name="textAreaLeft" fmla="*/ 29160 w 609480"/>
                <a:gd name="textAreaRight" fmla="*/ 580320 w 609480"/>
                <a:gd name="textAreaTop" fmla="*/ 29160 h 5790960"/>
                <a:gd name="textAreaBottom" fmla="*/ 5761800 h 5790960"/>
              </a:gdLst>
              <a:ahLst/>
              <a:cxnLst/>
              <a:rect l="textAreaLeft" t="textAreaTop" r="textAreaRight" b="textAreaBottom"/>
              <a:pathLst>
                <a:path w="21600" h="205123">
                  <a:moveTo>
                    <a:pt x="3544" y="0"/>
                  </a:moveTo>
                  <a:arcTo wR="3544" hR="3544" stAng="16200000" swAng="-5400000"/>
                  <a:lnTo>
                    <a:pt x="0" y="201579"/>
                  </a:lnTo>
                  <a:arcTo wR="3544" hR="3544" stAng="10800000" swAng="-5400000"/>
                  <a:lnTo>
                    <a:pt x="18056" y="205123"/>
                  </a:lnTo>
                  <a:arcTo wR="3544" hR="3544" stAng="5400000" swAng="-5400000"/>
                  <a:lnTo>
                    <a:pt x="21600" y="3544"/>
                  </a:lnTo>
                  <a:arcTo wR="3544" hR="3544" stAng="0" swAng="-5400000"/>
                  <a:close/>
                </a:path>
              </a:pathLst>
            </a:cu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9982080" y="1143000"/>
              <a:ext cx="304920" cy="4038480"/>
            </a:xfrm>
            <a:custGeom>
              <a:avLst/>
              <a:gdLst>
                <a:gd name="textAreaLeft" fmla="*/ 29520 w 304920"/>
                <a:gd name="textAreaRight" fmla="*/ 275400 w 304920"/>
                <a:gd name="textAreaTop" fmla="*/ 29520 h 4038480"/>
                <a:gd name="textAreaBottom" fmla="*/ 4008960 h 4038480"/>
              </a:gdLst>
              <a:ahLst/>
              <a:cxnLst/>
              <a:rect l="textAreaLeft" t="textAreaTop" r="textAreaRight" b="textAreaBottom"/>
              <a:pathLst>
                <a:path w="21600" h="285767">
                  <a:moveTo>
                    <a:pt x="7200" y="0"/>
                  </a:moveTo>
                  <a:arcTo wR="7200" hR="7200" stAng="16200000" swAng="-5400000"/>
                  <a:lnTo>
                    <a:pt x="0" y="278567"/>
                  </a:lnTo>
                  <a:arcTo wR="7200" hR="7200" stAng="10800000" swAng="-5400000"/>
                  <a:lnTo>
                    <a:pt x="14400" y="285767"/>
                  </a:lnTo>
                  <a:arcTo wR="7200" hR="7200" stAng="5400000" swAng="-5400000"/>
                  <a:lnTo>
                    <a:pt x="21600" y="7200"/>
                  </a:lnTo>
                  <a:arcTo wR="7200" hR="7200" stAng="0" swAng="-5400000"/>
                  <a:close/>
                </a:path>
              </a:pathLst>
            </a:custGeom>
            <a:noFill/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9448920" y="1600200"/>
              <a:ext cx="304560" cy="304920"/>
            </a:xfrm>
            <a:custGeom>
              <a:avLst/>
              <a:gdLst>
                <a:gd name="textAreaLeft" fmla="*/ 14760 w 304560"/>
                <a:gd name="textAreaRight" fmla="*/ 289800 w 304560"/>
                <a:gd name="textAreaTop" fmla="*/ 14760 h 304920"/>
                <a:gd name="textAreaBottom" fmla="*/ 290160 h 304920"/>
              </a:gdLst>
              <a:ahLst/>
              <a:cxnLst/>
              <a:rect l="textAreaLeft" t="textAreaTop" r="textAreaRight" b="textAreaBottom"/>
              <a:pathLst>
                <a:path w="21600" h="21626">
                  <a:moveTo>
                    <a:pt x="3600" y="0"/>
                  </a:moveTo>
                  <a:arcTo wR="3600" hR="3600" stAng="16200000" swAng="-5400000"/>
                  <a:lnTo>
                    <a:pt x="0" y="18026"/>
                  </a:lnTo>
                  <a:arcTo wR="3600" hR="3600" stAng="10800000" swAng="-5400000"/>
                  <a:lnTo>
                    <a:pt x="18000" y="216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9448920" y="1981080"/>
              <a:ext cx="304560" cy="304920"/>
            </a:xfrm>
            <a:custGeom>
              <a:avLst/>
              <a:gdLst>
                <a:gd name="textAreaLeft" fmla="*/ 14760 w 304560"/>
                <a:gd name="textAreaRight" fmla="*/ 289800 w 304560"/>
                <a:gd name="textAreaTop" fmla="*/ 14760 h 304920"/>
                <a:gd name="textAreaBottom" fmla="*/ 290160 h 304920"/>
              </a:gdLst>
              <a:ahLst/>
              <a:cxnLst/>
              <a:rect l="textAreaLeft" t="textAreaTop" r="textAreaRight" b="textAreaBottom"/>
              <a:pathLst>
                <a:path w="21600" h="21626">
                  <a:moveTo>
                    <a:pt x="3600" y="0"/>
                  </a:moveTo>
                  <a:arcTo wR="3600" hR="3600" stAng="16200000" swAng="-5400000"/>
                  <a:lnTo>
                    <a:pt x="0" y="18026"/>
                  </a:lnTo>
                  <a:arcTo wR="3600" hR="3600" stAng="10800000" swAng="-5400000"/>
                  <a:lnTo>
                    <a:pt x="18000" y="2162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1908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9448920" y="2362320"/>
              <a:ext cx="304560" cy="30456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908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9448920" y="6324480"/>
              <a:ext cx="228600" cy="228600"/>
            </a:xfrm>
            <a:prstGeom prst="rect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9220320" y="6095880"/>
              <a:ext cx="380880" cy="381240"/>
            </a:xfrm>
            <a:custGeom>
              <a:avLst/>
              <a:gdLst>
                <a:gd name="textAreaLeft" fmla="*/ 28800 w 380880"/>
                <a:gd name="textAreaRight" fmla="*/ 352080 w 380880"/>
                <a:gd name="textAreaTop" fmla="*/ 28800 h 381240"/>
                <a:gd name="textAreaBottom" fmla="*/ 352440 h 381240"/>
              </a:gdLst>
              <a:ahLst/>
              <a:cxnLst/>
              <a:rect l="textAreaLeft" t="textAreaTop" r="textAreaRight" b="textAreaBottom"/>
              <a:pathLst>
                <a:path w="21600" h="21620">
                  <a:moveTo>
                    <a:pt x="5580" y="0"/>
                  </a:moveTo>
                  <a:arcTo wR="5580" hR="5580" stAng="16200000" swAng="-5400000"/>
                  <a:lnTo>
                    <a:pt x="0" y="16040"/>
                  </a:lnTo>
                  <a:arcTo wR="5580" hR="5580" stAng="10800000" swAng="-5400000"/>
                  <a:lnTo>
                    <a:pt x="16020" y="21620"/>
                  </a:lnTo>
                  <a:arcTo wR="5580" hR="5580" stAng="5400000" swAng="-5400000"/>
                  <a:lnTo>
                    <a:pt x="21600" y="5580"/>
                  </a:lnTo>
                  <a:arcTo wR="5580" hR="5580" stAng="0" swAng="-5400000"/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1" name=""/>
            <p:cNvGrpSpPr/>
            <p:nvPr/>
          </p:nvGrpSpPr>
          <p:grpSpPr>
            <a:xfrm>
              <a:off x="9942480" y="5486040"/>
              <a:ext cx="192240" cy="1214280"/>
              <a:chOff x="9942480" y="5486040"/>
              <a:chExt cx="192240" cy="1214280"/>
            </a:xfrm>
          </p:grpSpPr>
          <p:sp>
            <p:nvSpPr>
              <p:cNvPr id="212" name=""/>
              <p:cNvSpPr/>
              <p:nvPr/>
            </p:nvSpPr>
            <p:spPr>
              <a:xfrm rot="16200000">
                <a:off x="9942480" y="65080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ff9900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" name=""/>
              <p:cNvSpPr/>
              <p:nvPr/>
            </p:nvSpPr>
            <p:spPr>
              <a:xfrm rot="16200000">
                <a:off x="9942480" y="6254280"/>
                <a:ext cx="192240" cy="19224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" name=""/>
              <p:cNvSpPr/>
              <p:nvPr/>
            </p:nvSpPr>
            <p:spPr>
              <a:xfrm rot="16200000">
                <a:off x="9942480" y="59968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" name=""/>
              <p:cNvSpPr/>
              <p:nvPr/>
            </p:nvSpPr>
            <p:spPr>
              <a:xfrm rot="16200000">
                <a:off x="9942480" y="5743080"/>
                <a:ext cx="192240" cy="192240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 rot="16200000">
                <a:off x="9942480" y="5485680"/>
                <a:ext cx="191880" cy="192240"/>
              </a:xfrm>
              <a:custGeom>
                <a:avLst/>
                <a:gdLst>
                  <a:gd name="textAreaLeft" fmla="*/ 9360 w 191880"/>
                  <a:gd name="textAreaRight" fmla="*/ 182520 w 191880"/>
                  <a:gd name="textAreaTop" fmla="*/ 9360 h 192240"/>
                  <a:gd name="textAreaBottom" fmla="*/ 182880 h 192240"/>
                </a:gdLst>
                <a:ahLst/>
                <a:cxnLst/>
                <a:rect l="textAreaLeft" t="textAreaTop" r="textAreaRight" b="textAreaBottom"/>
                <a:pathLst>
                  <a:path w="21600" h="21640">
                    <a:moveTo>
                      <a:pt x="3600" y="0"/>
                    </a:moveTo>
                    <a:arcTo wR="3600" hR="3600" stAng="16200000" swAng="-5400000"/>
                    <a:lnTo>
                      <a:pt x="0" y="18040"/>
                    </a:lnTo>
                    <a:arcTo wR="3600" hR="3600" stAng="10800000" swAng="-5400000"/>
                    <a:lnTo>
                      <a:pt x="18000" y="21640"/>
                    </a:lnTo>
                    <a:arcTo wR="3600" hR="3600" stAng="5400000" swAng="-5400000"/>
                    <a:lnTo>
                      <a:pt x="21600" y="3600"/>
                    </a:lnTo>
                    <a:arcTo wR="3600" hR="3600" stAng="0" swAng="-5400000"/>
                    <a:close/>
                  </a:path>
                </a:pathLst>
              </a:custGeom>
              <a:solidFill>
                <a:srgbClr val="0066ff"/>
              </a:solidFill>
              <a:ln w="1908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17" name=""/>
              <p:cNvGrpSpPr/>
              <p:nvPr/>
            </p:nvGrpSpPr>
            <p:grpSpPr>
              <a:xfrm>
                <a:off x="9963000" y="6532200"/>
                <a:ext cx="147600" cy="147600"/>
                <a:chOff x="9963000" y="6532200"/>
                <a:chExt cx="147600" cy="147600"/>
              </a:xfrm>
            </p:grpSpPr>
            <p:sp>
              <p:nvSpPr>
                <p:cNvPr id="218" name=""/>
                <p:cNvSpPr/>
                <p:nvPr/>
              </p:nvSpPr>
              <p:spPr>
                <a:xfrm rot="16200000">
                  <a:off x="10016640" y="663948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" name=""/>
                <p:cNvSpPr/>
                <p:nvPr/>
              </p:nvSpPr>
              <p:spPr>
                <a:xfrm rot="16200000">
                  <a:off x="10070280" y="663948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" name=""/>
                <p:cNvSpPr/>
                <p:nvPr/>
              </p:nvSpPr>
              <p:spPr>
                <a:xfrm rot="16200000">
                  <a:off x="10070280" y="658584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" name=""/>
                <p:cNvSpPr/>
                <p:nvPr/>
              </p:nvSpPr>
              <p:spPr>
                <a:xfrm rot="16200000">
                  <a:off x="9962640" y="658584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" name=""/>
                <p:cNvSpPr/>
                <p:nvPr/>
              </p:nvSpPr>
              <p:spPr>
                <a:xfrm rot="16200000">
                  <a:off x="10016640" y="658584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" name=""/>
                <p:cNvSpPr/>
                <p:nvPr/>
              </p:nvSpPr>
              <p:spPr>
                <a:xfrm rot="16200000">
                  <a:off x="10016640" y="6532200"/>
                  <a:ext cx="40320" cy="4032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000" bIns="-18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" name=""/>
                <p:cNvSpPr/>
                <p:nvPr/>
              </p:nvSpPr>
              <p:spPr>
                <a:xfrm rot="16200000">
                  <a:off x="9962640" y="6532200"/>
                  <a:ext cx="40320" cy="39960"/>
                </a:xfrm>
                <a:prstGeom prst="ellipse">
                  <a:avLst/>
                </a:prstGeom>
                <a:solidFill>
                  <a:srgbClr val="0066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8360" bIns="-18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25" name=""/>
            <p:cNvGrpSpPr/>
            <p:nvPr/>
          </p:nvGrpSpPr>
          <p:grpSpPr>
            <a:xfrm>
              <a:off x="1085760" y="6502320"/>
              <a:ext cx="533160" cy="241200"/>
              <a:chOff x="1085760" y="6502320"/>
              <a:chExt cx="533160" cy="241200"/>
            </a:xfrm>
          </p:grpSpPr>
          <p:sp>
            <p:nvSpPr>
              <p:cNvPr id="226" name=""/>
              <p:cNvSpPr/>
              <p:nvPr/>
            </p:nvSpPr>
            <p:spPr>
              <a:xfrm>
                <a:off x="1279440" y="6600240"/>
                <a:ext cx="48240" cy="4716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1376640" y="6696360"/>
                <a:ext cx="48240" cy="4716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" name=""/>
              <p:cNvSpPr/>
              <p:nvPr/>
            </p:nvSpPr>
            <p:spPr>
              <a:xfrm>
                <a:off x="1473840" y="6599160"/>
                <a:ext cx="48240" cy="47520"/>
              </a:xfrm>
              <a:prstGeom prst="ellipse">
                <a:avLst/>
              </a:prstGeom>
              <a:solidFill>
                <a:srgbClr val="ffb310"/>
              </a:solidFill>
              <a:ln w="9360">
                <a:solidFill>
                  <a:srgbClr val="ffb3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" name=""/>
              <p:cNvSpPr/>
              <p:nvPr/>
            </p:nvSpPr>
            <p:spPr>
              <a:xfrm>
                <a:off x="1570680" y="669636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>
                <a:off x="1570680" y="6599160"/>
                <a:ext cx="48240" cy="47520"/>
              </a:xfrm>
              <a:prstGeom prst="ellipse">
                <a:avLst/>
              </a:prstGeom>
              <a:solidFill>
                <a:srgbClr val="ffb310"/>
              </a:solidFill>
              <a:ln w="9360">
                <a:solidFill>
                  <a:srgbClr val="ffb31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" name=""/>
              <p:cNvSpPr/>
              <p:nvPr/>
            </p:nvSpPr>
            <p:spPr>
              <a:xfrm>
                <a:off x="1279440" y="6503040"/>
                <a:ext cx="48240" cy="4752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" name=""/>
              <p:cNvSpPr/>
              <p:nvPr/>
            </p:nvSpPr>
            <p:spPr>
              <a:xfrm>
                <a:off x="1473840" y="65023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" name=""/>
              <p:cNvSpPr/>
              <p:nvPr/>
            </p:nvSpPr>
            <p:spPr>
              <a:xfrm>
                <a:off x="1182600" y="65041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" name=""/>
              <p:cNvSpPr/>
              <p:nvPr/>
            </p:nvSpPr>
            <p:spPr>
              <a:xfrm>
                <a:off x="1376640" y="650232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" name=""/>
              <p:cNvSpPr/>
              <p:nvPr/>
            </p:nvSpPr>
            <p:spPr>
              <a:xfrm>
                <a:off x="1376640" y="6600240"/>
                <a:ext cx="48240" cy="47160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" name=""/>
              <p:cNvSpPr/>
              <p:nvPr/>
            </p:nvSpPr>
            <p:spPr>
              <a:xfrm>
                <a:off x="1085760" y="6599160"/>
                <a:ext cx="48240" cy="47520"/>
              </a:xfrm>
              <a:prstGeom prst="ellipse">
                <a:avLst/>
              </a:prstGeom>
              <a:solidFill>
                <a:srgbClr val="0066ff"/>
              </a:solidFill>
              <a:ln w="9360">
                <a:solidFill>
                  <a:srgbClr val="00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37" name=""/>
          <p:cNvGrpSpPr/>
          <p:nvPr/>
        </p:nvGrpSpPr>
        <p:grpSpPr>
          <a:xfrm>
            <a:off x="9601200" y="304920"/>
            <a:ext cx="685440" cy="596880"/>
            <a:chOff x="9601200" y="304920"/>
            <a:chExt cx="685440" cy="596880"/>
          </a:xfrm>
        </p:grpSpPr>
        <p:pic>
          <p:nvPicPr>
            <p:cNvPr id="238" name="WC-Elogo-N" descr=""/>
            <p:cNvPicPr/>
            <p:nvPr/>
          </p:nvPicPr>
          <p:blipFill>
            <a:blip r:embed="rId5"/>
            <a:stretch/>
          </p:blipFill>
          <p:spPr>
            <a:xfrm>
              <a:off x="9601200" y="304920"/>
              <a:ext cx="596520" cy="596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39" name=""/>
            <p:cNvSpPr/>
            <p:nvPr/>
          </p:nvSpPr>
          <p:spPr>
            <a:xfrm>
              <a:off x="10068120" y="590760"/>
              <a:ext cx="218520" cy="1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12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5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0" name=""/>
          <p:cNvSpPr/>
          <p:nvPr/>
        </p:nvSpPr>
        <p:spPr>
          <a:xfrm>
            <a:off x="698400" y="901800"/>
            <a:ext cx="8610840" cy="0"/>
          </a:xfrm>
          <a:prstGeom prst="line">
            <a:avLst/>
          </a:prstGeom>
          <a:ln w="4752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749F0B0-DEA6-4E35-A599-5414D858F50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1998-12-10T17:01:04Z</dcterms:created>
  <dc:creator>Heather Tracy</dc:creator>
  <dc:description/>
  <dc:language>en-US</dc:language>
  <cp:lastModifiedBy>kpattis</cp:lastModifiedBy>
  <cp:lastPrinted>2001-08-23T15:47:11Z</cp:lastPrinted>
  <dcterms:modified xsi:type="dcterms:W3CDTF">2001-08-27T21:48:32Z</dcterms:modified>
  <cp:revision>608</cp:revision>
  <dc:subject/>
  <dc:title>No Slide Title</dc:title>
</cp:coreProperties>
</file>