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66ff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ccec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66f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ccecf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ccecf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814850F-FD55-4451-ACDF-3F45B70D32DF}" type="slidenum">
              <a: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1638360"/>
            <a:ext cx="3343320" cy="122040"/>
          </a:xfrm>
          <a:prstGeom prst="rect">
            <a:avLst/>
          </a:prstGeom>
          <a:solidFill>
            <a:srgbClr val="000066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ccec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hart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66ff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ccec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66f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ccecf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ccecf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F8CEE3C-B92D-4D61-B731-19DBEDA4F881}" type="slidenum">
              <a: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1638360"/>
            <a:ext cx="3343320" cy="122040"/>
          </a:xfrm>
          <a:prstGeom prst="rect">
            <a:avLst/>
          </a:prstGeom>
          <a:solidFill>
            <a:srgbClr val="000066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ccec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0"/>
            <a:ext cx="825480" cy="6858000"/>
          </a:xfrm>
          <a:prstGeom prst="rect">
            <a:avLst/>
          </a:prstGeom>
          <a:solidFill>
            <a:srgbClr val="ccff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ccec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133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FA297F0-172D-4C82-8830-91CB356C3840}" type="slidenum">
              <a:rPr b="0" lang="en-US" sz="1400" strike="noStrike" u="none">
                <a:solidFill>
                  <a:srgbClr val="ccec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0" y="3543480"/>
            <a:ext cx="3343320" cy="122040"/>
          </a:xfrm>
          <a:prstGeom prst="rect">
            <a:avLst/>
          </a:prstGeom>
          <a:solidFill>
            <a:srgbClr val="000066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ccec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0066ff"/>
              </a:buClr>
              <a:buSzPct val="60000"/>
              <a:buFont typeface="Monotype Sort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ccecff"/>
              </a:buClr>
              <a:buFont typeface="Tahoma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66ff"/>
              </a:buClr>
              <a:buSzPct val="50000"/>
              <a:buFont typeface="Monotype Sort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ccecf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ccecf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61920" y="19807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ccffff"/>
                </a:solidFill>
                <a:effectLst/>
                <a:uFillTx/>
                <a:latin typeface="Georgia"/>
              </a:rPr>
              <a:t>Italy 2001</a:t>
            </a:r>
            <a:endParaRPr b="0" lang="en-US" sz="48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066680" y="3733920"/>
            <a:ext cx="746784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ccecff"/>
                </a:solidFill>
                <a:effectLst/>
                <a:uFillTx/>
                <a:latin typeface="Georgia"/>
              </a:rPr>
              <a:t>Another Import Odyssey?</a:t>
            </a:r>
            <a:endParaRPr b="0" lang="en-US" sz="4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39CE67-4EE7-4EB7-9E38-60BF51C97F59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9144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Preferred Shopping List for M.O. Structure and Content (ii)</a:t>
            </a:r>
            <a:endParaRPr b="0" lang="en-US" sz="36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99072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ccffff"/>
              </a:buClr>
              <a:buSzPct val="75000"/>
              <a:buFont typeface="Monotype Sorts" charset="2"/>
              <a:buChar char="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MINIMISATION OF PHYSICAL BILATERALS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Allow very exceptional derogations of the merit-order system or introduce disincentives to physical bilateral contracting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ccffff"/>
              </a:buClr>
              <a:buSzPct val="75000"/>
              <a:buFont typeface="Monotype Sorts" charset="2"/>
              <a:buChar char="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CAPACITY PAYMENTS TO REINFORCE MARKET SIGNALS TO NEW ENTRANTS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ccffff"/>
              </a:buClr>
              <a:buSzPct val="75000"/>
              <a:buFont typeface="Monotype Sorts" charset="2"/>
              <a:buChar char="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STRUCTURAL SYSTEM CONSTRAINTS NEED TO BE SOLVED WITH APPROPRIATE NETWORK EXPANSIONS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New entrants need to feel comfortable about market access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8F9D6E-A174-4D34-AFE4-08E50415E48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914400" y="1599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ccffff"/>
                </a:solidFill>
                <a:effectLst/>
                <a:uFillTx/>
                <a:latin typeface="Georgia"/>
              </a:rPr>
              <a:t>Spain</a:t>
            </a:r>
            <a:endParaRPr b="0" lang="en-US" sz="48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subTitle"/>
          </p:nvPr>
        </p:nvSpPr>
        <p:spPr>
          <a:xfrm>
            <a:off x="1066680" y="3733920"/>
            <a:ext cx="746784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ccecff"/>
                </a:solidFill>
                <a:effectLst/>
                <a:uFillTx/>
                <a:latin typeface="Georgia"/>
              </a:rPr>
              <a:t>Lone Star CCGTs </a:t>
            </a:r>
            <a:endParaRPr b="0" lang="en-US" sz="4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indent="0" algn="ctr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ccecff"/>
                </a:solidFill>
                <a:effectLst/>
                <a:uFillTx/>
                <a:latin typeface="Georgia"/>
              </a:rPr>
              <a:t>or Deep System Integration?</a:t>
            </a:r>
            <a:endParaRPr b="0" lang="en-US" sz="4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2AF821-C213-4CF6-8771-12C044316618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2286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The 1,200MW Arcos CCGT Project Concerns are...</a:t>
            </a:r>
            <a:endParaRPr b="0" lang="en-US" sz="36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ACCESS AND CONNECTION TO THE GAS GRID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Regulatory uncertainty about the construction of a direct line vs. transportation line for the connection to the main Tx pipeline is causing trouble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Co-ordination with neighbouring projects for the construction of a connection line is economically reasonably, but regulatorily risky =&gt; asset expropriation by Enagas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ACCESS AND CONNECTION TO THE POWER GRID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Risks relative to the timing and co-ordination of the construction of the power plant and the substation could be managed satisfactorily if Enron deals directly with a subcontractor, while REE acts as Enron’s agent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72B387-C837-474B-8C08-76BFC99207F9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961920" y="1752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ccffff"/>
                </a:solidFill>
                <a:effectLst/>
                <a:uFillTx/>
                <a:latin typeface="Georgia"/>
              </a:rPr>
              <a:t>Portugal</a:t>
            </a:r>
            <a:endParaRPr b="0" lang="en-US" sz="48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subTitle"/>
          </p:nvPr>
        </p:nvSpPr>
        <p:spPr>
          <a:xfrm>
            <a:off x="1066680" y="3733920"/>
            <a:ext cx="746784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ccecff"/>
                </a:solidFill>
                <a:effectLst/>
                <a:uFillTx/>
                <a:latin typeface="Georgia"/>
              </a:rPr>
              <a:t>PhD on Competition Derogation</a:t>
            </a:r>
            <a:endParaRPr b="0" lang="en-US" sz="4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DAC061-E52C-4DE4-B24A-CC651CC6DFBE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1430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No Political Will for New CCGTs by IPPs</a:t>
            </a:r>
            <a:endParaRPr b="0" lang="en-US" sz="36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06668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THE DIVISION OF SUPPLY AND DEMAND IN TIED AND NON-TIED MARKETS IS RETARDING MARKET OPENING AND COMPETITION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It leaves EdP in a better position to engage on merchant projects and control migration of captive customers into the non-tied system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PORTUGUESE LOOPHOLES TO AVOID NON-DISCRIMINATORY AND TRANSPARENT TREATMENT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Once the dispensation for a competitive tendering re. the construction of a tied (PPA regime) CCGT has met opposition in Brussels, the Portuguese government is instead granting expedite authorisation only to EdP to build a non-tied (merchant regime) CCGT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11FCA4-61D7-42F7-9619-E854481A2C9D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914400" y="2133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Improving the Rules and Creating a Market for 2001</a:t>
            </a:r>
            <a:endParaRPr b="0" lang="en-US" sz="44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44792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cecff"/>
                </a:solidFill>
                <a:effectLst/>
                <a:uFillTx/>
                <a:latin typeface="Tahoma"/>
              </a:rPr>
              <a:t>Gains are there to be achieved!</a:t>
            </a:r>
            <a:endParaRPr b="0" lang="en-US" sz="32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76F5935-9BC7-4CAD-A145-14E1717EA7E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-763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1. Allow capacity trading</a:t>
            </a:r>
            <a:endParaRPr b="0" lang="en-US" sz="36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914040" y="1828800"/>
            <a:ext cx="48769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CAPACITY OVER/UNDER ALLOCATED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There should be a secondary market  to sell/buy this capacity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Otherwise, the TSO 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00"/>
              </a:spcBef>
              <a:buClr>
                <a:srgbClr val="0066ff"/>
              </a:buClr>
              <a:buSzPct val="60000"/>
              <a:buFont typeface="Monotype Sort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takes unused capacity; or </a:t>
            </a:r>
            <a:endParaRPr b="0" lang="en-US" sz="16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00"/>
              </a:spcBef>
              <a:buClr>
                <a:srgbClr val="0066ff"/>
              </a:buClr>
              <a:buSzPct val="60000"/>
              <a:buFont typeface="Monotype Sort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buys back power at a discount; or</a:t>
            </a:r>
            <a:endParaRPr b="0" lang="en-US" sz="16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00"/>
              </a:spcBef>
              <a:buClr>
                <a:srgbClr val="0066ff"/>
              </a:buClr>
              <a:buSzPct val="60000"/>
              <a:buFont typeface="Monotype Sort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charges high reconciliation costs</a:t>
            </a:r>
            <a:endParaRPr b="0" lang="en-US" sz="16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BASIS FOR SHORT-TERM MARKET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Agents post every (week) on bulletin boards their bids and offers of (day-, week-and month-ahead) capacity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Current spot trading included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  <p:grpSp>
        <p:nvGrpSpPr>
          <p:cNvPr id="24" name=""/>
          <p:cNvGrpSpPr/>
          <p:nvPr/>
        </p:nvGrpSpPr>
        <p:grpSpPr>
          <a:xfrm>
            <a:off x="5437080" y="1676520"/>
            <a:ext cx="3323520" cy="4239000"/>
            <a:chOff x="5437080" y="1676520"/>
            <a:chExt cx="3323520" cy="4239000"/>
          </a:xfrm>
        </p:grpSpPr>
        <p:sp>
          <p:nvSpPr>
            <p:cNvPr id="25" name=""/>
            <p:cNvSpPr/>
            <p:nvPr/>
          </p:nvSpPr>
          <p:spPr>
            <a:xfrm>
              <a:off x="7035840" y="2027160"/>
              <a:ext cx="0" cy="152640"/>
            </a:xfrm>
            <a:prstGeom prst="line">
              <a:avLst/>
            </a:prstGeom>
            <a:ln w="9360">
              <a:solidFill>
                <a:srgbClr val="cce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7493040" y="1874880"/>
              <a:ext cx="761760" cy="0"/>
            </a:xfrm>
            <a:prstGeom prst="line">
              <a:avLst/>
            </a:prstGeom>
            <a:ln w="9360">
              <a:solidFill>
                <a:srgbClr val="cce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5816520" y="1722600"/>
              <a:ext cx="0" cy="2133360"/>
            </a:xfrm>
            <a:prstGeom prst="line">
              <a:avLst/>
            </a:prstGeom>
            <a:ln w="28440">
              <a:solidFill>
                <a:srgbClr val="cce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5816520" y="3627360"/>
              <a:ext cx="2743200" cy="0"/>
            </a:xfrm>
            <a:prstGeom prst="line">
              <a:avLst/>
            </a:prstGeom>
            <a:ln w="28440">
              <a:solidFill>
                <a:srgbClr val="cce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5816520" y="2027160"/>
              <a:ext cx="1219320" cy="0"/>
            </a:xfrm>
            <a:prstGeom prst="line">
              <a:avLst/>
            </a:prstGeom>
            <a:ln w="9360">
              <a:solidFill>
                <a:srgbClr val="cce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7035840" y="2179800"/>
              <a:ext cx="457200" cy="0"/>
            </a:xfrm>
            <a:prstGeom prst="line">
              <a:avLst/>
            </a:prstGeom>
            <a:ln w="9360">
              <a:solidFill>
                <a:srgbClr val="cce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 flipV="1">
              <a:off x="7493040" y="1874520"/>
              <a:ext cx="0" cy="304920"/>
            </a:xfrm>
            <a:prstGeom prst="line">
              <a:avLst/>
            </a:prstGeom>
            <a:ln w="9360">
              <a:solidFill>
                <a:srgbClr val="cce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5816520" y="1862280"/>
              <a:ext cx="2438280" cy="749160"/>
            </a:xfrm>
            <a:custGeom>
              <a:avLst/>
              <a:gdLst/>
              <a:ahLst/>
              <a:rect l="l" t="t" r="r" b="b"/>
              <a:pathLst>
                <a:path w="1536" h="472">
                  <a:moveTo>
                    <a:pt x="0" y="440"/>
                  </a:moveTo>
                  <a:cubicBezTo>
                    <a:pt x="16" y="352"/>
                    <a:pt x="32" y="264"/>
                    <a:pt x="48" y="248"/>
                  </a:cubicBezTo>
                  <a:cubicBezTo>
                    <a:pt x="64" y="232"/>
                    <a:pt x="80" y="352"/>
                    <a:pt x="96" y="344"/>
                  </a:cubicBezTo>
                  <a:cubicBezTo>
                    <a:pt x="112" y="336"/>
                    <a:pt x="128" y="200"/>
                    <a:pt x="144" y="200"/>
                  </a:cubicBezTo>
                  <a:cubicBezTo>
                    <a:pt x="160" y="200"/>
                    <a:pt x="168" y="352"/>
                    <a:pt x="192" y="344"/>
                  </a:cubicBezTo>
                  <a:cubicBezTo>
                    <a:pt x="216" y="336"/>
                    <a:pt x="256" y="144"/>
                    <a:pt x="288" y="152"/>
                  </a:cubicBezTo>
                  <a:cubicBezTo>
                    <a:pt x="320" y="160"/>
                    <a:pt x="352" y="400"/>
                    <a:pt x="384" y="392"/>
                  </a:cubicBezTo>
                  <a:cubicBezTo>
                    <a:pt x="416" y="384"/>
                    <a:pt x="448" y="104"/>
                    <a:pt x="480" y="104"/>
                  </a:cubicBezTo>
                  <a:cubicBezTo>
                    <a:pt x="512" y="104"/>
                    <a:pt x="544" y="368"/>
                    <a:pt x="576" y="392"/>
                  </a:cubicBezTo>
                  <a:cubicBezTo>
                    <a:pt x="608" y="416"/>
                    <a:pt x="624" y="240"/>
                    <a:pt x="672" y="248"/>
                  </a:cubicBezTo>
                  <a:cubicBezTo>
                    <a:pt x="720" y="256"/>
                    <a:pt x="816" y="408"/>
                    <a:pt x="864" y="440"/>
                  </a:cubicBezTo>
                  <a:cubicBezTo>
                    <a:pt x="912" y="472"/>
                    <a:pt x="928" y="464"/>
                    <a:pt x="960" y="440"/>
                  </a:cubicBezTo>
                  <a:cubicBezTo>
                    <a:pt x="992" y="416"/>
                    <a:pt x="1016" y="360"/>
                    <a:pt x="1056" y="296"/>
                  </a:cubicBezTo>
                  <a:cubicBezTo>
                    <a:pt x="1096" y="232"/>
                    <a:pt x="1168" y="56"/>
                    <a:pt x="1200" y="56"/>
                  </a:cubicBezTo>
                  <a:cubicBezTo>
                    <a:pt x="1232" y="56"/>
                    <a:pt x="1224" y="304"/>
                    <a:pt x="1248" y="296"/>
                  </a:cubicBezTo>
                  <a:cubicBezTo>
                    <a:pt x="1272" y="288"/>
                    <a:pt x="1304" y="16"/>
                    <a:pt x="1344" y="8"/>
                  </a:cubicBezTo>
                  <a:cubicBezTo>
                    <a:pt x="1384" y="0"/>
                    <a:pt x="1456" y="208"/>
                    <a:pt x="1488" y="248"/>
                  </a:cubicBezTo>
                  <a:cubicBezTo>
                    <a:pt x="1520" y="288"/>
                    <a:pt x="1528" y="268"/>
                    <a:pt x="1536" y="248"/>
                  </a:cubicBezTo>
                </a:path>
              </a:pathLst>
            </a:custGeom>
            <a:noFill/>
            <a:ln w="9360">
              <a:solidFill>
                <a:srgbClr val="cce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5816520" y="3551400"/>
              <a:ext cx="0" cy="2133360"/>
            </a:xfrm>
            <a:prstGeom prst="line">
              <a:avLst/>
            </a:prstGeom>
            <a:ln w="28440">
              <a:solidFill>
                <a:srgbClr val="cce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5816520" y="5684760"/>
              <a:ext cx="2743200" cy="0"/>
            </a:xfrm>
            <a:prstGeom prst="line">
              <a:avLst/>
            </a:prstGeom>
            <a:ln w="28440">
              <a:solidFill>
                <a:srgbClr val="cce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5" name=""/>
            <p:cNvGrpSpPr/>
            <p:nvPr/>
          </p:nvGrpSpPr>
          <p:grpSpPr>
            <a:xfrm>
              <a:off x="5816520" y="4313160"/>
              <a:ext cx="2437920" cy="304560"/>
              <a:chOff x="5816520" y="4313160"/>
              <a:chExt cx="2437920" cy="304560"/>
            </a:xfrm>
          </p:grpSpPr>
          <p:sp>
            <p:nvSpPr>
              <p:cNvPr id="36" name=""/>
              <p:cNvSpPr/>
              <p:nvPr/>
            </p:nvSpPr>
            <p:spPr>
              <a:xfrm>
                <a:off x="7035480" y="4465440"/>
                <a:ext cx="0" cy="152280"/>
              </a:xfrm>
              <a:prstGeom prst="line">
                <a:avLst/>
              </a:prstGeom>
              <a:ln w="9360">
                <a:solidFill>
                  <a:srgbClr val="ccec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ccec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7492680" y="4313160"/>
                <a:ext cx="761760" cy="0"/>
              </a:xfrm>
              <a:prstGeom prst="line">
                <a:avLst/>
              </a:prstGeom>
              <a:ln w="9360">
                <a:solidFill>
                  <a:srgbClr val="ccec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ccec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5816520" y="4465440"/>
                <a:ext cx="1218960" cy="0"/>
              </a:xfrm>
              <a:prstGeom prst="line">
                <a:avLst/>
              </a:prstGeom>
              <a:ln w="9360">
                <a:solidFill>
                  <a:srgbClr val="ccec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ccec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7035480" y="4617720"/>
                <a:ext cx="456840" cy="0"/>
              </a:xfrm>
              <a:prstGeom prst="line">
                <a:avLst/>
              </a:prstGeom>
              <a:ln w="9360">
                <a:solidFill>
                  <a:srgbClr val="ccec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ccec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 flipV="1">
                <a:off x="7492680" y="4313160"/>
                <a:ext cx="0" cy="304560"/>
              </a:xfrm>
              <a:prstGeom prst="line">
                <a:avLst/>
              </a:prstGeom>
              <a:ln w="9360">
                <a:solidFill>
                  <a:srgbClr val="ccec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ccec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1" name=""/>
            <p:cNvSpPr/>
            <p:nvPr/>
          </p:nvSpPr>
          <p:spPr>
            <a:xfrm>
              <a:off x="5816520" y="3932280"/>
              <a:ext cx="2438280" cy="749160"/>
            </a:xfrm>
            <a:custGeom>
              <a:avLst/>
              <a:gdLst/>
              <a:ahLst/>
              <a:rect l="l" t="t" r="r" b="b"/>
              <a:pathLst>
                <a:path w="1536" h="472">
                  <a:moveTo>
                    <a:pt x="0" y="440"/>
                  </a:moveTo>
                  <a:cubicBezTo>
                    <a:pt x="16" y="352"/>
                    <a:pt x="32" y="264"/>
                    <a:pt x="48" y="248"/>
                  </a:cubicBezTo>
                  <a:cubicBezTo>
                    <a:pt x="64" y="232"/>
                    <a:pt x="80" y="352"/>
                    <a:pt x="96" y="344"/>
                  </a:cubicBezTo>
                  <a:cubicBezTo>
                    <a:pt x="112" y="336"/>
                    <a:pt x="128" y="200"/>
                    <a:pt x="144" y="200"/>
                  </a:cubicBezTo>
                  <a:cubicBezTo>
                    <a:pt x="160" y="200"/>
                    <a:pt x="168" y="352"/>
                    <a:pt x="192" y="344"/>
                  </a:cubicBezTo>
                  <a:cubicBezTo>
                    <a:pt x="216" y="336"/>
                    <a:pt x="256" y="144"/>
                    <a:pt x="288" y="152"/>
                  </a:cubicBezTo>
                  <a:cubicBezTo>
                    <a:pt x="320" y="160"/>
                    <a:pt x="352" y="400"/>
                    <a:pt x="384" y="392"/>
                  </a:cubicBezTo>
                  <a:cubicBezTo>
                    <a:pt x="416" y="384"/>
                    <a:pt x="448" y="104"/>
                    <a:pt x="480" y="104"/>
                  </a:cubicBezTo>
                  <a:cubicBezTo>
                    <a:pt x="512" y="104"/>
                    <a:pt x="544" y="368"/>
                    <a:pt x="576" y="392"/>
                  </a:cubicBezTo>
                  <a:cubicBezTo>
                    <a:pt x="608" y="416"/>
                    <a:pt x="624" y="240"/>
                    <a:pt x="672" y="248"/>
                  </a:cubicBezTo>
                  <a:cubicBezTo>
                    <a:pt x="720" y="256"/>
                    <a:pt x="816" y="408"/>
                    <a:pt x="864" y="440"/>
                  </a:cubicBezTo>
                  <a:cubicBezTo>
                    <a:pt x="912" y="472"/>
                    <a:pt x="928" y="464"/>
                    <a:pt x="960" y="440"/>
                  </a:cubicBezTo>
                  <a:cubicBezTo>
                    <a:pt x="992" y="416"/>
                    <a:pt x="1016" y="360"/>
                    <a:pt x="1056" y="296"/>
                  </a:cubicBezTo>
                  <a:cubicBezTo>
                    <a:pt x="1096" y="232"/>
                    <a:pt x="1168" y="56"/>
                    <a:pt x="1200" y="56"/>
                  </a:cubicBezTo>
                  <a:cubicBezTo>
                    <a:pt x="1232" y="56"/>
                    <a:pt x="1224" y="304"/>
                    <a:pt x="1248" y="296"/>
                  </a:cubicBezTo>
                  <a:cubicBezTo>
                    <a:pt x="1272" y="288"/>
                    <a:pt x="1304" y="16"/>
                    <a:pt x="1344" y="8"/>
                  </a:cubicBezTo>
                  <a:cubicBezTo>
                    <a:pt x="1384" y="0"/>
                    <a:pt x="1456" y="208"/>
                    <a:pt x="1488" y="248"/>
                  </a:cubicBezTo>
                  <a:cubicBezTo>
                    <a:pt x="1520" y="288"/>
                    <a:pt x="1528" y="268"/>
                    <a:pt x="1536" y="248"/>
                  </a:cubicBezTo>
                </a:path>
              </a:pathLst>
            </a:custGeom>
            <a:noFill/>
            <a:ln w="9360">
              <a:solidFill>
                <a:srgbClr val="cce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8283600" y="5638680"/>
              <a:ext cx="4262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ccecff"/>
                  </a:solidFill>
                  <a:effectLst/>
                  <a:uFillTx/>
                  <a:latin typeface="Times New Roman"/>
                </a:rPr>
                <a:t>Dec</a:t>
              </a:r>
              <a:endParaRPr b="0" lang="en-US" sz="12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5726160" y="5638680"/>
              <a:ext cx="3837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ccecff"/>
                  </a:solidFill>
                  <a:effectLst/>
                  <a:uFillTx/>
                  <a:latin typeface="Times New Roman"/>
                </a:rPr>
                <a:t>Jan</a:t>
              </a:r>
              <a:endParaRPr b="0" lang="en-US" sz="12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5437080" y="1676520"/>
              <a:ext cx="460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ccecff"/>
                  </a:solidFill>
                  <a:effectLst/>
                  <a:uFillTx/>
                  <a:latin typeface="Times New Roman"/>
                </a:rPr>
                <a:t>MW</a:t>
              </a:r>
              <a:endParaRPr b="0" lang="en-US" sz="12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8241120" y="1758960"/>
              <a:ext cx="519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ccecff"/>
                  </a:solidFill>
                  <a:effectLst/>
                  <a:uFillTx/>
                  <a:latin typeface="Times New Roman"/>
                </a:rPr>
                <a:t>Alloc</a:t>
              </a:r>
              <a:endParaRPr b="0" lang="en-US" sz="12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8164080" y="2139840"/>
              <a:ext cx="4939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ccecff"/>
                  </a:solidFill>
                  <a:effectLst/>
                  <a:uFillTx/>
                  <a:latin typeface="Times New Roman"/>
                </a:rPr>
                <a:t>Used</a:t>
              </a:r>
              <a:endParaRPr b="0" lang="en-US" sz="12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8241120" y="4191120"/>
              <a:ext cx="519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ccecff"/>
                  </a:solidFill>
                  <a:effectLst/>
                  <a:uFillTx/>
                  <a:latin typeface="Times New Roman"/>
                </a:rPr>
                <a:t>Alloc</a:t>
              </a:r>
              <a:endParaRPr b="0" lang="en-US" sz="12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7997400" y="3809880"/>
              <a:ext cx="4939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ccecff"/>
                  </a:solidFill>
                  <a:effectLst/>
                  <a:uFillTx/>
                  <a:latin typeface="Times New Roman"/>
                </a:rPr>
                <a:t>Used</a:t>
              </a:r>
              <a:endParaRPr b="0" lang="en-US" sz="1200" strike="noStrike" u="none">
                <a:solidFill>
                  <a:srgbClr val="ccec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61DCED-EFCE-40CF-A3EC-AE4D6580417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2. Understanding ATC and Spot Capacity</a:t>
            </a:r>
            <a:endParaRPr b="0" lang="en-US" sz="36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106668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INFORMATION ON ATC IS INSUFFICIENT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Obtain a compromise from the TSO to increase transparency and publicity on the criteria for operation of the ATC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Introducing more and shorter spot trading sessions, due to the random nature of this capacity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F808C9-CF1B-437F-A651-2918D0ADBA8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3. No more last minute rules</a:t>
            </a:r>
            <a:endParaRPr b="0" lang="en-US" sz="36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106668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POOL OR MARKET OPERATOR REGULATORY PENDING ISSUES CANNOT PREVENT TIMELY RULES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Rules must be flexible enough to adapt to pool market in 2001 where bilaterals (except historical CIP-6 and long-term import contracts) may cease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REGULATORY RISK SHOULD BE MINIMISED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Allocation and congestion must be solved with rules and procedures known ex-ante by all agents, and must not change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RULES MUST BE CLEAR, UNDERSTANDABLE AND WIDELY ACCEPTED BY AGENTS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024748-A767-4DB2-824A-FC8B14882010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4. Flexibility = Opportunities</a:t>
            </a:r>
            <a:endParaRPr b="0" lang="en-US" sz="36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106668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SHORTAGE OF CAPACITY FOR ELIGIBLES IS DISTORTING IMPORT ALLOCATION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Artificially supports back-to-back transactions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Introduces a large degree of rigidity, which works against independent grossisti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BALANCING ELIGIBLE MARKET SUPPLY AND DEMAND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Freeing CIP-6 capacity to eligibles will release pressure on imports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Eligibles access to the system, not the imports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Suppliers access to the market with sufficient capacity and imports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TPA FLEXIBILITY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Simplification of the wheeling/access contract and procedures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Allow less-than-a-year access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1FCA45-7457-46A7-B7C5-C409B474B850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961920" y="19807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ccffff"/>
                </a:solidFill>
                <a:effectLst/>
                <a:uFillTx/>
                <a:latin typeface="Georgia"/>
              </a:rPr>
              <a:t>Italian Market Operator by January 2001:</a:t>
            </a:r>
            <a:endParaRPr b="0" lang="en-US" sz="48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subTitle"/>
          </p:nvPr>
        </p:nvSpPr>
        <p:spPr>
          <a:xfrm>
            <a:off x="1066680" y="3733920"/>
            <a:ext cx="746784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ccecff"/>
                </a:solidFill>
                <a:effectLst/>
                <a:uFillTx/>
                <a:latin typeface="Georgia"/>
              </a:rPr>
              <a:t>A Millennium Bug or </a:t>
            </a:r>
            <a:endParaRPr b="0" lang="en-US" sz="4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indent="0" algn="ctr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ccecff"/>
                </a:solidFill>
                <a:effectLst/>
                <a:uFillTx/>
                <a:latin typeface="Georgia"/>
              </a:rPr>
              <a:t>a Crucial Vesting Date?</a:t>
            </a:r>
            <a:endParaRPr b="0" lang="en-US" sz="4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E1AA05-44F5-4035-930C-55FC922508A9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990360" y="456840"/>
            <a:ext cx="7086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Agents’ Message-in-a-Bottle to the M.O.!</a:t>
            </a:r>
            <a:endParaRPr b="0" lang="en-US" sz="36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76212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THERE ARE NOT ENOUGH COMPETITIVE ALTERNATIVES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THERE IS A SHORTAGE OF CAPACITY FOR ELIGIBLES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IMPORTS ARE UNDER ENORMOUS PRESSURE, AND HENCE, ALLOCATION RULES ARE DISTORTED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MANY MARKET REGULATIONS ARE INEXISTENT OR UNCERTAIN OR MADE UP ARBITRARILY BY THE S.O.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SzPct val="7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PRICES, AND SUPPLY AND DEMAND INFORMATION ARE PUBLICLY UNKNOWN, AND THUS, UNPREDICTABLE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222151-8E17-43B5-B396-8918FE6470DA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9144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Preferred Shopping List for M.O. Structure and Content (i)</a:t>
            </a:r>
            <a:endParaRPr b="0" lang="en-US" sz="3600" strike="noStrike" u="none">
              <a:solidFill>
                <a:srgbClr val="ccffff"/>
              </a:solidFill>
              <a:effectLst/>
              <a:uFillTx/>
              <a:latin typeface="Tahoma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99072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99"/>
              </a:spcBef>
              <a:buClr>
                <a:srgbClr val="ccffff"/>
              </a:buClr>
              <a:buSzPct val="75000"/>
              <a:buFont typeface="Monotype Sorts" charset="2"/>
              <a:buChar char="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DAY-AHEAD WITH INTRA-DAILY MARKETS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Easy to implement in time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Intra-daily markets encourage efficiency and stimulate trading among parties before real-time despatch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SMP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Widest agents’ participation and optionality regarding demand role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ccffff"/>
              </a:buClr>
              <a:buSzPct val="75000"/>
              <a:buFont typeface="Monotype Sorts" charset="2"/>
              <a:buChar char="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M.O. OUTCOMES ARE NOT DISTORTED BY THE STRANDED COST RECOVERY MECHANISM</a:t>
            </a:r>
            <a:endParaRPr b="0" lang="en-US" sz="20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Incumbents tend to mask and manipulate economic signals to new entrants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66ff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ccffff"/>
                </a:solidFill>
                <a:effectLst/>
                <a:uFillTx/>
                <a:latin typeface="Tahoma"/>
              </a:rPr>
              <a:t>Discourages energy derivatives markets</a:t>
            </a:r>
            <a:endParaRPr b="0" lang="en-US" sz="1800" strike="noStrike" u="none">
              <a:solidFill>
                <a:srgbClr val="ccecff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798142-DA2B-4272-958F-D20286567FE1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2000-05-22T10:52:49Z</dcterms:created>
  <dc:creator>AHuertas</dc:creator>
  <dc:description/>
  <dc:language>en-US</dc:language>
  <cp:lastModifiedBy>AHuertas</cp:lastModifiedBy>
  <cp:lastPrinted>2000-05-23T12:32:19Z</cp:lastPrinted>
  <dcterms:modified xsi:type="dcterms:W3CDTF">2000-07-18T06:51:08Z</dcterms:modified>
  <cp:revision>32</cp:revision>
  <dc:subject/>
  <dc:title>Milestones of the 2000 allocation (i)</dc:title>
</cp:coreProperties>
</file>