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xml.rels" ContentType="application/vnd.openxmlformats-package.relationships+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0"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1"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C99C76F-5BC1-427A-9F80-E4D0EE87A0B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sldImg"/>
          </p:nvPr>
        </p:nvSpPr>
        <p:spPr>
          <a:xfrm>
            <a:off x="1152360" y="687240"/>
            <a:ext cx="4567320" cy="3426120"/>
          </a:xfrm>
          <a:prstGeom prst="rect">
            <a:avLst/>
          </a:prstGeom>
          <a:ln w="0">
            <a:noFill/>
          </a:ln>
        </p:spPr>
      </p:sp>
      <p:sp>
        <p:nvSpPr>
          <p:cNvPr id="50" name="PlaceHolder 2"/>
          <p:cNvSpPr>
            <a:spLocks noGrp="1"/>
          </p:cNvSpPr>
          <p:nvPr>
            <p:ph type="body"/>
          </p:nvPr>
        </p:nvSpPr>
        <p:spPr>
          <a:xfrm>
            <a:off x="914400" y="4343400"/>
            <a:ext cx="5029200" cy="411336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Use this slide to emphasize the basics of how this works “behind the curtain.”  Discuss optionality that can be built into the delivery of $ and commodities to enhance the underlying value of the given process owned by Customer X.  Use this as a segue to begin discussing how additional local HP can be wrapped into this structure.  It needs to be clearly understood that there may be limitations if there is not appropriate nearby retail power infra-structure or if the existing retail power tariff/contract is too restrictive.  Currently, this won’t work everywhere in regulated environments.  However, as markets de-regulate this concept becomes more viable in more places.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F493537E-F16F-422A-85B1-37036A3CD7A8}"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DE2D66-9D9A-4B86-B060-90DF41C6DD1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3848040" y="2951280"/>
            <a:ext cx="1333440" cy="1081080"/>
          </a:xfrm>
          <a:prstGeom prst="rect">
            <a:avLst/>
          </a:prstGeom>
          <a:gradFill rotWithShape="0">
            <a:gsLst>
              <a:gs pos="0">
                <a:srgbClr val="00684e"/>
              </a:gs>
              <a:gs pos="50000">
                <a:srgbClr val="00cc99"/>
              </a:gs>
              <a:gs pos="100000">
                <a:srgbClr val="00684e"/>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Enron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Compression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Services</a:t>
            </a:r>
            <a:endParaRPr b="0" lang="en-US" sz="1200" strike="noStrike" u="none">
              <a:solidFill>
                <a:srgbClr val="000000"/>
              </a:solidFill>
              <a:effectLst/>
              <a:uFillTx/>
              <a:latin typeface="Times New Roman"/>
            </a:endParaRPr>
          </a:p>
        </p:txBody>
      </p:sp>
      <p:sp>
        <p:nvSpPr>
          <p:cNvPr id="14" name=""/>
          <p:cNvSpPr/>
          <p:nvPr/>
        </p:nvSpPr>
        <p:spPr>
          <a:xfrm flipH="1">
            <a:off x="5384880" y="3903840"/>
            <a:ext cx="1396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flipH="1" flipV="1">
            <a:off x="1980720" y="1676160"/>
            <a:ext cx="1752840" cy="1981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rot="2755200">
            <a:off x="1900440" y="1374480"/>
            <a:ext cx="147024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Fully Bundled Physical Power (7x24 5.0 MW)</a:t>
            </a:r>
            <a:endParaRPr b="0" lang="en-US" sz="1000" strike="noStrike" u="none">
              <a:solidFill>
                <a:srgbClr val="000000"/>
              </a:solidFill>
              <a:effectLst/>
              <a:uFillTx/>
              <a:latin typeface="Times New Roman"/>
            </a:endParaRPr>
          </a:p>
        </p:txBody>
      </p:sp>
      <p:sp>
        <p:nvSpPr>
          <p:cNvPr id="17" name=""/>
          <p:cNvSpPr/>
          <p:nvPr/>
        </p:nvSpPr>
        <p:spPr>
          <a:xfrm rot="2862000">
            <a:off x="2208600" y="2582640"/>
            <a:ext cx="175248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$X/MW + $10.20/MW</a:t>
            </a:r>
            <a:endParaRPr b="0" lang="en-US" sz="1000" strike="noStrike" u="none">
              <a:solidFill>
                <a:srgbClr val="000000"/>
              </a:solidFill>
              <a:effectLst/>
              <a:uFillTx/>
              <a:latin typeface="Times New Roman"/>
            </a:endParaRPr>
          </a:p>
        </p:txBody>
      </p:sp>
      <p:sp>
        <p:nvSpPr>
          <p:cNvPr id="18" name=""/>
          <p:cNvSpPr/>
          <p:nvPr/>
        </p:nvSpPr>
        <p:spPr>
          <a:xfrm>
            <a:off x="7045200" y="3065400"/>
            <a:ext cx="1400400" cy="1401840"/>
          </a:xfrm>
          <a:prstGeom prst="rect">
            <a:avLst/>
          </a:prstGeom>
          <a:gradFill rotWithShape="0">
            <a:gsLst>
              <a:gs pos="0">
                <a:srgbClr val="757575"/>
              </a:gs>
              <a:gs pos="50000">
                <a:srgbClr val="ffffff"/>
              </a:gs>
              <a:gs pos="100000">
                <a:srgbClr val="757575"/>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Oakhill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Gathering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System</a:t>
            </a:r>
            <a:endParaRPr b="0" lang="en-US" sz="1200" strike="noStrike" u="none">
              <a:solidFill>
                <a:srgbClr val="000000"/>
              </a:solidFill>
              <a:effectLst/>
              <a:uFillTx/>
              <a:latin typeface="Times New Roman"/>
            </a:endParaRPr>
          </a:p>
        </p:txBody>
      </p:sp>
      <p:sp>
        <p:nvSpPr>
          <p:cNvPr id="19" name=""/>
          <p:cNvSpPr/>
          <p:nvPr/>
        </p:nvSpPr>
        <p:spPr>
          <a:xfrm>
            <a:off x="3886200" y="4952880"/>
            <a:ext cx="1357200" cy="838440"/>
          </a:xfrm>
          <a:prstGeom prst="rect">
            <a:avLst/>
          </a:prstGeom>
          <a:gradFill rotWithShape="0">
            <a:gsLst>
              <a:gs pos="0">
                <a:srgbClr val="7b7b9a"/>
              </a:gs>
              <a:gs pos="50000">
                <a:srgbClr val="ccccff"/>
              </a:gs>
              <a:gs pos="100000">
                <a:srgbClr val="7b7b9a"/>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ENA</a:t>
            </a:r>
            <a:r>
              <a:rPr b="1"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p:txBody>
      </p:sp>
      <p:sp>
        <p:nvSpPr>
          <p:cNvPr id="20" name=""/>
          <p:cNvSpPr/>
          <p:nvPr/>
        </p:nvSpPr>
        <p:spPr>
          <a:xfrm>
            <a:off x="5255280" y="3429000"/>
            <a:ext cx="167832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t>
            </a:r>
            <a:r>
              <a:rPr b="1" lang="en-US" sz="1000" strike="noStrike" u="none">
                <a:solidFill>
                  <a:srgbClr val="000000"/>
                </a:solidFill>
                <a:effectLst/>
                <a:uFillTx/>
                <a:latin typeface="Arial"/>
              </a:rPr>
              <a:t>FC </a:t>
            </a:r>
            <a:r>
              <a:rPr b="0" lang="en-US" sz="1000" strike="noStrike" u="none">
                <a:solidFill>
                  <a:srgbClr val="000000"/>
                </a:solidFill>
                <a:effectLst/>
                <a:uFillTx/>
                <a:latin typeface="Arial"/>
              </a:rPr>
              <a:t>- $1,200M per Yr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VC</a:t>
            </a:r>
            <a:r>
              <a:rPr b="0" lang="en-US" sz="1000" strike="noStrike" u="none">
                <a:solidFill>
                  <a:srgbClr val="000000"/>
                </a:solidFill>
                <a:effectLst/>
                <a:uFillTx/>
                <a:latin typeface="Arial"/>
              </a:rPr>
              <a:t> – 9,200 Btu per HP-Hr </a:t>
            </a:r>
            <a:endParaRPr b="0" lang="en-US" sz="1000" strike="noStrike" u="none">
              <a:solidFill>
                <a:srgbClr val="000000"/>
              </a:solidFill>
              <a:effectLst/>
              <a:uFillTx/>
              <a:latin typeface="Times New Roman"/>
            </a:endParaRPr>
          </a:p>
        </p:txBody>
      </p:sp>
      <p:sp>
        <p:nvSpPr>
          <p:cNvPr id="21" name=""/>
          <p:cNvSpPr/>
          <p:nvPr/>
        </p:nvSpPr>
        <p:spPr>
          <a:xfrm>
            <a:off x="5392800" y="2955960"/>
            <a:ext cx="138888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Shaft Horsepower</a:t>
            </a:r>
            <a:endParaRPr b="0" lang="en-US" sz="1000" strike="noStrike" u="none">
              <a:solidFill>
                <a:srgbClr val="000000"/>
              </a:solidFill>
              <a:effectLst/>
              <a:uFillTx/>
              <a:latin typeface="Times New Roman"/>
            </a:endParaRPr>
          </a:p>
        </p:txBody>
      </p:sp>
      <p:sp>
        <p:nvSpPr>
          <p:cNvPr id="22" name=""/>
          <p:cNvSpPr/>
          <p:nvPr/>
        </p:nvSpPr>
        <p:spPr>
          <a:xfrm rot="5400000">
            <a:off x="4550400" y="4438080"/>
            <a:ext cx="10461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$3.71/MMBTU</a:t>
            </a:r>
            <a:endParaRPr b="0" lang="en-US" sz="1000" strike="noStrike" u="none">
              <a:solidFill>
                <a:srgbClr val="000000"/>
              </a:solidFill>
              <a:effectLst/>
              <a:uFillTx/>
              <a:latin typeface="Times New Roman"/>
            </a:endParaRPr>
          </a:p>
        </p:txBody>
      </p:sp>
      <p:sp>
        <p:nvSpPr>
          <p:cNvPr id="23" name=""/>
          <p:cNvSpPr/>
          <p:nvPr/>
        </p:nvSpPr>
        <p:spPr>
          <a:xfrm>
            <a:off x="1981080" y="1143000"/>
            <a:ext cx="1752840" cy="1905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flipV="1">
            <a:off x="4876920" y="4103640"/>
            <a:ext cx="0" cy="773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533520" y="152280"/>
            <a:ext cx="1304640" cy="838440"/>
          </a:xfrm>
          <a:prstGeom prst="rect">
            <a:avLst/>
          </a:prstGeom>
          <a:gradFill rotWithShape="0">
            <a:gsLst>
              <a:gs pos="0">
                <a:srgbClr val="2f2f75"/>
              </a:gs>
              <a:gs pos="50000">
                <a:srgbClr val="6666ff"/>
              </a:gs>
              <a:gs pos="100000">
                <a:srgbClr val="2f2f75"/>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Rusk</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County Co-op</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6" name=""/>
          <p:cNvSpPr/>
          <p:nvPr/>
        </p:nvSpPr>
        <p:spPr>
          <a:xfrm>
            <a:off x="2600280" y="2695680"/>
            <a:ext cx="1081080" cy="12110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809880" y="609480"/>
            <a:ext cx="1447920" cy="990720"/>
          </a:xfrm>
          <a:prstGeom prst="rect">
            <a:avLst/>
          </a:prstGeom>
          <a:gradFill rotWithShape="0">
            <a:gsLst>
              <a:gs pos="0">
                <a:srgbClr val="767676"/>
              </a:gs>
              <a:gs pos="50000">
                <a:srgbClr val="b2b2b2"/>
              </a:gs>
              <a:gs pos="100000">
                <a:srgbClr val="767676"/>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Equipment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Contractors</a:t>
            </a:r>
            <a:endParaRPr b="0" lang="en-US" sz="1200" strike="noStrike" u="none">
              <a:solidFill>
                <a:srgbClr val="000000"/>
              </a:solidFill>
              <a:effectLst/>
              <a:uFillTx/>
              <a:latin typeface="Times New Roman"/>
            </a:endParaRPr>
          </a:p>
        </p:txBody>
      </p:sp>
      <p:sp>
        <p:nvSpPr>
          <p:cNvPr id="28" name=""/>
          <p:cNvSpPr/>
          <p:nvPr/>
        </p:nvSpPr>
        <p:spPr>
          <a:xfrm rot="5400000">
            <a:off x="3583800" y="2128320"/>
            <a:ext cx="145584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Compressor Package + O&amp;M Services</a:t>
            </a:r>
            <a:endParaRPr b="0" lang="en-US" sz="1000" strike="noStrike" u="none">
              <a:solidFill>
                <a:srgbClr val="000000"/>
              </a:solidFill>
              <a:effectLst/>
              <a:uFillTx/>
              <a:latin typeface="Times New Roman"/>
            </a:endParaRPr>
          </a:p>
        </p:txBody>
      </p:sp>
      <p:sp>
        <p:nvSpPr>
          <p:cNvPr id="29" name=""/>
          <p:cNvSpPr/>
          <p:nvPr/>
        </p:nvSpPr>
        <p:spPr>
          <a:xfrm rot="5370000">
            <a:off x="4402800" y="2131200"/>
            <a:ext cx="146196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Lease- $232M Per Yr</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O&amp;M - $62M Per Yr </a:t>
            </a:r>
            <a:endParaRPr b="0" lang="en-US" sz="1000" strike="noStrike" u="none">
              <a:solidFill>
                <a:srgbClr val="000000"/>
              </a:solidFill>
              <a:effectLst/>
              <a:uFillTx/>
              <a:latin typeface="Times New Roman"/>
            </a:endParaRPr>
          </a:p>
        </p:txBody>
      </p:sp>
      <p:sp>
        <p:nvSpPr>
          <p:cNvPr id="30" name=""/>
          <p:cNvSpPr/>
          <p:nvPr/>
        </p:nvSpPr>
        <p:spPr>
          <a:xfrm>
            <a:off x="3794040" y="4003560"/>
            <a:ext cx="1487520" cy="627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PlaceHolder 1"/>
          <p:cNvSpPr>
            <a:spLocks noGrp="1"/>
          </p:cNvSpPr>
          <p:nvPr>
            <p:ph type="title"/>
          </p:nvPr>
        </p:nvSpPr>
        <p:spPr>
          <a:xfrm>
            <a:off x="609480" y="-23760"/>
            <a:ext cx="7772400" cy="557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Oakhill Transaction</a:t>
            </a:r>
            <a:endParaRPr b="0" lang="en-US" sz="2400" strike="noStrike" u="none">
              <a:solidFill>
                <a:srgbClr val="000000"/>
              </a:solidFill>
              <a:effectLst/>
              <a:uFillTx/>
              <a:latin typeface="Times New Roman"/>
            </a:endParaRPr>
          </a:p>
        </p:txBody>
      </p:sp>
      <p:sp>
        <p:nvSpPr>
          <p:cNvPr id="32" name=""/>
          <p:cNvSpPr/>
          <p:nvPr/>
        </p:nvSpPr>
        <p:spPr>
          <a:xfrm flipV="1">
            <a:off x="5464080" y="3200040"/>
            <a:ext cx="1393920" cy="4680"/>
          </a:xfrm>
          <a:prstGeom prst="line">
            <a:avLst/>
          </a:prstGeom>
          <a:ln w="9360">
            <a:solidFill>
              <a:srgbClr val="000000"/>
            </a:solidFill>
            <a:miter/>
            <a:tailEnd len="med" type="triangle" w="med"/>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33" name=""/>
          <p:cNvSpPr/>
          <p:nvPr/>
        </p:nvSpPr>
        <p:spPr>
          <a:xfrm>
            <a:off x="4114800" y="1836720"/>
            <a:ext cx="0" cy="105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flipV="1">
            <a:off x="4889520" y="1779120"/>
            <a:ext cx="0" cy="1096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rot="5400000">
            <a:off x="3753720" y="4424040"/>
            <a:ext cx="96372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9,200 Btus/HP-Hr</a:t>
            </a:r>
            <a:endParaRPr b="0" lang="en-US" sz="1000" strike="noStrike" u="none">
              <a:solidFill>
                <a:srgbClr val="000000"/>
              </a:solidFill>
              <a:effectLst/>
              <a:uFillTx/>
              <a:latin typeface="Times New Roman"/>
            </a:endParaRPr>
          </a:p>
        </p:txBody>
      </p:sp>
      <p:sp>
        <p:nvSpPr>
          <p:cNvPr id="36" name=""/>
          <p:cNvSpPr/>
          <p:nvPr/>
        </p:nvSpPr>
        <p:spPr>
          <a:xfrm>
            <a:off x="7058160" y="762120"/>
            <a:ext cx="1361880" cy="1236600"/>
          </a:xfrm>
          <a:prstGeom prst="rect">
            <a:avLst/>
          </a:prstGeom>
          <a:gradFill rotWithShape="0">
            <a:gsLst>
              <a:gs pos="0">
                <a:srgbClr val="757575"/>
              </a:gs>
              <a:gs pos="50000">
                <a:srgbClr val="ffffff"/>
              </a:gs>
              <a:gs pos="100000">
                <a:srgbClr val="757575"/>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Alliant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a:t>
            </a:r>
            <a:endParaRPr b="0" lang="en-US" sz="1200" strike="noStrike" u="none">
              <a:solidFill>
                <a:srgbClr val="000000"/>
              </a:solidFill>
              <a:effectLst/>
              <a:uFillTx/>
              <a:latin typeface="Times New Roman"/>
            </a:endParaRPr>
          </a:p>
        </p:txBody>
      </p:sp>
      <p:sp>
        <p:nvSpPr>
          <p:cNvPr id="37" name=""/>
          <p:cNvSpPr/>
          <p:nvPr/>
        </p:nvSpPr>
        <p:spPr>
          <a:xfrm>
            <a:off x="533520" y="2590920"/>
            <a:ext cx="1304640" cy="761760"/>
          </a:xfrm>
          <a:prstGeom prst="rect">
            <a:avLst/>
          </a:prstGeom>
          <a:gradFill rotWithShape="0">
            <a:gsLst>
              <a:gs pos="0">
                <a:srgbClr val="2f2f75"/>
              </a:gs>
              <a:gs pos="50000">
                <a:srgbClr val="6666ff"/>
              </a:gs>
              <a:gs pos="100000">
                <a:srgbClr val="2f2f75"/>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NTEC</a:t>
            </a:r>
            <a:endParaRPr b="0" lang="en-US" sz="1400" strike="noStrike" u="none">
              <a:solidFill>
                <a:srgbClr val="000000"/>
              </a:solidFill>
              <a:effectLst/>
              <a:uFillTx/>
              <a:latin typeface="Times New Roman"/>
            </a:endParaRPr>
          </a:p>
        </p:txBody>
      </p:sp>
      <p:sp>
        <p:nvSpPr>
          <p:cNvPr id="38" name=""/>
          <p:cNvSpPr/>
          <p:nvPr/>
        </p:nvSpPr>
        <p:spPr>
          <a:xfrm>
            <a:off x="533520" y="5029200"/>
            <a:ext cx="1304640" cy="777960"/>
          </a:xfrm>
          <a:prstGeom prst="rect">
            <a:avLst/>
          </a:prstGeom>
          <a:gradFill rotWithShape="0">
            <a:gsLst>
              <a:gs pos="0">
                <a:srgbClr val="2f2f75"/>
              </a:gs>
              <a:gs pos="50000">
                <a:srgbClr val="6666ff"/>
              </a:gs>
              <a:gs pos="100000">
                <a:srgbClr val="2f2f75"/>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Wholesale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Power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Provider</a:t>
            </a:r>
            <a:endParaRPr b="0" lang="en-US" sz="1200" strike="noStrike" u="none">
              <a:solidFill>
                <a:srgbClr val="000000"/>
              </a:solidFill>
              <a:effectLst/>
              <a:uFillTx/>
              <a:latin typeface="Times New Roman"/>
            </a:endParaRPr>
          </a:p>
        </p:txBody>
      </p:sp>
      <p:sp>
        <p:nvSpPr>
          <p:cNvPr id="39" name=""/>
          <p:cNvSpPr/>
          <p:nvPr/>
        </p:nvSpPr>
        <p:spPr>
          <a:xfrm flipV="1">
            <a:off x="685800" y="3580920"/>
            <a:ext cx="0" cy="1295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1523880" y="3657600"/>
            <a:ext cx="0" cy="1295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rot="5393400">
            <a:off x="124920" y="4063680"/>
            <a:ext cx="16686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Gen. + Ancillaries (7x24 5.0 MW)</a:t>
            </a:r>
            <a:endParaRPr b="0" lang="en-US" sz="1000" strike="noStrike" u="none">
              <a:solidFill>
                <a:srgbClr val="000000"/>
              </a:solidFill>
              <a:effectLst/>
              <a:uFillTx/>
              <a:latin typeface="Times New Roman"/>
            </a:endParaRPr>
          </a:p>
        </p:txBody>
      </p:sp>
      <p:sp>
        <p:nvSpPr>
          <p:cNvPr id="42" name=""/>
          <p:cNvSpPr/>
          <p:nvPr/>
        </p:nvSpPr>
        <p:spPr>
          <a:xfrm rot="5393400">
            <a:off x="810360" y="4139640"/>
            <a:ext cx="166860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$X/MW </a:t>
            </a:r>
            <a:endParaRPr b="0" lang="en-US" sz="1000" strike="noStrike" u="none">
              <a:solidFill>
                <a:srgbClr val="000000"/>
              </a:solidFill>
              <a:effectLst/>
              <a:uFillTx/>
              <a:latin typeface="Times New Roman"/>
            </a:endParaRPr>
          </a:p>
        </p:txBody>
      </p:sp>
      <p:sp>
        <p:nvSpPr>
          <p:cNvPr id="43" name=""/>
          <p:cNvSpPr/>
          <p:nvPr/>
        </p:nvSpPr>
        <p:spPr>
          <a:xfrm flipV="1">
            <a:off x="685800" y="1143000"/>
            <a:ext cx="0" cy="1295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rot="5393400">
            <a:off x="124920" y="1625040"/>
            <a:ext cx="166824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Gen. + Ancillaries (7x24 5.0 MW)</a:t>
            </a:r>
            <a:endParaRPr b="0" lang="en-US" sz="1000" strike="noStrike" u="none">
              <a:solidFill>
                <a:srgbClr val="000000"/>
              </a:solidFill>
              <a:effectLst/>
              <a:uFillTx/>
              <a:latin typeface="Times New Roman"/>
            </a:endParaRPr>
          </a:p>
        </p:txBody>
      </p:sp>
      <p:sp>
        <p:nvSpPr>
          <p:cNvPr id="45" name=""/>
          <p:cNvSpPr/>
          <p:nvPr/>
        </p:nvSpPr>
        <p:spPr>
          <a:xfrm>
            <a:off x="1523880" y="1219320"/>
            <a:ext cx="0" cy="1295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rot="5393400">
            <a:off x="870840" y="1557000"/>
            <a:ext cx="16686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$X/MW + $0.20/MW Admin. Fee</a:t>
            </a:r>
            <a:endParaRPr b="0" lang="en-US" sz="1000" strike="noStrike" u="none">
              <a:solidFill>
                <a:srgbClr val="000000"/>
              </a:solidFill>
              <a:effectLst/>
              <a:uFillTx/>
              <a:latin typeface="Times New Roman"/>
            </a:endParaRPr>
          </a:p>
        </p:txBody>
      </p:sp>
      <p:sp>
        <p:nvSpPr>
          <p:cNvPr id="47" name=""/>
          <p:cNvSpPr/>
          <p:nvPr/>
        </p:nvSpPr>
        <p:spPr>
          <a:xfrm>
            <a:off x="4038480" y="41911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rot="5400000">
            <a:off x="3432960" y="4576320"/>
            <a:ext cx="96336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TETCO</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2001-06-21T20:04:43Z</dcterms:created>
  <dc:creator>Peter Bennett</dc:creator>
  <dc:description/>
  <dc:language>en-US</dc:language>
  <cp:lastModifiedBy>jkiani</cp:lastModifiedBy>
  <dcterms:modified xsi:type="dcterms:W3CDTF">2001-06-22T16:29:39Z</dcterms:modified>
  <cp:revision>6</cp:revision>
  <dc:subject/>
  <dc:title>Oakhill Structure</dc:title>
</cp:coreProperties>
</file>