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418680" y="1719360"/>
            <a:ext cx="8458200" cy="4473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76280" indent="-47628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76240" indent="-28584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19320" indent="-22860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3344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4792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44792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44792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687240" y="132840"/>
            <a:ext cx="7772400" cy="94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2600" strike="noStrike" u="none">
              <a:solidFill>
                <a:srgbClr val="777777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body"/>
          </p:nvPr>
        </p:nvSpPr>
        <p:spPr>
          <a:xfrm>
            <a:off x="418680" y="1719360"/>
            <a:ext cx="8458200" cy="4473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76280" indent="-47628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76240" indent="-28584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19320" indent="-22860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3344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4792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44792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44792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title"/>
          </p:nvPr>
        </p:nvSpPr>
        <p:spPr>
          <a:xfrm>
            <a:off x="687240" y="132840"/>
            <a:ext cx="7772400" cy="94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2600" strike="noStrike" u="none">
              <a:solidFill>
                <a:srgbClr val="777777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ank%20Building" descr=""/>
          <p:cNvPicPr/>
          <p:nvPr/>
        </p:nvPicPr>
        <p:blipFill>
          <a:blip r:embed="rId1"/>
          <a:stretch/>
        </p:blipFill>
        <p:spPr>
          <a:xfrm>
            <a:off x="762120" y="990720"/>
            <a:ext cx="1755720" cy="117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" name="Business%20Men" descr=""/>
          <p:cNvPicPr/>
          <p:nvPr/>
        </p:nvPicPr>
        <p:blipFill>
          <a:blip r:embed="rId2"/>
          <a:stretch/>
        </p:blipFill>
        <p:spPr>
          <a:xfrm>
            <a:off x="762120" y="2209680"/>
            <a:ext cx="1755720" cy="117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Business%20Men%202" descr=""/>
          <p:cNvPicPr/>
          <p:nvPr/>
        </p:nvPicPr>
        <p:blipFill>
          <a:blip r:embed="rId3"/>
          <a:stretch/>
        </p:blipFill>
        <p:spPr>
          <a:xfrm>
            <a:off x="762120" y="3429000"/>
            <a:ext cx="1755720" cy="117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" name="Eagle" descr=""/>
          <p:cNvPicPr/>
          <p:nvPr/>
        </p:nvPicPr>
        <p:blipFill>
          <a:blip r:embed="rId4"/>
          <a:stretch/>
        </p:blipFill>
        <p:spPr>
          <a:xfrm>
            <a:off x="762120" y="4648320"/>
            <a:ext cx="1755720" cy="1170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8" name=""/>
          <p:cNvGrpSpPr/>
          <p:nvPr/>
        </p:nvGrpSpPr>
        <p:grpSpPr>
          <a:xfrm>
            <a:off x="4883040" y="1219320"/>
            <a:ext cx="1288800" cy="1294920"/>
            <a:chOff x="4883040" y="1219320"/>
            <a:chExt cx="1288800" cy="1294920"/>
          </a:xfrm>
        </p:grpSpPr>
        <p:sp>
          <p:nvSpPr>
            <p:cNvPr id="9" name=""/>
            <p:cNvSpPr/>
            <p:nvPr/>
          </p:nvSpPr>
          <p:spPr>
            <a:xfrm>
              <a:off x="5419080" y="1693800"/>
              <a:ext cx="752760" cy="820440"/>
            </a:xfrm>
            <a:custGeom>
              <a:avLst/>
              <a:gdLst/>
              <a:ahLst/>
              <a:rect l="l" t="t" r="r" b="b"/>
              <a:pathLst>
                <a:path w="1091" h="1122">
                  <a:moveTo>
                    <a:pt x="350" y="472"/>
                  </a:moveTo>
                  <a:lnTo>
                    <a:pt x="838" y="0"/>
                  </a:lnTo>
                  <a:lnTo>
                    <a:pt x="1090" y="233"/>
                  </a:lnTo>
                  <a:lnTo>
                    <a:pt x="159" y="1121"/>
                  </a:lnTo>
                  <a:lnTo>
                    <a:pt x="98" y="1064"/>
                  </a:lnTo>
                  <a:lnTo>
                    <a:pt x="170" y="899"/>
                  </a:lnTo>
                  <a:lnTo>
                    <a:pt x="51" y="1025"/>
                  </a:lnTo>
                  <a:lnTo>
                    <a:pt x="0" y="968"/>
                  </a:lnTo>
                  <a:lnTo>
                    <a:pt x="242" y="740"/>
                  </a:lnTo>
                  <a:lnTo>
                    <a:pt x="303" y="797"/>
                  </a:lnTo>
                  <a:lnTo>
                    <a:pt x="231" y="939"/>
                  </a:lnTo>
                  <a:lnTo>
                    <a:pt x="982" y="233"/>
                  </a:lnTo>
                  <a:lnTo>
                    <a:pt x="848" y="108"/>
                  </a:lnTo>
                  <a:lnTo>
                    <a:pt x="401" y="529"/>
                  </a:lnTo>
                  <a:lnTo>
                    <a:pt x="350" y="472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5007240" y="1827000"/>
              <a:ext cx="284760" cy="279360"/>
            </a:xfrm>
            <a:custGeom>
              <a:avLst/>
              <a:gdLst/>
              <a:ahLst/>
              <a:rect l="l" t="t" r="r" b="b"/>
              <a:pathLst>
                <a:path w="413" h="382">
                  <a:moveTo>
                    <a:pt x="412" y="148"/>
                  </a:moveTo>
                  <a:lnTo>
                    <a:pt x="160" y="381"/>
                  </a:lnTo>
                  <a:lnTo>
                    <a:pt x="108" y="330"/>
                  </a:lnTo>
                  <a:lnTo>
                    <a:pt x="180" y="165"/>
                  </a:lnTo>
                  <a:lnTo>
                    <a:pt x="57" y="290"/>
                  </a:lnTo>
                  <a:lnTo>
                    <a:pt x="0" y="233"/>
                  </a:lnTo>
                  <a:lnTo>
                    <a:pt x="252" y="0"/>
                  </a:lnTo>
                  <a:lnTo>
                    <a:pt x="309" y="51"/>
                  </a:lnTo>
                  <a:lnTo>
                    <a:pt x="232" y="222"/>
                  </a:lnTo>
                  <a:lnTo>
                    <a:pt x="350" y="97"/>
                  </a:lnTo>
                  <a:lnTo>
                    <a:pt x="412" y="148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5149080" y="1968840"/>
              <a:ext cx="249120" cy="282960"/>
            </a:xfrm>
            <a:custGeom>
              <a:avLst/>
              <a:gdLst/>
              <a:ahLst/>
              <a:rect l="l" t="t" r="r" b="b"/>
              <a:pathLst>
                <a:path w="361" h="387">
                  <a:moveTo>
                    <a:pt x="0" y="227"/>
                  </a:moveTo>
                  <a:lnTo>
                    <a:pt x="242" y="0"/>
                  </a:lnTo>
                  <a:lnTo>
                    <a:pt x="329" y="80"/>
                  </a:lnTo>
                  <a:lnTo>
                    <a:pt x="350" y="108"/>
                  </a:lnTo>
                  <a:lnTo>
                    <a:pt x="355" y="125"/>
                  </a:lnTo>
                  <a:lnTo>
                    <a:pt x="360" y="136"/>
                  </a:lnTo>
                  <a:lnTo>
                    <a:pt x="360" y="148"/>
                  </a:lnTo>
                  <a:lnTo>
                    <a:pt x="355" y="165"/>
                  </a:lnTo>
                  <a:lnTo>
                    <a:pt x="344" y="182"/>
                  </a:lnTo>
                  <a:lnTo>
                    <a:pt x="334" y="193"/>
                  </a:lnTo>
                  <a:lnTo>
                    <a:pt x="324" y="205"/>
                  </a:lnTo>
                  <a:lnTo>
                    <a:pt x="308" y="222"/>
                  </a:lnTo>
                  <a:lnTo>
                    <a:pt x="298" y="222"/>
                  </a:lnTo>
                  <a:lnTo>
                    <a:pt x="288" y="227"/>
                  </a:lnTo>
                  <a:lnTo>
                    <a:pt x="278" y="227"/>
                  </a:lnTo>
                  <a:lnTo>
                    <a:pt x="267" y="227"/>
                  </a:lnTo>
                  <a:lnTo>
                    <a:pt x="247" y="227"/>
                  </a:lnTo>
                  <a:lnTo>
                    <a:pt x="252" y="239"/>
                  </a:lnTo>
                  <a:lnTo>
                    <a:pt x="247" y="256"/>
                  </a:lnTo>
                  <a:lnTo>
                    <a:pt x="242" y="273"/>
                  </a:lnTo>
                  <a:lnTo>
                    <a:pt x="236" y="284"/>
                  </a:lnTo>
                  <a:lnTo>
                    <a:pt x="185" y="335"/>
                  </a:lnTo>
                  <a:lnTo>
                    <a:pt x="170" y="352"/>
                  </a:lnTo>
                  <a:lnTo>
                    <a:pt x="165" y="369"/>
                  </a:lnTo>
                  <a:lnTo>
                    <a:pt x="165" y="386"/>
                  </a:lnTo>
                  <a:lnTo>
                    <a:pt x="149" y="369"/>
                  </a:lnTo>
                  <a:lnTo>
                    <a:pt x="98" y="330"/>
                  </a:lnTo>
                  <a:lnTo>
                    <a:pt x="98" y="318"/>
                  </a:lnTo>
                  <a:lnTo>
                    <a:pt x="103" y="312"/>
                  </a:lnTo>
                  <a:lnTo>
                    <a:pt x="103" y="307"/>
                  </a:lnTo>
                  <a:lnTo>
                    <a:pt x="129" y="284"/>
                  </a:lnTo>
                  <a:lnTo>
                    <a:pt x="165" y="250"/>
                  </a:lnTo>
                  <a:lnTo>
                    <a:pt x="170" y="239"/>
                  </a:lnTo>
                  <a:lnTo>
                    <a:pt x="175" y="233"/>
                  </a:lnTo>
                  <a:lnTo>
                    <a:pt x="180" y="222"/>
                  </a:lnTo>
                  <a:lnTo>
                    <a:pt x="175" y="205"/>
                  </a:lnTo>
                  <a:lnTo>
                    <a:pt x="170" y="199"/>
                  </a:lnTo>
                  <a:lnTo>
                    <a:pt x="165" y="193"/>
                  </a:lnTo>
                  <a:lnTo>
                    <a:pt x="154" y="182"/>
                  </a:lnTo>
                  <a:lnTo>
                    <a:pt x="195" y="142"/>
                  </a:lnTo>
                  <a:lnTo>
                    <a:pt x="216" y="159"/>
                  </a:lnTo>
                  <a:lnTo>
                    <a:pt x="226" y="165"/>
                  </a:lnTo>
                  <a:lnTo>
                    <a:pt x="242" y="165"/>
                  </a:lnTo>
                  <a:lnTo>
                    <a:pt x="262" y="159"/>
                  </a:lnTo>
                  <a:lnTo>
                    <a:pt x="267" y="148"/>
                  </a:lnTo>
                  <a:lnTo>
                    <a:pt x="278" y="142"/>
                  </a:lnTo>
                  <a:lnTo>
                    <a:pt x="283" y="136"/>
                  </a:lnTo>
                  <a:lnTo>
                    <a:pt x="283" y="125"/>
                  </a:lnTo>
                  <a:lnTo>
                    <a:pt x="278" y="114"/>
                  </a:lnTo>
                  <a:lnTo>
                    <a:pt x="272" y="102"/>
                  </a:lnTo>
                  <a:lnTo>
                    <a:pt x="252" y="85"/>
                  </a:lnTo>
                  <a:lnTo>
                    <a:pt x="46" y="278"/>
                  </a:lnTo>
                  <a:lnTo>
                    <a:pt x="0" y="227"/>
                  </a:lnTo>
                </a:path>
              </a:pathLst>
            </a:custGeom>
            <a:solidFill>
              <a:srgbClr val="114ffb"/>
            </a:solidFill>
            <a:ln cap="rnd" w="12600">
              <a:solidFill>
                <a:srgbClr val="114ff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5422680" y="1456200"/>
              <a:ext cx="511200" cy="654480"/>
            </a:xfrm>
            <a:custGeom>
              <a:avLst/>
              <a:gdLst/>
              <a:ahLst/>
              <a:rect l="l" t="t" r="r" b="b"/>
              <a:pathLst>
                <a:path w="741" h="895">
                  <a:moveTo>
                    <a:pt x="0" y="473"/>
                  </a:moveTo>
                  <a:lnTo>
                    <a:pt x="493" y="0"/>
                  </a:lnTo>
                  <a:lnTo>
                    <a:pt x="740" y="239"/>
                  </a:lnTo>
                  <a:lnTo>
                    <a:pt x="252" y="706"/>
                  </a:lnTo>
                  <a:lnTo>
                    <a:pt x="401" y="843"/>
                  </a:lnTo>
                  <a:lnTo>
                    <a:pt x="349" y="894"/>
                  </a:lnTo>
                  <a:lnTo>
                    <a:pt x="144" y="695"/>
                  </a:lnTo>
                  <a:lnTo>
                    <a:pt x="627" y="234"/>
                  </a:lnTo>
                  <a:lnTo>
                    <a:pt x="493" y="103"/>
                  </a:lnTo>
                  <a:lnTo>
                    <a:pt x="51" y="530"/>
                  </a:lnTo>
                  <a:lnTo>
                    <a:pt x="0" y="473"/>
                  </a:lnTo>
                </a:path>
              </a:pathLst>
            </a:custGeom>
            <a:solidFill>
              <a:srgbClr val="00ae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5042520" y="1219320"/>
              <a:ext cx="660960" cy="653760"/>
            </a:xfrm>
            <a:custGeom>
              <a:avLst/>
              <a:gdLst/>
              <a:ahLst/>
              <a:rect l="l" t="t" r="r" b="b"/>
              <a:pathLst>
                <a:path w="958" h="894">
                  <a:moveTo>
                    <a:pt x="0" y="666"/>
                  </a:moveTo>
                  <a:lnTo>
                    <a:pt x="700" y="0"/>
                  </a:lnTo>
                  <a:lnTo>
                    <a:pt x="957" y="239"/>
                  </a:lnTo>
                  <a:lnTo>
                    <a:pt x="463" y="711"/>
                  </a:lnTo>
                  <a:lnTo>
                    <a:pt x="607" y="848"/>
                  </a:lnTo>
                  <a:lnTo>
                    <a:pt x="556" y="893"/>
                  </a:lnTo>
                  <a:lnTo>
                    <a:pt x="350" y="700"/>
                  </a:lnTo>
                  <a:lnTo>
                    <a:pt x="844" y="239"/>
                  </a:lnTo>
                  <a:lnTo>
                    <a:pt x="700" y="108"/>
                  </a:lnTo>
                  <a:lnTo>
                    <a:pt x="57" y="717"/>
                  </a:lnTo>
                  <a:lnTo>
                    <a:pt x="0" y="6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883040" y="1701720"/>
              <a:ext cx="263520" cy="266760"/>
            </a:xfrm>
            <a:custGeom>
              <a:avLst/>
              <a:gdLst/>
              <a:ahLst/>
              <a:rect l="l" t="t" r="r" b="b"/>
              <a:pathLst>
                <a:path w="382" h="365">
                  <a:moveTo>
                    <a:pt x="381" y="131"/>
                  </a:moveTo>
                  <a:lnTo>
                    <a:pt x="242" y="0"/>
                  </a:lnTo>
                  <a:lnTo>
                    <a:pt x="0" y="228"/>
                  </a:lnTo>
                  <a:lnTo>
                    <a:pt x="139" y="364"/>
                  </a:lnTo>
                  <a:lnTo>
                    <a:pt x="185" y="313"/>
                  </a:lnTo>
                  <a:lnTo>
                    <a:pt x="108" y="239"/>
                  </a:lnTo>
                  <a:lnTo>
                    <a:pt x="160" y="188"/>
                  </a:lnTo>
                  <a:lnTo>
                    <a:pt x="237" y="262"/>
                  </a:lnTo>
                  <a:lnTo>
                    <a:pt x="288" y="211"/>
                  </a:lnTo>
                  <a:lnTo>
                    <a:pt x="211" y="142"/>
                  </a:lnTo>
                  <a:lnTo>
                    <a:pt x="252" y="97"/>
                  </a:lnTo>
                  <a:lnTo>
                    <a:pt x="335" y="171"/>
                  </a:lnTo>
                  <a:lnTo>
                    <a:pt x="381" y="131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5305320" y="2126880"/>
              <a:ext cx="224280" cy="225000"/>
            </a:xfrm>
            <a:custGeom>
              <a:avLst/>
              <a:gdLst/>
              <a:ahLst/>
              <a:rect l="l" t="t" r="r" b="b"/>
              <a:pathLst>
                <a:path w="325" h="308">
                  <a:moveTo>
                    <a:pt x="154" y="193"/>
                  </a:moveTo>
                  <a:lnTo>
                    <a:pt x="242" y="114"/>
                  </a:lnTo>
                  <a:lnTo>
                    <a:pt x="247" y="102"/>
                  </a:lnTo>
                  <a:lnTo>
                    <a:pt x="252" y="97"/>
                  </a:lnTo>
                  <a:lnTo>
                    <a:pt x="252" y="91"/>
                  </a:lnTo>
                  <a:lnTo>
                    <a:pt x="247" y="80"/>
                  </a:lnTo>
                  <a:lnTo>
                    <a:pt x="242" y="74"/>
                  </a:lnTo>
                  <a:lnTo>
                    <a:pt x="236" y="68"/>
                  </a:lnTo>
                  <a:lnTo>
                    <a:pt x="231" y="68"/>
                  </a:lnTo>
                  <a:lnTo>
                    <a:pt x="221" y="68"/>
                  </a:lnTo>
                  <a:lnTo>
                    <a:pt x="216" y="68"/>
                  </a:lnTo>
                  <a:lnTo>
                    <a:pt x="211" y="74"/>
                  </a:lnTo>
                  <a:lnTo>
                    <a:pt x="200" y="80"/>
                  </a:lnTo>
                  <a:lnTo>
                    <a:pt x="82" y="193"/>
                  </a:lnTo>
                  <a:lnTo>
                    <a:pt x="77" y="199"/>
                  </a:lnTo>
                  <a:lnTo>
                    <a:pt x="72" y="205"/>
                  </a:lnTo>
                  <a:lnTo>
                    <a:pt x="72" y="211"/>
                  </a:lnTo>
                  <a:lnTo>
                    <a:pt x="72" y="216"/>
                  </a:lnTo>
                  <a:lnTo>
                    <a:pt x="77" y="233"/>
                  </a:lnTo>
                  <a:lnTo>
                    <a:pt x="87" y="239"/>
                  </a:lnTo>
                  <a:lnTo>
                    <a:pt x="98" y="239"/>
                  </a:lnTo>
                  <a:lnTo>
                    <a:pt x="103" y="239"/>
                  </a:lnTo>
                  <a:lnTo>
                    <a:pt x="113" y="233"/>
                  </a:lnTo>
                  <a:lnTo>
                    <a:pt x="118" y="228"/>
                  </a:lnTo>
                  <a:lnTo>
                    <a:pt x="154" y="193"/>
                  </a:lnTo>
                  <a:lnTo>
                    <a:pt x="211" y="245"/>
                  </a:lnTo>
                  <a:lnTo>
                    <a:pt x="190" y="267"/>
                  </a:lnTo>
                  <a:lnTo>
                    <a:pt x="164" y="285"/>
                  </a:lnTo>
                  <a:lnTo>
                    <a:pt x="144" y="296"/>
                  </a:lnTo>
                  <a:lnTo>
                    <a:pt x="123" y="302"/>
                  </a:lnTo>
                  <a:lnTo>
                    <a:pt x="103" y="307"/>
                  </a:lnTo>
                  <a:lnTo>
                    <a:pt x="77" y="302"/>
                  </a:lnTo>
                  <a:lnTo>
                    <a:pt x="62" y="296"/>
                  </a:lnTo>
                  <a:lnTo>
                    <a:pt x="46" y="285"/>
                  </a:lnTo>
                  <a:lnTo>
                    <a:pt x="36" y="273"/>
                  </a:lnTo>
                  <a:lnTo>
                    <a:pt x="21" y="256"/>
                  </a:lnTo>
                  <a:lnTo>
                    <a:pt x="10" y="239"/>
                  </a:lnTo>
                  <a:lnTo>
                    <a:pt x="5" y="228"/>
                  </a:lnTo>
                  <a:lnTo>
                    <a:pt x="0" y="211"/>
                  </a:lnTo>
                  <a:lnTo>
                    <a:pt x="0" y="193"/>
                  </a:lnTo>
                  <a:lnTo>
                    <a:pt x="0" y="182"/>
                  </a:lnTo>
                  <a:lnTo>
                    <a:pt x="10" y="165"/>
                  </a:lnTo>
                  <a:lnTo>
                    <a:pt x="26" y="148"/>
                  </a:lnTo>
                  <a:lnTo>
                    <a:pt x="154" y="17"/>
                  </a:lnTo>
                  <a:lnTo>
                    <a:pt x="175" y="6"/>
                  </a:lnTo>
                  <a:lnTo>
                    <a:pt x="190" y="0"/>
                  </a:lnTo>
                  <a:lnTo>
                    <a:pt x="206" y="0"/>
                  </a:lnTo>
                  <a:lnTo>
                    <a:pt x="221" y="0"/>
                  </a:lnTo>
                  <a:lnTo>
                    <a:pt x="236" y="0"/>
                  </a:lnTo>
                  <a:lnTo>
                    <a:pt x="252" y="6"/>
                  </a:lnTo>
                  <a:lnTo>
                    <a:pt x="272" y="17"/>
                  </a:lnTo>
                  <a:lnTo>
                    <a:pt x="283" y="28"/>
                  </a:lnTo>
                  <a:lnTo>
                    <a:pt x="293" y="40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4" y="68"/>
                  </a:lnTo>
                  <a:lnTo>
                    <a:pt x="319" y="85"/>
                  </a:lnTo>
                  <a:lnTo>
                    <a:pt x="324" y="97"/>
                  </a:lnTo>
                  <a:lnTo>
                    <a:pt x="324" y="114"/>
                  </a:lnTo>
                  <a:lnTo>
                    <a:pt x="319" y="131"/>
                  </a:lnTo>
                  <a:lnTo>
                    <a:pt x="314" y="142"/>
                  </a:lnTo>
                  <a:lnTo>
                    <a:pt x="298" y="159"/>
                  </a:lnTo>
                  <a:lnTo>
                    <a:pt x="211" y="245"/>
                  </a:lnTo>
                  <a:lnTo>
                    <a:pt x="154" y="193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6" name=""/>
          <p:cNvSpPr/>
          <p:nvPr/>
        </p:nvSpPr>
        <p:spPr>
          <a:xfrm>
            <a:off x="2590920" y="3200400"/>
            <a:ext cx="6172200" cy="16002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939cd"/>
                </a:solidFill>
                <a:effectLst/>
                <a:uFillTx/>
                <a:latin typeface="Arial Black"/>
              </a:rPr>
              <a:t>Enron Americas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8000"/>
                </a:solidFill>
                <a:effectLst/>
                <a:uFillTx/>
                <a:latin typeface="Arial Black"/>
              </a:rPr>
              <a:t>Opening Meeting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8000"/>
                </a:solidFill>
                <a:effectLst/>
                <a:uFillTx/>
                <a:latin typeface="Arial Black"/>
              </a:rPr>
              <a:t>A/R &amp; A/P Reconciliation Audit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939cd"/>
                </a:solidFill>
                <a:effectLst/>
                <a:uFillTx/>
                <a:latin typeface="Arial Black"/>
              </a:rPr>
              <a:t>May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1143000" y="6324480"/>
            <a:ext cx="2362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174600" y="76320"/>
            <a:ext cx="523800" cy="55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558720" y="38160"/>
            <a:ext cx="3200400" cy="685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939cd"/>
                </a:solidFill>
                <a:effectLst/>
                <a:uFillTx/>
                <a:latin typeface="Arial Black"/>
              </a:rPr>
              <a:t>Enron Americas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1449360" y="743040"/>
            <a:ext cx="6127920" cy="5540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8000"/>
                </a:solidFill>
                <a:effectLst/>
                <a:uFillTx/>
                <a:latin typeface="Arial Black"/>
              </a:rPr>
              <a:t>Introduction and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635040" y="1523880"/>
            <a:ext cx="7772400" cy="99072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Auditors: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Jennifer Stevenson, Manager; ext. 6-6275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Sharon Smith, Senior; ext. 6-6209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660240" y="2730600"/>
            <a:ext cx="7772400" cy="99036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40186" dir="1096358" blurRad="0" rotWithShape="0">
              <a:srgbClr val="0000a4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Structure Overview:  AA and Enron Assurance Services (EAS)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Mechelle Atwood, EAS Director;  ext. 5-4554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John Boudreaux, AA Sr. Manager; ext. 6-8694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647640" y="3911760"/>
            <a:ext cx="7772400" cy="99036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40186" dir="1096358" blurRad="0" rotWithShape="0">
              <a:srgbClr val="0000a4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Contacts: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Kent Castleman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Brent Price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Georganne Hodges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Leslie Reeves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571680" y="63500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808080"/>
                </a:solidFill>
                <a:effectLst/>
                <a:uFillTx/>
                <a:latin typeface="Arial Black"/>
              </a:rPr>
              <a:t>DRAFT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6553080" y="6477120"/>
            <a:ext cx="1575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6194520" y="6324480"/>
            <a:ext cx="571320" cy="3049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efe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2197080" y="6324480"/>
            <a:ext cx="571680" cy="3049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8026560" y="6273720"/>
            <a:ext cx="533160" cy="381240"/>
          </a:xfrm>
          <a:prstGeom prst="ellipse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8128080" y="6273720"/>
            <a:ext cx="3808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2514600" y="6324480"/>
            <a:ext cx="3962520" cy="30492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2997360" y="6292800"/>
            <a:ext cx="332712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A/R &amp; A/P Reconciliation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174600" y="76320"/>
            <a:ext cx="523800" cy="55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" name=""/>
          <p:cNvSpPr/>
          <p:nvPr/>
        </p:nvSpPr>
        <p:spPr>
          <a:xfrm>
            <a:off x="2236680" y="565200"/>
            <a:ext cx="4591080" cy="5540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8000"/>
                </a:solidFill>
                <a:effectLst/>
                <a:uFillTx/>
                <a:latin typeface="Arial Black"/>
              </a:rPr>
              <a:t>Project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533520" y="4965840"/>
            <a:ext cx="3708360" cy="95220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40186" dir="1096358" blurRad="0" rotWithShape="0">
              <a:srgbClr val="0000a4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533520" y="3340080"/>
            <a:ext cx="7772400" cy="125748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40186" dir="1096358" blurRad="0" rotWithShape="0">
              <a:srgbClr val="0000a4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533520" y="1447920"/>
            <a:ext cx="7772400" cy="153648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40186" dir="1096358" blurRad="0" rotWithShape="0">
              <a:srgbClr val="0000a4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2273400" y="1689120"/>
            <a:ext cx="4114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3086280" y="5268960"/>
            <a:ext cx="1301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414360" y="18939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868320" y="1655640"/>
            <a:ext cx="415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buClr>
                <a:srgbClr val="000000"/>
              </a:buClr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584280" y="3479760"/>
            <a:ext cx="9232920" cy="107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0000"/>
              </a:lnSpc>
              <a:spcBef>
                <a:spcPts val="876"/>
              </a:spcBef>
              <a:buClr>
                <a:srgbClr val="000000"/>
              </a:buClr>
              <a:buSzPct val="125000"/>
              <a:buFont typeface="Wingdings" charset="2"/>
              <a:buChar char="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Monitoring of aged accounts receivable and accounts payable &amp; management report integrity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50000"/>
              </a:lnSpc>
              <a:spcBef>
                <a:spcPts val="876"/>
              </a:spcBef>
              <a:buClr>
                <a:srgbClr val="000000"/>
              </a:buClr>
              <a:buSzPct val="125000"/>
              <a:buFont typeface="Wingdings" charset="2"/>
              <a:buChar char="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Collections and payments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50000"/>
              </a:lnSpc>
              <a:spcBef>
                <a:spcPts val="876"/>
              </a:spcBef>
              <a:buClr>
                <a:srgbClr val="000000"/>
              </a:buClr>
              <a:buSzPct val="125000"/>
              <a:buFont typeface="Wingdings" charset="2"/>
              <a:buChar char="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Cash application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50000"/>
              </a:lnSpc>
              <a:spcBef>
                <a:spcPts val="876"/>
              </a:spcBef>
              <a:buClr>
                <a:srgbClr val="000000"/>
              </a:buClr>
              <a:buSzPct val="125000"/>
              <a:buFont typeface="Wingdings" charset="2"/>
              <a:buChar char="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Invoice finalization  &amp; pay “lesser of” process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50000"/>
              </a:lnSpc>
              <a:spcBef>
                <a:spcPts val="876"/>
              </a:spcBef>
              <a:buClr>
                <a:srgbClr val="000000"/>
              </a:buClr>
              <a:buSzPct val="125000"/>
              <a:buFont typeface="Wingdings" charset="2"/>
              <a:buChar char="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Credit provisioning (credit reserve or allowance for doubtful accounts)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527040" y="1054080"/>
            <a:ext cx="44578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High-Level Objectives and Scope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425520" y="3022560"/>
            <a:ext cx="45910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Areas of Emphasis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4533840" y="4965840"/>
            <a:ext cx="3733920" cy="95220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40186" dir="1096358" blurRad="0" rotWithShape="0">
              <a:srgbClr val="0000a4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450720" y="4648320"/>
            <a:ext cx="45910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Audit Period/Testing; PBC’s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533520" y="5067360"/>
            <a:ext cx="3695760" cy="23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65000"/>
              </a:lnSpc>
              <a:spcBef>
                <a:spcPts val="876"/>
              </a:spcBef>
              <a:buClr>
                <a:srgbClr val="000000"/>
              </a:buClr>
              <a:buSzPct val="125000"/>
              <a:buFont typeface="Wingdings" charset="2"/>
              <a:buChar char="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See handout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4514760" y="4648320"/>
            <a:ext cx="45910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Report Distribution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4597560" y="5041800"/>
            <a:ext cx="3797280" cy="82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 Colwell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Owner(s)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Sally Beck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Shawn Kilchrist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558720" y="38160"/>
            <a:ext cx="3200400" cy="685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939cd"/>
                </a:solidFill>
                <a:effectLst/>
                <a:uFillTx/>
                <a:latin typeface="Arial Black"/>
              </a:rPr>
              <a:t>Enron Americas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571680" y="63500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808080"/>
                </a:solidFill>
                <a:effectLst/>
                <a:uFillTx/>
                <a:latin typeface="Arial Black"/>
              </a:rPr>
              <a:t>DRAFT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6553080" y="6477120"/>
            <a:ext cx="1575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6194520" y="6324480"/>
            <a:ext cx="571320" cy="3049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efe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2197080" y="6324480"/>
            <a:ext cx="571680" cy="3049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8026560" y="6273720"/>
            <a:ext cx="533160" cy="381240"/>
          </a:xfrm>
          <a:prstGeom prst="ellipse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8128080" y="6273720"/>
            <a:ext cx="3808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2514600" y="6324480"/>
            <a:ext cx="3962520" cy="30492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2997360" y="6292800"/>
            <a:ext cx="332712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A/R &amp; A/P Reconciliation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609480" y="1549440"/>
            <a:ext cx="7518600" cy="159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SzPct val="125000"/>
              <a:buFont typeface="Wingdings" charset="2"/>
              <a:buChar char="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Review and assess adequacy of procedures related to monitoring aged AR and 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SzPct val="125000"/>
              <a:buFont typeface="Wingdings" charset="2"/>
              <a:buChar char="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Ensure proper coordination occurs for global management of AR and AP balances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SzPct val="125000"/>
              <a:buFont typeface="Wingdings" charset="2"/>
              <a:buChar char="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Assess the realizability of AR balances and the obligations related to AP balances given aging dates and statute of limitation guidelines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SzPct val="125000"/>
              <a:buFont typeface="Wingdings" charset="2"/>
              <a:buChar char="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Identify coordination efforts with Credit Risk Management related to aged 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SzPct val="125000"/>
              <a:buFont typeface="Wingdings" charset="2"/>
              <a:buChar char="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574560" y="1335240"/>
            <a:ext cx="7864560" cy="542880"/>
          </a:xfrm>
          <a:prstGeom prst="rect">
            <a:avLst/>
          </a:prstGeom>
          <a:gradFill rotWithShape="0">
            <a:gsLst>
              <a:gs pos="0">
                <a:srgbClr val="339933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555480" y="2057400"/>
            <a:ext cx="7891560" cy="190440"/>
          </a:xfrm>
          <a:prstGeom prst="rect">
            <a:avLst/>
          </a:prstGeom>
          <a:gradFill rotWithShape="0">
            <a:gsLst>
              <a:gs pos="0">
                <a:srgbClr val="ff6600"/>
              </a:gs>
              <a:gs pos="100000">
                <a:srgbClr val="b14600"/>
              </a:gs>
            </a:gsLst>
            <a:lin ang="5400000"/>
          </a:gradFill>
          <a:ln w="936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357120" y="3387600"/>
            <a:ext cx="228600" cy="20016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344520" y="4059360"/>
            <a:ext cx="228600" cy="1998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351000" y="4344840"/>
            <a:ext cx="228600" cy="20016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360360" y="5251320"/>
            <a:ext cx="228600" cy="20016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360360" y="5527800"/>
            <a:ext cx="228600" cy="1998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 rot="10800000">
            <a:off x="491760" y="1854360"/>
            <a:ext cx="144360" cy="193680"/>
          </a:xfrm>
          <a:prstGeom prst="triangle">
            <a:avLst>
              <a:gd name="adj" fmla="val 50000"/>
            </a:avLst>
          </a:prstGeom>
          <a:solidFill>
            <a:srgbClr val="339933"/>
          </a:solidFill>
          <a:ln w="9360">
            <a:solidFill>
              <a:srgbClr val="33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0" bIns="18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496800" y="2241720"/>
            <a:ext cx="222480" cy="438120"/>
          </a:xfrm>
          <a:prstGeom prst="upArrowCallout">
            <a:avLst>
              <a:gd name="adj1" fmla="val 25002"/>
              <a:gd name="adj2" fmla="val 25000"/>
              <a:gd name="adj3" fmla="val 32821"/>
              <a:gd name="adj4" fmla="val 99204"/>
            </a:avLst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5910120" y="2241720"/>
            <a:ext cx="222480" cy="438120"/>
          </a:xfrm>
          <a:prstGeom prst="upArrowCallout">
            <a:avLst>
              <a:gd name="adj1" fmla="val 25002"/>
              <a:gd name="adj2" fmla="val 25000"/>
              <a:gd name="adj3" fmla="val 32821"/>
              <a:gd name="adj4" fmla="val 99204"/>
            </a:avLst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560520" y="1335240"/>
            <a:ext cx="12600" cy="574560"/>
          </a:xfrm>
          <a:prstGeom prst="line">
            <a:avLst/>
          </a:prstGeom>
          <a:ln w="50760">
            <a:solidFill>
              <a:srgbClr val="33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2265480" y="2241720"/>
            <a:ext cx="222120" cy="438120"/>
          </a:xfrm>
          <a:prstGeom prst="upArrowCallout">
            <a:avLst>
              <a:gd name="adj1" fmla="val 25002"/>
              <a:gd name="adj2" fmla="val 25000"/>
              <a:gd name="adj3" fmla="val 32874"/>
              <a:gd name="adj4" fmla="val 99204"/>
            </a:avLst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5037120" y="2241720"/>
            <a:ext cx="222120" cy="438120"/>
          </a:xfrm>
          <a:prstGeom prst="upArrowCallout">
            <a:avLst>
              <a:gd name="adj1" fmla="val 25002"/>
              <a:gd name="adj2" fmla="val 25000"/>
              <a:gd name="adj3" fmla="val 32874"/>
              <a:gd name="adj4" fmla="val 99204"/>
            </a:avLst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 flipH="1">
            <a:off x="2366640" y="1338120"/>
            <a:ext cx="12600" cy="525600"/>
          </a:xfrm>
          <a:prstGeom prst="line">
            <a:avLst/>
          </a:prstGeom>
          <a:ln w="50760">
            <a:solidFill>
              <a:srgbClr val="33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622440" y="1425600"/>
            <a:ext cx="1952640" cy="3074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Pre-Audit Phase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260280" y="3035160"/>
            <a:ext cx="278136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Pre-Audit Phase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 rot="10800000">
            <a:off x="2290320" y="1847880"/>
            <a:ext cx="142920" cy="193680"/>
          </a:xfrm>
          <a:prstGeom prst="triangle">
            <a:avLst>
              <a:gd name="adj" fmla="val 50000"/>
            </a:avLst>
          </a:prstGeom>
          <a:solidFill>
            <a:srgbClr val="339933"/>
          </a:solidFill>
          <a:ln w="9360">
            <a:solidFill>
              <a:srgbClr val="33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0" bIns="18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8443800" y="1335240"/>
            <a:ext cx="12960" cy="617400"/>
          </a:xfrm>
          <a:prstGeom prst="line">
            <a:avLst/>
          </a:prstGeom>
          <a:ln w="50760">
            <a:solidFill>
              <a:srgbClr val="33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 rot="10800000">
            <a:off x="8370360" y="1863720"/>
            <a:ext cx="142920" cy="193680"/>
          </a:xfrm>
          <a:prstGeom prst="triangle">
            <a:avLst>
              <a:gd name="adj" fmla="val 50000"/>
            </a:avLst>
          </a:prstGeom>
          <a:solidFill>
            <a:srgbClr val="339933"/>
          </a:solidFill>
          <a:ln w="9360">
            <a:solidFill>
              <a:srgbClr val="33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0" bIns="18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2997360" y="1434960"/>
            <a:ext cx="1784160" cy="5209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Audit Execution Phase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6048360" y="1444680"/>
            <a:ext cx="2139840" cy="3074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Post-Audit Phase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 flipH="1">
            <a:off x="5163840" y="1351080"/>
            <a:ext cx="12600" cy="601560"/>
          </a:xfrm>
          <a:prstGeom prst="line">
            <a:avLst/>
          </a:prstGeom>
          <a:ln w="5076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 rot="10800000">
            <a:off x="5100120" y="1863720"/>
            <a:ext cx="142920" cy="193680"/>
          </a:xfrm>
          <a:prstGeom prst="triangle">
            <a:avLst>
              <a:gd name="adj" fmla="val 50000"/>
            </a:avLst>
          </a:prstGeom>
          <a:solidFill>
            <a:srgbClr val="339933"/>
          </a:solidFill>
          <a:ln w="9360">
            <a:solidFill>
              <a:srgbClr val="33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0" bIns="18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317520" y="334008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743040" y="3413160"/>
            <a:ext cx="828972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Notification of audit project to Primary Process Owner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263520" y="3714840"/>
            <a:ext cx="278136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Audit Execution Phase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301680" y="400356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739800" y="4086360"/>
            <a:ext cx="8337600" cy="2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Conduct opening meeting with Primary Process Owner and key contacts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730080" y="4359240"/>
            <a:ext cx="842652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 of audit issues and recommendations with process owners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311040" y="428292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351000" y="4621320"/>
            <a:ext cx="228600" cy="1998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311040" y="457200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739800" y="4648320"/>
            <a:ext cx="803268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Conduct Audit Closing Meeting: review draft report, confirm action plans, responsible party &amp; target dates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2641680" y="2286000"/>
            <a:ext cx="2260440" cy="444600"/>
          </a:xfrm>
          <a:prstGeom prst="leftRightArrow">
            <a:avLst>
              <a:gd name="adj1" fmla="val 50000"/>
              <a:gd name="adj2" fmla="val 30340"/>
            </a:avLst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263520" y="4908600"/>
            <a:ext cx="278136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Post-Audit Phase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3632040" y="2374920"/>
            <a:ext cx="476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311040" y="520704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752400" y="5270400"/>
            <a:ext cx="8350200" cy="27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Submission of final report to Management and Primary Process Owner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311040" y="547380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752400" y="5549760"/>
            <a:ext cx="83124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 commences follow-up on status of action steps in order to document close-out of audit 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9" name="" descr=""/>
          <p:cNvPicPr/>
          <p:nvPr/>
        </p:nvPicPr>
        <p:blipFill>
          <a:blip r:embed="rId1"/>
          <a:stretch/>
        </p:blipFill>
        <p:spPr>
          <a:xfrm>
            <a:off x="174600" y="76320"/>
            <a:ext cx="523800" cy="55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0" name=""/>
          <p:cNvSpPr/>
          <p:nvPr/>
        </p:nvSpPr>
        <p:spPr>
          <a:xfrm>
            <a:off x="6566040" y="2298600"/>
            <a:ext cx="1307880" cy="406440"/>
          </a:xfrm>
          <a:prstGeom prst="rightArrow">
            <a:avLst>
              <a:gd name="adj1" fmla="val 56250"/>
              <a:gd name="adj2" fmla="val 25803"/>
            </a:avLst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7112160" y="2374920"/>
            <a:ext cx="46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8298000" y="2241720"/>
            <a:ext cx="222120" cy="438120"/>
          </a:xfrm>
          <a:prstGeom prst="upArrowCallout">
            <a:avLst>
              <a:gd name="adj1" fmla="val 25002"/>
              <a:gd name="adj2" fmla="val 25000"/>
              <a:gd name="adj3" fmla="val 32874"/>
              <a:gd name="adj4" fmla="val 99204"/>
            </a:avLst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360360" y="5807160"/>
            <a:ext cx="228600" cy="1998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311040" y="5753160"/>
            <a:ext cx="4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752400" y="5829480"/>
            <a:ext cx="9010800" cy="36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231840" indent="-231840">
              <a:lnSpc>
                <a:spcPct val="90000"/>
              </a:lnSpc>
              <a:spcBef>
                <a:spcPts val="825"/>
              </a:spcBef>
              <a:tabLst>
                <a:tab algn="l" pos="0"/>
                <a:tab algn="l" pos="909720"/>
                <a:tab algn="l" pos="923760"/>
                <a:tab algn="l" pos="1077840"/>
                <a:tab algn="l" pos="1231920"/>
                <a:tab algn="l" pos="1386000"/>
                <a:tab algn="l" pos="1539720"/>
                <a:tab algn="l" pos="1693800"/>
                <a:tab algn="l" pos="1847880"/>
                <a:tab algn="l" pos="2001960"/>
                <a:tab algn="l" pos="2155680"/>
                <a:tab algn="l" pos="2309760"/>
                <a:tab algn="l" pos="2463840"/>
                <a:tab algn="l" pos="2617920"/>
                <a:tab algn="l" pos="2771640"/>
                <a:tab algn="l" pos="2925720"/>
                <a:tab algn="l" pos="3079800"/>
                <a:tab algn="l" pos="3233880"/>
                <a:tab algn="l" pos="3387600"/>
                <a:tab algn="l" pos="3541680"/>
                <a:tab algn="l" pos="3695760"/>
                <a:tab algn="l" pos="3849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Formal feedback on audit process solicited from Primary Process Owner through Customer Feedback Survey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1968480" y="2666880"/>
            <a:ext cx="1346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(Wk of 5/7/01)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241200" y="2679840"/>
            <a:ext cx="927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(05/04/01)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4457880" y="2679840"/>
            <a:ext cx="1206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(Wk of 5/21/01)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5587920" y="2666880"/>
            <a:ext cx="1460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(Wk of 6/4/01)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7988400" y="2666880"/>
            <a:ext cx="927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(06/11/01)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674640" y="660240"/>
            <a:ext cx="7626240" cy="5540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8000"/>
                </a:solidFill>
                <a:effectLst/>
                <a:uFillTx/>
                <a:latin typeface="Arial Black"/>
              </a:rPr>
              <a:t>High-Level Audit Process with Projected Timeline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558720" y="38160"/>
            <a:ext cx="3200400" cy="685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939cd"/>
                </a:solidFill>
                <a:effectLst/>
                <a:uFillTx/>
                <a:latin typeface="Arial Black"/>
              </a:rPr>
              <a:t>Enron Americas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71680" y="63500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808080"/>
                </a:solidFill>
                <a:effectLst/>
                <a:uFillTx/>
                <a:latin typeface="Arial Black"/>
              </a:rPr>
              <a:t>DRAFT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6553080" y="6477120"/>
            <a:ext cx="1575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6194520" y="6324480"/>
            <a:ext cx="571320" cy="3049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efe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2197080" y="6324480"/>
            <a:ext cx="571680" cy="3049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8026560" y="6273720"/>
            <a:ext cx="533160" cy="381240"/>
          </a:xfrm>
          <a:prstGeom prst="ellipse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8128080" y="6273720"/>
            <a:ext cx="3808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2514600" y="6324480"/>
            <a:ext cx="3962520" cy="30492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2997360" y="6292800"/>
            <a:ext cx="332712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A/R &amp; A/P Reconciliation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" descr=""/>
          <p:cNvPicPr/>
          <p:nvPr/>
        </p:nvPicPr>
        <p:blipFill>
          <a:blip r:embed="rId1"/>
          <a:stretch/>
        </p:blipFill>
        <p:spPr>
          <a:xfrm>
            <a:off x="174600" y="76320"/>
            <a:ext cx="523800" cy="552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2" name=""/>
          <p:cNvSpPr/>
          <p:nvPr/>
        </p:nvSpPr>
        <p:spPr>
          <a:xfrm>
            <a:off x="558720" y="38160"/>
            <a:ext cx="3200400" cy="685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939cd"/>
                </a:solidFill>
                <a:effectLst/>
                <a:uFillTx/>
                <a:latin typeface="Arial Black"/>
              </a:rPr>
              <a:t>Enron Americas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1449360" y="743040"/>
            <a:ext cx="6127920" cy="5540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8000"/>
                </a:solidFill>
                <a:effectLst/>
                <a:uFillTx/>
                <a:latin typeface="Arial Black"/>
              </a:rPr>
              <a:t>Conclusion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622440" y="1523880"/>
            <a:ext cx="7772400" cy="99072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Tentative Closing Date:  Week of May 21,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660240" y="2730600"/>
            <a:ext cx="7772400" cy="99036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40186" dir="1096358" blurRad="0" rotWithShape="0">
              <a:srgbClr val="0000a4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Questions/Concerns:  None at this 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571680" y="63500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808080"/>
                </a:solidFill>
                <a:effectLst/>
                <a:uFillTx/>
                <a:latin typeface="Arial Black"/>
              </a:rPr>
              <a:t>DRAFT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6553080" y="6477120"/>
            <a:ext cx="1575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6194520" y="6324480"/>
            <a:ext cx="571320" cy="3049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efe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2197080" y="6324480"/>
            <a:ext cx="571680" cy="3049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8026560" y="6273720"/>
            <a:ext cx="533160" cy="381240"/>
          </a:xfrm>
          <a:prstGeom prst="ellipse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8128080" y="6273720"/>
            <a:ext cx="3808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2514600" y="6324480"/>
            <a:ext cx="3962520" cy="30492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2997360" y="6292800"/>
            <a:ext cx="332712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A/R &amp; A/P Reconciliation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2000-05-11T12:30:24Z</dcterms:created>
  <dc:creator>Juan E. Camarillo</dc:creator>
  <dc:description>V 1.0</dc:description>
  <dc:language>en-US</dc:language>
  <cp:lastModifiedBy>Arthur Andersen</cp:lastModifiedBy>
  <cp:lastPrinted>2001-05-09T20:23:26Z</cp:lastPrinted>
  <dcterms:modified xsi:type="dcterms:W3CDTF">2001-05-09T20:23:37Z</dcterms:modified>
  <cp:revision>353</cp:revision>
  <dc:subject>PowerPoint 97 template</dc:subject>
  <dc:title>No Slide Title</dc:title>
</cp:coreProperties>
</file>