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media/image1.wmf" ContentType="image/x-wmf"/>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7.wmf" ContentType="image/x-wmf"/>
  <Override PartName="/ppt/media/image8.wmf" ContentType="image/x-wmf"/>
  <Override PartName="/ppt/media/image9.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p:notesSz cx="7008813"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D2BD22EC-371A-4E82-B8CA-B48E586D67C2}"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C9CBFAA-7FB6-43C4-A169-075B5D887E13}"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wmf"/><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wmf"/><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5" name=""/>
          <p:cNvGraphicFramePr/>
          <p:nvPr/>
        </p:nvGraphicFramePr>
        <p:xfrm>
          <a:off x="304920" y="98280"/>
          <a:ext cx="8534160" cy="6661440"/>
        </p:xfrm>
        <a:graphic>
          <a:graphicData uri="http://schemas.openxmlformats.org/presentationml/2006/ole">
            <p:oleObj r:id="rId1" spid="">
              <p:embed/>
              <p:pic>
                <p:nvPicPr>
                  <p:cNvPr id="6" name="" descr=""/>
                  <p:cNvPicPr/>
                  <p:nvPr/>
                </p:nvPicPr>
                <p:blipFill>
                  <a:blip r:embed="rId2"/>
                  <a:stretch/>
                </p:blipFill>
                <p:spPr>
                  <a:xfrm>
                    <a:off x="304920" y="98280"/>
                    <a:ext cx="8534160" cy="66614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0" name=""/>
          <p:cNvGraphicFramePr/>
          <p:nvPr/>
        </p:nvGraphicFramePr>
        <p:xfrm>
          <a:off x="152280" y="147600"/>
          <a:ext cx="8839440" cy="6562800"/>
        </p:xfrm>
        <a:graphic>
          <a:graphicData uri="http://schemas.openxmlformats.org/presentationml/2006/ole">
            <p:oleObj r:id="rId1" spid="">
              <p:embed/>
              <p:pic>
                <p:nvPicPr>
                  <p:cNvPr id="21" name="" descr=""/>
                  <p:cNvPicPr/>
                  <p:nvPr/>
                </p:nvPicPr>
                <p:blipFill>
                  <a:blip r:embed="rId2"/>
                  <a:stretch/>
                </p:blipFill>
                <p:spPr>
                  <a:xfrm>
                    <a:off x="152280" y="147600"/>
                    <a:ext cx="8839440" cy="65628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2" name=""/>
          <p:cNvGraphicFramePr/>
          <p:nvPr/>
        </p:nvGraphicFramePr>
        <p:xfrm>
          <a:off x="152280" y="33480"/>
          <a:ext cx="8991720" cy="6678360"/>
        </p:xfrm>
        <a:graphic>
          <a:graphicData uri="http://schemas.openxmlformats.org/presentationml/2006/ole">
            <p:oleObj r:id="rId1" spid="">
              <p:embed/>
              <p:pic>
                <p:nvPicPr>
                  <p:cNvPr id="23" name="" descr=""/>
                  <p:cNvPicPr/>
                  <p:nvPr/>
                </p:nvPicPr>
                <p:blipFill>
                  <a:blip r:embed="rId2"/>
                  <a:stretch/>
                </p:blipFill>
                <p:spPr>
                  <a:xfrm>
                    <a:off x="152280" y="33480"/>
                    <a:ext cx="8991720" cy="66783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
          <p:cNvSpPr/>
          <p:nvPr/>
        </p:nvSpPr>
        <p:spPr>
          <a:xfrm>
            <a:off x="838080" y="762120"/>
            <a:ext cx="754380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Times New Roman"/>
              </a:rPr>
              <a:t>John Brindle</a:t>
            </a:r>
            <a:r>
              <a:rPr b="0" lang="en-US" sz="1200" strike="noStrike" u="none">
                <a:solidFill>
                  <a:srgbClr val="000000"/>
                </a:solidFill>
                <a:effectLst/>
                <a:uFillTx/>
                <a:latin typeface="Times New Roman"/>
              </a:rPr>
              <a:t> – John ran competitive intelligence and security for EBS.  I inherited his organization when EBS was downsizing.  He does a great job and has recruited a quality team (mostly former Agency people).</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5" name=""/>
          <p:cNvGraphicFramePr/>
          <p:nvPr/>
        </p:nvGraphicFramePr>
        <p:xfrm>
          <a:off x="1600200" y="0"/>
          <a:ext cx="7162920" cy="6740640"/>
        </p:xfrm>
        <a:graphic>
          <a:graphicData uri="http://schemas.openxmlformats.org/presentationml/2006/ole">
            <p:oleObj r:id="rId1" spid="">
              <p:embed/>
              <p:pic>
                <p:nvPicPr>
                  <p:cNvPr id="26" name="" descr=""/>
                  <p:cNvPicPr/>
                  <p:nvPr/>
                </p:nvPicPr>
                <p:blipFill>
                  <a:blip r:embed="rId2"/>
                  <a:stretch/>
                </p:blipFill>
                <p:spPr>
                  <a:xfrm>
                    <a:off x="1600200" y="0"/>
                    <a:ext cx="7162920" cy="67406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7" name=""/>
          <p:cNvGraphicFramePr/>
          <p:nvPr/>
        </p:nvGraphicFramePr>
        <p:xfrm>
          <a:off x="762120" y="179280"/>
          <a:ext cx="8153280" cy="6678720"/>
        </p:xfrm>
        <a:graphic>
          <a:graphicData uri="http://schemas.openxmlformats.org/presentationml/2006/ole">
            <p:oleObj r:id="rId1" spid="">
              <p:embed/>
              <p:pic>
                <p:nvPicPr>
                  <p:cNvPr id="8" name="" descr=""/>
                  <p:cNvPicPr/>
                  <p:nvPr/>
                </p:nvPicPr>
                <p:blipFill>
                  <a:blip r:embed="rId2"/>
                  <a:stretch/>
                </p:blipFill>
                <p:spPr>
                  <a:xfrm>
                    <a:off x="762120" y="179280"/>
                    <a:ext cx="8153280" cy="66787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
          <p:cNvSpPr/>
          <p:nvPr/>
        </p:nvSpPr>
        <p:spPr>
          <a:xfrm>
            <a:off x="685800" y="838080"/>
            <a:ext cx="7620120" cy="101628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Times New Roman"/>
              </a:rPr>
              <a:t>Beth Tilney</a:t>
            </a:r>
            <a:r>
              <a:rPr b="0" lang="en-US" sz="1200" strike="noStrike" u="none">
                <a:solidFill>
                  <a:srgbClr val="000000"/>
                </a:solidFill>
                <a:effectLst/>
                <a:uFillTx/>
                <a:latin typeface="Times New Roman"/>
              </a:rPr>
              <a:t> – Beth use to run public relations and advertising.  She developed our brand and Ken frequently turns to her for advice on employee morale, culture issues, and for another point of view on coprorate image and reputation.</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Times New Roman"/>
              </a:rPr>
              <a:t>Cheryl Lipshutz</a:t>
            </a:r>
            <a:r>
              <a:rPr b="0" lang="en-US" sz="1200" strike="noStrike" u="none">
                <a:solidFill>
                  <a:srgbClr val="000000"/>
                </a:solidFill>
                <a:effectLst/>
                <a:uFillTx/>
                <a:latin typeface="Times New Roman"/>
              </a:rPr>
              <a:t> – very smart and forceful.</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0" name=""/>
          <p:cNvGraphicFramePr/>
          <p:nvPr/>
        </p:nvGraphicFramePr>
        <p:xfrm>
          <a:off x="228600" y="147600"/>
          <a:ext cx="8763120" cy="6507360"/>
        </p:xfrm>
        <a:graphic>
          <a:graphicData uri="http://schemas.openxmlformats.org/presentationml/2006/ole">
            <p:oleObj r:id="rId1" spid="">
              <p:embed/>
              <p:pic>
                <p:nvPicPr>
                  <p:cNvPr id="11" name="" descr=""/>
                  <p:cNvPicPr/>
                  <p:nvPr/>
                </p:nvPicPr>
                <p:blipFill>
                  <a:blip r:embed="rId2"/>
                  <a:stretch/>
                </p:blipFill>
                <p:spPr>
                  <a:xfrm>
                    <a:off x="228600" y="147600"/>
                    <a:ext cx="8763120" cy="65073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
          <p:cNvSpPr/>
          <p:nvPr/>
        </p:nvSpPr>
        <p:spPr>
          <a:xfrm>
            <a:off x="304920" y="838080"/>
            <a:ext cx="8534160" cy="212940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Times New Roman"/>
              </a:rPr>
              <a:t>Rod Hayslett</a:t>
            </a:r>
            <a:r>
              <a:rPr b="0" lang="en-US" sz="1200" strike="noStrike" u="none">
                <a:solidFill>
                  <a:srgbClr val="000000"/>
                </a:solidFill>
                <a:effectLst/>
                <a:uFillTx/>
                <a:latin typeface="Times New Roman"/>
              </a:rPr>
              <a:t> – Rod is the CFO of  ETS and has a very long history with the company.  Knows where the bodies are buried.</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Times New Roman"/>
              </a:rPr>
              <a:t>Drew Fossum</a:t>
            </a:r>
            <a:r>
              <a:rPr b="0" lang="en-US" sz="1200" strike="noStrike" u="none">
                <a:solidFill>
                  <a:srgbClr val="000000"/>
                </a:solidFill>
                <a:effectLst/>
                <a:uFillTx/>
                <a:latin typeface="Times New Roman"/>
              </a:rPr>
              <a:t> – Very sharp attorney.  He has become very involved in ETS’ business and, I think, understands it well.</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Times New Roman"/>
              </a:rPr>
              <a:t>Shelley Corman</a:t>
            </a:r>
            <a:r>
              <a:rPr b="0" lang="en-US" sz="1200" strike="noStrike" u="none">
                <a:solidFill>
                  <a:srgbClr val="000000"/>
                </a:solidFill>
                <a:effectLst/>
                <a:uFillTx/>
                <a:latin typeface="Times New Roman"/>
              </a:rPr>
              <a:t> – Perhaps the brightest person in the group.  She has experience in rates, legal, and trading and marketing capacity.  She now runs the back office.  She’s a star.</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3" name=""/>
          <p:cNvGraphicFramePr/>
          <p:nvPr/>
        </p:nvGraphicFramePr>
        <p:xfrm>
          <a:off x="228600" y="268200"/>
          <a:ext cx="8610480" cy="6378840"/>
        </p:xfrm>
        <a:graphic>
          <a:graphicData uri="http://schemas.openxmlformats.org/presentationml/2006/ole">
            <p:oleObj r:id="rId1" spid="">
              <p:embed/>
              <p:pic>
                <p:nvPicPr>
                  <p:cNvPr id="14" name="" descr=""/>
                  <p:cNvPicPr/>
                  <p:nvPr/>
                </p:nvPicPr>
                <p:blipFill>
                  <a:blip r:embed="rId2"/>
                  <a:stretch/>
                </p:blipFill>
                <p:spPr>
                  <a:xfrm>
                    <a:off x="228600" y="268200"/>
                    <a:ext cx="8610480" cy="63788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5" name=""/>
          <p:cNvGraphicFramePr/>
          <p:nvPr/>
        </p:nvGraphicFramePr>
        <p:xfrm>
          <a:off x="152280" y="41400"/>
          <a:ext cx="8991720" cy="6662520"/>
        </p:xfrm>
        <a:graphic>
          <a:graphicData uri="http://schemas.openxmlformats.org/presentationml/2006/ole">
            <p:oleObj r:id="rId1" spid="">
              <p:embed/>
              <p:pic>
                <p:nvPicPr>
                  <p:cNvPr id="16" name="" descr=""/>
                  <p:cNvPicPr/>
                  <p:nvPr/>
                </p:nvPicPr>
                <p:blipFill>
                  <a:blip r:embed="rId2"/>
                  <a:stretch/>
                </p:blipFill>
                <p:spPr>
                  <a:xfrm>
                    <a:off x="152280" y="41400"/>
                    <a:ext cx="8991720" cy="66625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
          <p:cNvSpPr/>
          <p:nvPr/>
        </p:nvSpPr>
        <p:spPr>
          <a:xfrm>
            <a:off x="1143000" y="868320"/>
            <a:ext cx="73915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Times New Roman"/>
              </a:rPr>
              <a:t>Allan Sommer</a:t>
            </a:r>
            <a:r>
              <a:rPr b="0" lang="en-US" sz="1200" strike="noStrike" u="none">
                <a:solidFill>
                  <a:srgbClr val="000000"/>
                </a:solidFill>
                <a:effectLst/>
                <a:uFillTx/>
                <a:latin typeface="Times New Roman"/>
              </a:rPr>
              <a:t> – Runs the ISC (successor to SAP).  Large organization.  Controversial guy.  </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8" name=""/>
          <p:cNvGraphicFramePr/>
          <p:nvPr/>
        </p:nvGraphicFramePr>
        <p:xfrm>
          <a:off x="0" y="298440"/>
          <a:ext cx="8991720" cy="6369120"/>
        </p:xfrm>
        <a:graphic>
          <a:graphicData uri="http://schemas.openxmlformats.org/presentationml/2006/ole">
            <p:oleObj r:id="rId1" spid="">
              <p:embed/>
              <p:pic>
                <p:nvPicPr>
                  <p:cNvPr id="19" name="" descr=""/>
                  <p:cNvPicPr/>
                  <p:nvPr/>
                </p:nvPicPr>
                <p:blipFill>
                  <a:blip r:embed="rId2"/>
                  <a:stretch/>
                </p:blipFill>
                <p:spPr>
                  <a:xfrm>
                    <a:off x="0" y="298440"/>
                    <a:ext cx="8991720" cy="63691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2001-08-06T18:58:35Z</dcterms:created>
  <dc:creator>twrigh3</dc:creator>
  <dc:description/>
  <dc:language>en-US</dc:language>
  <cp:lastModifiedBy>mmcvick</cp:lastModifiedBy>
  <dcterms:modified xsi:type="dcterms:W3CDTF">2001-08-31T20:07:03Z</dcterms:modified>
  <cp:revision>6</cp:revision>
  <dc:subject/>
  <dc:title>PowerPoint Presentation</dc:title>
</cp:coreProperties>
</file>