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3.wmf" ContentType="image/x-wmf"/>
  <Override PartName="/ppt/media/image4.wmf" ContentType="image/x-wmf"/>
  <Override PartName="/ppt/media/image9.wmf" ContentType="image/x-wmf"/>
  <Override PartName="/ppt/media/image12.wmf" ContentType="image/x-wmf"/>
  <Override PartName="/ppt/media/image1.png" ContentType="image/png"/>
  <Override PartName="/ppt/media/image3.png" ContentType="image/png"/>
  <Override PartName="/ppt/media/image14.wmf" ContentType="image/x-wmf"/>
  <Override PartName="/ppt/media/image5.wmf" ContentType="image/x-wmf"/>
  <Override PartName="/ppt/media/image15.wmf" ContentType="image/x-wmf"/>
  <Override PartName="/ppt/media/image6.wmf" ContentType="image/x-wmf"/>
  <Override PartName="/ppt/media/image10.wmf" ContentType="image/x-wmf"/>
  <Override PartName="/ppt/media/image16.wmf" ContentType="image/x-wmf"/>
  <Override PartName="/ppt/media/image7.wmf" ContentType="image/x-wmf"/>
  <Override PartName="/ppt/media/image2.wmf" ContentType="image/x-wmf"/>
  <Override PartName="/ppt/media/image11.wmf" ContentType="image/x-wmf"/>
  <Override PartName="/ppt/media/image17.wmf" ContentType="image/x-wmf"/>
  <Override PartName="/ppt/media/image8.wmf" ContentType="image/x-wmf"/>
  <Override PartName="/ppt/embeddings/oleObject1.xlsx" ContentType="application/vnd.openxmlformats-officedocument.spreadsheetml.shee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7"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763560" y="339840"/>
            <a:ext cx="8380440" cy="345960"/>
          </a:xfrm>
          <a:prstGeom prst="rect">
            <a:avLst/>
          </a:prstGeom>
          <a:gradFill rotWithShape="0">
            <a:gsLst>
              <a:gs pos="0">
                <a:srgbClr val="f5f5fb"/>
              </a:gs>
              <a:gs pos="100000">
                <a:srgbClr val="3333cc"/>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 name=""/>
          <p:cNvSpPr/>
          <p:nvPr/>
        </p:nvSpPr>
        <p:spPr>
          <a:xfrm>
            <a:off x="685800" y="6477120"/>
            <a:ext cx="3505320" cy="226800"/>
          </a:xfrm>
          <a:prstGeom prst="rect">
            <a:avLst/>
          </a:prstGeom>
          <a:gradFill rotWithShape="0">
            <a:gsLst>
              <a:gs pos="0">
                <a:srgbClr val="f5f5fb"/>
              </a:gs>
              <a:gs pos="100000">
                <a:srgbClr val="3333cc"/>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 name=""/>
          <p:cNvGrpSpPr/>
          <p:nvPr/>
        </p:nvGrpSpPr>
        <p:grpSpPr>
          <a:xfrm>
            <a:off x="4572000" y="6553080"/>
            <a:ext cx="4331880" cy="65160"/>
            <a:chOff x="4572000" y="6553080"/>
            <a:chExt cx="4331880" cy="65160"/>
          </a:xfrm>
        </p:grpSpPr>
        <p:sp>
          <p:nvSpPr>
            <p:cNvPr id="3" name=""/>
            <p:cNvSpPr/>
            <p:nvPr/>
          </p:nvSpPr>
          <p:spPr>
            <a:xfrm>
              <a:off x="4572000" y="6553080"/>
              <a:ext cx="66600" cy="65160"/>
            </a:xfrm>
            <a:prstGeom prst="ellipse">
              <a:avLst/>
            </a:prstGeom>
            <a:solidFill>
              <a:srgbClr val="ccccff"/>
            </a:solidFill>
            <a:ln w="0">
              <a:noFill/>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4" name=""/>
            <p:cNvSpPr/>
            <p:nvPr/>
          </p:nvSpPr>
          <p:spPr>
            <a:xfrm>
              <a:off x="5181480" y="6553080"/>
              <a:ext cx="66240" cy="65160"/>
            </a:xfrm>
            <a:prstGeom prst="ellipse">
              <a:avLst/>
            </a:prstGeom>
            <a:solidFill>
              <a:srgbClr val="ccccff"/>
            </a:solidFill>
            <a:ln w="0">
              <a:noFill/>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5" name=""/>
            <p:cNvSpPr/>
            <p:nvPr/>
          </p:nvSpPr>
          <p:spPr>
            <a:xfrm>
              <a:off x="5790960" y="6553080"/>
              <a:ext cx="64800" cy="65160"/>
            </a:xfrm>
            <a:prstGeom prst="ellipse">
              <a:avLst/>
            </a:prstGeom>
            <a:solidFill>
              <a:srgbClr val="ccccff"/>
            </a:solidFill>
            <a:ln w="0">
              <a:noFill/>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6" name=""/>
            <p:cNvSpPr/>
            <p:nvPr/>
          </p:nvSpPr>
          <p:spPr>
            <a:xfrm>
              <a:off x="6400440" y="6553080"/>
              <a:ext cx="64800" cy="65160"/>
            </a:xfrm>
            <a:prstGeom prst="ellipse">
              <a:avLst/>
            </a:prstGeom>
            <a:solidFill>
              <a:srgbClr val="ccccff"/>
            </a:solidFill>
            <a:ln w="0">
              <a:noFill/>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7" name=""/>
            <p:cNvSpPr/>
            <p:nvPr/>
          </p:nvSpPr>
          <p:spPr>
            <a:xfrm>
              <a:off x="7010280" y="6553080"/>
              <a:ext cx="66240" cy="65160"/>
            </a:xfrm>
            <a:prstGeom prst="ellipse">
              <a:avLst/>
            </a:prstGeom>
            <a:solidFill>
              <a:srgbClr val="ccccff"/>
            </a:solidFill>
            <a:ln w="0">
              <a:noFill/>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8" name=""/>
            <p:cNvSpPr/>
            <p:nvPr/>
          </p:nvSpPr>
          <p:spPr>
            <a:xfrm>
              <a:off x="7619760" y="6553080"/>
              <a:ext cx="66240" cy="65160"/>
            </a:xfrm>
            <a:prstGeom prst="ellipse">
              <a:avLst/>
            </a:prstGeom>
            <a:solidFill>
              <a:srgbClr val="ccccff"/>
            </a:solidFill>
            <a:ln w="0">
              <a:noFill/>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9" name=""/>
            <p:cNvSpPr/>
            <p:nvPr/>
          </p:nvSpPr>
          <p:spPr>
            <a:xfrm>
              <a:off x="8229240" y="6553080"/>
              <a:ext cx="66600" cy="65160"/>
            </a:xfrm>
            <a:prstGeom prst="ellipse">
              <a:avLst/>
            </a:prstGeom>
            <a:solidFill>
              <a:srgbClr val="ccccff"/>
            </a:solidFill>
            <a:ln w="0">
              <a:noFill/>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10" name=""/>
            <p:cNvSpPr/>
            <p:nvPr/>
          </p:nvSpPr>
          <p:spPr>
            <a:xfrm>
              <a:off x="8839080" y="6553080"/>
              <a:ext cx="64800" cy="65160"/>
            </a:xfrm>
            <a:prstGeom prst="ellipse">
              <a:avLst/>
            </a:prstGeom>
            <a:solidFill>
              <a:srgbClr val="ccccff"/>
            </a:solidFill>
            <a:ln w="0">
              <a:noFill/>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grpSp>
      <p:pic>
        <p:nvPicPr>
          <p:cNvPr id="11" name="" descr=""/>
          <p:cNvPicPr/>
          <p:nvPr/>
        </p:nvPicPr>
        <p:blipFill>
          <a:blip r:embed="rId2"/>
          <a:stretch/>
        </p:blipFill>
        <p:spPr>
          <a:xfrm>
            <a:off x="8229600" y="5791320"/>
            <a:ext cx="914400" cy="914400"/>
          </a:xfrm>
          <a:prstGeom prst="rect">
            <a:avLst/>
          </a:prstGeom>
          <a:noFill/>
          <a:ln w="0">
            <a:noFill/>
          </a:ln>
        </p:spPr>
      </p:pic>
      <p:sp>
        <p:nvSpPr>
          <p:cNvPr id="1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3"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Second Outline Level</a:t>
            </a:r>
            <a:endParaRPr b="0" lang="en-US" sz="28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image" Target="../media/image5.wmf"/><Relationship Id="rId3" Type="http://schemas.openxmlformats.org/officeDocument/2006/relationships/image" Target="../media/image6.wmf"/><Relationship Id="rId4" Type="http://schemas.openxmlformats.org/officeDocument/2006/relationships/image" Target="../media/image7.wmf"/><Relationship Id="rId5" Type="http://schemas.openxmlformats.org/officeDocument/2006/relationships/image" Target="../media/image8.wmf"/><Relationship Id="rId6"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image" Target="../media/image10.wmf"/><Relationship Id="rId3" Type="http://schemas.openxmlformats.org/officeDocument/2006/relationships/image" Target="../media/image11.wmf"/><Relationship Id="rId4" Type="http://schemas.openxmlformats.org/officeDocument/2006/relationships/image" Target="../media/image12.wmf"/><Relationship Id="rId5" Type="http://schemas.openxmlformats.org/officeDocument/2006/relationships/image" Target="../media/image13.wmf"/><Relationship Id="rId6" Type="http://schemas.openxmlformats.org/officeDocument/2006/relationships/image" Target="../media/image14.wmf"/><Relationship Id="rId7"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image" Target="../media/image15.wmf"/><Relationship Id="rId2"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image" Target="../media/image16.wmf"/><Relationship Id="rId2" Type="http://schemas.openxmlformats.org/officeDocument/2006/relationships/image" Target="../media/image17.wmf"/><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 Target=""/><Relationship Id="rId2" Type="http://schemas.openxmlformats.org/officeDocument/2006/relationships/image" Target="../media/image3.png"/><Relationship Id="rId3" Type="http://schemas.openxmlformats.org/officeDocument/2006/relationships/slide" Target=""/><Relationship Id="rId4" Type="http://schemas.openxmlformats.org/officeDocument/2006/relationships/image" Target="../media/image3.png"/><Relationship Id="rId5"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subTitle"/>
          </p:nvPr>
        </p:nvSpPr>
        <p:spPr>
          <a:xfrm>
            <a:off x="1371600" y="4495320"/>
            <a:ext cx="6400800" cy="685800"/>
          </a:xfrm>
          <a:prstGeom prst="rect">
            <a:avLst/>
          </a:prstGeom>
          <a:solidFill>
            <a:srgbClr val="ffffff"/>
          </a:solidFill>
          <a:ln w="9360">
            <a:solidFill>
              <a:srgbClr val="000000"/>
            </a:solidFill>
            <a:miter/>
          </a:ln>
        </p:spPr>
        <p: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Briefing Note</a:t>
            </a:r>
            <a:endParaRPr b="0" lang="en-US" sz="1800" strike="noStrike" u="none">
              <a:solidFill>
                <a:srgbClr val="000000"/>
              </a:solidFill>
              <a:effectLst/>
              <a:uFillTx/>
              <a:latin typeface="Times New Roman"/>
            </a:endParaRPr>
          </a:p>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 Canada Corp.</a:t>
            </a:r>
            <a:endParaRPr b="0" lang="en-US" sz="1800" strike="noStrike" u="none">
              <a:solidFill>
                <a:srgbClr val="000000"/>
              </a:solidFill>
              <a:effectLst/>
              <a:uFillTx/>
              <a:latin typeface="Times New Roman"/>
            </a:endParaRPr>
          </a:p>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March 22, 2001</a:t>
            </a:r>
            <a:endParaRPr b="0" lang="en-US" sz="1800" strike="noStrike" u="none">
              <a:solidFill>
                <a:srgbClr val="000000"/>
              </a:solidFill>
              <a:effectLst/>
              <a:uFillTx/>
              <a:latin typeface="Times New Roman"/>
            </a:endParaRPr>
          </a:p>
        </p:txBody>
      </p:sp>
      <p:sp>
        <p:nvSpPr>
          <p:cNvPr id="19" name=""/>
          <p:cNvSpPr/>
          <p:nvPr/>
        </p:nvSpPr>
        <p:spPr>
          <a:xfrm>
            <a:off x="609480" y="1752480"/>
            <a:ext cx="7925040" cy="213372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a:rPr>
              <a:t>Ontario Business &amp; Market Overview</a:t>
            </a:r>
            <a:endParaRPr b="0" lang="en-US" sz="4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5" name="" descr=""/>
          <p:cNvPicPr/>
          <p:nvPr/>
        </p:nvPicPr>
        <p:blipFill>
          <a:blip r:embed="rId1"/>
          <a:stretch/>
        </p:blipFill>
        <p:spPr>
          <a:xfrm>
            <a:off x="2590920" y="2590920"/>
            <a:ext cx="4495680" cy="2109600"/>
          </a:xfrm>
          <a:prstGeom prst="rect">
            <a:avLst/>
          </a:prstGeom>
          <a:noFill/>
          <a:ln w="0">
            <a:noFill/>
          </a:ln>
        </p:spPr>
      </p:pic>
      <p:sp>
        <p:nvSpPr>
          <p:cNvPr id="56" name=""/>
          <p:cNvSpPr/>
          <p:nvPr/>
        </p:nvSpPr>
        <p:spPr>
          <a:xfrm>
            <a:off x="762120" y="6659640"/>
            <a:ext cx="51814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*Installed Capacity From The IMO 18-Month Outlook, November 2000</a:t>
            </a:r>
            <a:endParaRPr b="0" lang="en-US" sz="1200" strike="noStrike" u="none">
              <a:solidFill>
                <a:srgbClr val="000000"/>
              </a:solidFill>
              <a:effectLst/>
              <a:uFillTx/>
              <a:latin typeface="Times New Roman"/>
            </a:endParaRPr>
          </a:p>
        </p:txBody>
      </p:sp>
      <p:pic>
        <p:nvPicPr>
          <p:cNvPr id="57" name="" descr=""/>
          <p:cNvPicPr/>
          <p:nvPr/>
        </p:nvPicPr>
        <p:blipFill>
          <a:blip r:embed="rId2"/>
          <a:stretch/>
        </p:blipFill>
        <p:spPr>
          <a:xfrm>
            <a:off x="5257800" y="609480"/>
            <a:ext cx="3200400" cy="2514600"/>
          </a:xfrm>
          <a:prstGeom prst="rect">
            <a:avLst/>
          </a:prstGeom>
          <a:noFill/>
          <a:ln w="0">
            <a:noFill/>
          </a:ln>
        </p:spPr>
      </p:pic>
      <p:pic>
        <p:nvPicPr>
          <p:cNvPr id="58" name="" descr=""/>
          <p:cNvPicPr/>
          <p:nvPr/>
        </p:nvPicPr>
        <p:blipFill>
          <a:blip r:embed="rId3"/>
          <a:stretch/>
        </p:blipFill>
        <p:spPr>
          <a:xfrm>
            <a:off x="1371600" y="533520"/>
            <a:ext cx="3048120" cy="2614320"/>
          </a:xfrm>
          <a:prstGeom prst="rect">
            <a:avLst/>
          </a:prstGeom>
          <a:noFill/>
          <a:ln w="0">
            <a:noFill/>
          </a:ln>
        </p:spPr>
      </p:pic>
      <p:sp>
        <p:nvSpPr>
          <p:cNvPr id="59" name=""/>
          <p:cNvSpPr/>
          <p:nvPr/>
        </p:nvSpPr>
        <p:spPr>
          <a:xfrm>
            <a:off x="838080" y="304920"/>
            <a:ext cx="830592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Winter Installed Capacity Reserve Margin</a:t>
            </a:r>
            <a:endParaRPr b="0" lang="en-US" sz="2000" strike="noStrike" u="none">
              <a:solidFill>
                <a:srgbClr val="000000"/>
              </a:solidFill>
              <a:effectLst/>
              <a:uFillTx/>
              <a:latin typeface="Times New Roman"/>
            </a:endParaRPr>
          </a:p>
        </p:txBody>
      </p:sp>
      <p:pic>
        <p:nvPicPr>
          <p:cNvPr id="60" name="" descr=""/>
          <p:cNvPicPr/>
          <p:nvPr/>
        </p:nvPicPr>
        <p:blipFill>
          <a:blip r:embed="rId4"/>
          <a:stretch/>
        </p:blipFill>
        <p:spPr>
          <a:xfrm>
            <a:off x="800280" y="4648320"/>
            <a:ext cx="3466800" cy="1933560"/>
          </a:xfrm>
          <a:prstGeom prst="rect">
            <a:avLst/>
          </a:prstGeom>
          <a:noFill/>
          <a:ln w="0">
            <a:noFill/>
          </a:ln>
        </p:spPr>
      </p:pic>
      <p:pic>
        <p:nvPicPr>
          <p:cNvPr id="61" name="" descr=""/>
          <p:cNvPicPr/>
          <p:nvPr/>
        </p:nvPicPr>
        <p:blipFill>
          <a:blip r:embed="rId5"/>
          <a:stretch/>
        </p:blipFill>
        <p:spPr>
          <a:xfrm>
            <a:off x="4419720" y="4648320"/>
            <a:ext cx="3733560" cy="1950840"/>
          </a:xfrm>
          <a:prstGeom prst="rect">
            <a:avLst/>
          </a:prstGeom>
          <a:noFill/>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2" name="" descr=""/>
          <p:cNvPicPr/>
          <p:nvPr/>
        </p:nvPicPr>
        <p:blipFill>
          <a:blip r:embed="rId1"/>
          <a:stretch/>
        </p:blipFill>
        <p:spPr>
          <a:xfrm>
            <a:off x="2590920" y="2532240"/>
            <a:ext cx="4114800" cy="2039760"/>
          </a:xfrm>
          <a:prstGeom prst="rect">
            <a:avLst/>
          </a:prstGeom>
          <a:noFill/>
          <a:ln w="0">
            <a:noFill/>
          </a:ln>
        </p:spPr>
      </p:pic>
      <p:pic>
        <p:nvPicPr>
          <p:cNvPr id="63" name="" descr=""/>
          <p:cNvPicPr/>
          <p:nvPr/>
        </p:nvPicPr>
        <p:blipFill>
          <a:blip r:embed="rId2"/>
          <a:stretch/>
        </p:blipFill>
        <p:spPr>
          <a:xfrm>
            <a:off x="914400" y="509760"/>
            <a:ext cx="3352680" cy="2614320"/>
          </a:xfrm>
          <a:prstGeom prst="rect">
            <a:avLst/>
          </a:prstGeom>
          <a:noFill/>
          <a:ln w="0">
            <a:noFill/>
          </a:ln>
        </p:spPr>
      </p:pic>
      <p:pic>
        <p:nvPicPr>
          <p:cNvPr id="64" name="" descr=""/>
          <p:cNvPicPr/>
          <p:nvPr/>
        </p:nvPicPr>
        <p:blipFill>
          <a:blip r:embed="rId3"/>
          <a:stretch/>
        </p:blipFill>
        <p:spPr>
          <a:xfrm>
            <a:off x="5105520" y="595440"/>
            <a:ext cx="3200400" cy="2528640"/>
          </a:xfrm>
          <a:prstGeom prst="rect">
            <a:avLst/>
          </a:prstGeom>
          <a:noFill/>
          <a:ln w="0">
            <a:noFill/>
          </a:ln>
        </p:spPr>
      </p:pic>
      <p:sp>
        <p:nvSpPr>
          <p:cNvPr id="65" name=""/>
          <p:cNvSpPr/>
          <p:nvPr/>
        </p:nvSpPr>
        <p:spPr>
          <a:xfrm>
            <a:off x="838080" y="304920"/>
            <a:ext cx="830592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Summer Installed Capacity Reserve Margin</a:t>
            </a:r>
            <a:endParaRPr b="0" lang="en-US" sz="2000" strike="noStrike" u="none">
              <a:solidFill>
                <a:srgbClr val="000000"/>
              </a:solidFill>
              <a:effectLst/>
              <a:uFillTx/>
              <a:latin typeface="Times New Roman"/>
            </a:endParaRPr>
          </a:p>
        </p:txBody>
      </p:sp>
      <p:pic>
        <p:nvPicPr>
          <p:cNvPr id="66" name="" descr=""/>
          <p:cNvPicPr/>
          <p:nvPr/>
        </p:nvPicPr>
        <p:blipFill>
          <a:blip r:embed="rId4"/>
          <a:srcRect l="64353" t="21131" r="0" b="42263"/>
          <a:stretch/>
        </p:blipFill>
        <p:spPr>
          <a:xfrm>
            <a:off x="3962520" y="1371600"/>
            <a:ext cx="1266840" cy="1109520"/>
          </a:xfrm>
          <a:prstGeom prst="rect">
            <a:avLst/>
          </a:prstGeom>
          <a:noFill/>
          <a:ln w="0">
            <a:noFill/>
          </a:ln>
        </p:spPr>
      </p:pic>
      <p:pic>
        <p:nvPicPr>
          <p:cNvPr id="67" name="" descr=""/>
          <p:cNvPicPr/>
          <p:nvPr/>
        </p:nvPicPr>
        <p:blipFill>
          <a:blip r:embed="rId5"/>
          <a:stretch/>
        </p:blipFill>
        <p:spPr>
          <a:xfrm>
            <a:off x="914400" y="4549680"/>
            <a:ext cx="3352680" cy="2079720"/>
          </a:xfrm>
          <a:prstGeom prst="rect">
            <a:avLst/>
          </a:prstGeom>
          <a:noFill/>
          <a:ln w="0">
            <a:noFill/>
          </a:ln>
        </p:spPr>
      </p:pic>
      <p:pic>
        <p:nvPicPr>
          <p:cNvPr id="68" name="" descr=""/>
          <p:cNvPicPr/>
          <p:nvPr/>
        </p:nvPicPr>
        <p:blipFill>
          <a:blip r:embed="rId6"/>
          <a:stretch/>
        </p:blipFill>
        <p:spPr>
          <a:xfrm>
            <a:off x="4495680" y="4338720"/>
            <a:ext cx="3829320" cy="2442960"/>
          </a:xfrm>
          <a:prstGeom prst="rect">
            <a:avLst/>
          </a:prstGeom>
          <a:noFill/>
          <a:ln w="0">
            <a:noFill/>
          </a:ln>
        </p:spPr>
      </p:pic>
      <p:sp>
        <p:nvSpPr>
          <p:cNvPr id="69" name=""/>
          <p:cNvSpPr/>
          <p:nvPr/>
        </p:nvSpPr>
        <p:spPr>
          <a:xfrm>
            <a:off x="762120" y="6659640"/>
            <a:ext cx="51814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*Installed Capacity From The IMO 18-Month Outlook, November 2000</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 name=""/>
          <p:cNvSpPr/>
          <p:nvPr/>
        </p:nvSpPr>
        <p:spPr>
          <a:xfrm>
            <a:off x="838080" y="5715000"/>
            <a:ext cx="289584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*IMO Transitional Information</a:t>
            </a:r>
            <a:endParaRPr b="0" lang="en-US" sz="1200" strike="noStrike" u="none">
              <a:solidFill>
                <a:srgbClr val="000000"/>
              </a:solidFill>
              <a:effectLst/>
              <a:uFillTx/>
              <a:latin typeface="Times New Roman"/>
            </a:endParaRPr>
          </a:p>
        </p:txBody>
      </p:sp>
      <p:sp>
        <p:nvSpPr>
          <p:cNvPr id="71" name=""/>
          <p:cNvSpPr/>
          <p:nvPr/>
        </p:nvSpPr>
        <p:spPr>
          <a:xfrm>
            <a:off x="838080" y="304920"/>
            <a:ext cx="830592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Ontario – Imports/Exports</a:t>
            </a:r>
            <a:endParaRPr b="0" lang="en-US" sz="2000" strike="noStrike" u="none">
              <a:solidFill>
                <a:srgbClr val="000000"/>
              </a:solidFill>
              <a:effectLst/>
              <a:uFillTx/>
              <a:latin typeface="Times New Roman"/>
            </a:endParaRPr>
          </a:p>
        </p:txBody>
      </p:sp>
      <p:pic>
        <p:nvPicPr>
          <p:cNvPr id="72" name="" descr=""/>
          <p:cNvPicPr/>
          <p:nvPr/>
        </p:nvPicPr>
        <p:blipFill>
          <a:blip r:embed="rId1"/>
          <a:stretch/>
        </p:blipFill>
        <p:spPr>
          <a:xfrm>
            <a:off x="104760" y="1222200"/>
            <a:ext cx="8934480" cy="4419720"/>
          </a:xfrm>
          <a:prstGeom prst="rect">
            <a:avLst/>
          </a:prstGeom>
          <a:noFill/>
          <a:ln w="0">
            <a:noFill/>
          </a:ln>
        </p:spPr>
      </p:pic>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 name="PlaceHolder 1"/>
          <p:cNvSpPr>
            <a:spLocks noGrp="1"/>
          </p:cNvSpPr>
          <p:nvPr>
            <p:ph/>
          </p:nvPr>
        </p:nvSpPr>
        <p:spPr>
          <a:xfrm>
            <a:off x="762120" y="1066680"/>
            <a:ext cx="5333760" cy="2438640"/>
          </a:xfrm>
          <a:prstGeom prst="rect">
            <a:avLst/>
          </a:prstGeom>
          <a:noFill/>
          <a:ln w="0">
            <a:noFill/>
          </a:ln>
        </p:spPr>
        <p:txBody>
          <a:bodyPr lIns="90000" rIns="90000" tIns="46800" bIns="46800" anchor="t">
            <a:normAutofit fontScale="47500" lnSpcReduction="19999"/>
          </a:bodyPr>
          <a:p>
            <a:pPr marL="343080" indent="-343080">
              <a:lnSpc>
                <a:spcPct val="90000"/>
              </a:lnSpc>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*Major Intertie Capability</a:t>
            </a:r>
            <a:r>
              <a:rPr b="0" lang="en-US" sz="1400" strike="noStrike" u="none">
                <a:solidFill>
                  <a:srgbClr val="000000"/>
                </a:solidFill>
                <a:effectLst/>
                <a:uFillTx/>
                <a:latin typeface="Times New Roman"/>
              </a:rPr>
              <a:t>:</a:t>
            </a:r>
            <a:endParaRPr b="0" lang="en-US" sz="1400" strike="noStrike" u="none">
              <a:solidFill>
                <a:srgbClr val="000000"/>
              </a:solidFill>
              <a:effectLst/>
              <a:uFillTx/>
              <a:latin typeface="Times New Roman"/>
            </a:endParaRPr>
          </a:p>
          <a:p>
            <a:pPr lvl="4" marL="2057400" indent="-228600">
              <a:lnSpc>
                <a:spcPct val="90000"/>
              </a:lnSpc>
              <a:spcBef>
                <a:spcPts val="224"/>
              </a:spcBef>
              <a:buNone/>
              <a:tabLst>
                <a:tab algn="l" pos="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                      IN              OUT   </a:t>
            </a:r>
            <a:endParaRPr b="0" lang="en-US" sz="900" strike="noStrike" u="none">
              <a:solidFill>
                <a:srgbClr val="000000"/>
              </a:solidFill>
              <a:effectLst/>
              <a:uFillTx/>
              <a:latin typeface="Times New Roman"/>
            </a:endParaRPr>
          </a:p>
          <a:p>
            <a:pPr lvl="1" marL="743040" indent="-285840">
              <a:lnSpc>
                <a:spcPct val="90000"/>
              </a:lnSpc>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Manitoba Interface              </a:t>
            </a:r>
            <a:endParaRPr b="0" lang="en-US" sz="1200" strike="noStrike" u="none">
              <a:solidFill>
                <a:srgbClr val="000000"/>
              </a:solidFill>
              <a:effectLst/>
              <a:uFillTx/>
              <a:latin typeface="Times New Roman"/>
            </a:endParaRPr>
          </a:p>
          <a:p>
            <a:pPr lvl="3" marL="1600200" indent="-228600">
              <a:lnSpc>
                <a:spcPct val="90000"/>
              </a:lnSpc>
              <a:spcBef>
                <a:spcPts val="3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Summer                </a:t>
            </a:r>
            <a:r>
              <a:rPr b="0" lang="en-US" sz="1200" strike="noStrike" u="none">
                <a:solidFill>
                  <a:srgbClr val="000000"/>
                </a:solidFill>
                <a:effectLst/>
                <a:uFillTx/>
                <a:latin typeface="Times New Roman"/>
              </a:rPr>
              <a:t> 163             163</a:t>
            </a:r>
            <a:endParaRPr b="0" lang="en-US" sz="1200" strike="noStrike" u="none">
              <a:solidFill>
                <a:srgbClr val="000000"/>
              </a:solidFill>
              <a:effectLst/>
              <a:uFillTx/>
              <a:latin typeface="Times New Roman"/>
            </a:endParaRPr>
          </a:p>
          <a:p>
            <a:pPr lvl="3" marL="1600200" indent="-228600">
              <a:lnSpc>
                <a:spcPct val="90000"/>
              </a:lnSpc>
              <a:spcBef>
                <a:spcPts val="3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Winter                   </a:t>
            </a:r>
            <a:r>
              <a:rPr b="0" lang="en-US" sz="1200" strike="noStrike" u="none">
                <a:solidFill>
                  <a:srgbClr val="000000"/>
                </a:solidFill>
                <a:effectLst/>
                <a:uFillTx/>
                <a:latin typeface="Times New Roman"/>
              </a:rPr>
              <a:t> 190            190</a:t>
            </a:r>
            <a:endParaRPr b="0" lang="en-US" sz="1200" strike="noStrike" u="none">
              <a:solidFill>
                <a:srgbClr val="000000"/>
              </a:solidFill>
              <a:effectLst/>
              <a:uFillTx/>
              <a:latin typeface="Times New Roman"/>
            </a:endParaRPr>
          </a:p>
          <a:p>
            <a:pPr lvl="1" marL="743040" indent="-285840">
              <a:lnSpc>
                <a:spcPct val="90000"/>
              </a:lnSpc>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Hydro Quebec Interface</a:t>
            </a:r>
            <a:endParaRPr b="0" lang="en-US" sz="1200" strike="noStrike" u="none">
              <a:solidFill>
                <a:srgbClr val="000000"/>
              </a:solidFill>
              <a:effectLst/>
              <a:uFillTx/>
              <a:latin typeface="Times New Roman"/>
            </a:endParaRPr>
          </a:p>
          <a:p>
            <a:pPr lvl="3" marL="1600200" indent="-228600">
              <a:lnSpc>
                <a:spcPct val="90000"/>
              </a:lnSpc>
              <a:spcBef>
                <a:spcPts val="3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Summer                 </a:t>
            </a:r>
            <a:r>
              <a:rPr b="0" lang="en-US" sz="1200" strike="noStrike" u="none">
                <a:solidFill>
                  <a:srgbClr val="000000"/>
                </a:solidFill>
                <a:effectLst/>
                <a:uFillTx/>
                <a:latin typeface="Times New Roman"/>
              </a:rPr>
              <a:t>1,394          530</a:t>
            </a:r>
            <a:endParaRPr b="0" lang="en-US" sz="1200" strike="noStrike" u="none">
              <a:solidFill>
                <a:srgbClr val="000000"/>
              </a:solidFill>
              <a:effectLst/>
              <a:uFillTx/>
              <a:latin typeface="Times New Roman"/>
            </a:endParaRPr>
          </a:p>
          <a:p>
            <a:pPr lvl="3" marL="1600200" indent="-228600">
              <a:lnSpc>
                <a:spcPct val="90000"/>
              </a:lnSpc>
              <a:spcBef>
                <a:spcPts val="3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Winter   </a:t>
            </a:r>
            <a:r>
              <a:rPr b="0" lang="en-US" sz="1200" strike="noStrike" u="none">
                <a:solidFill>
                  <a:srgbClr val="000000"/>
                </a:solidFill>
                <a:effectLst/>
                <a:uFillTx/>
                <a:latin typeface="Times New Roman"/>
              </a:rPr>
              <a:t>            1,408          530</a:t>
            </a:r>
            <a:endParaRPr b="0" lang="en-US" sz="1200" strike="noStrike" u="none">
              <a:solidFill>
                <a:srgbClr val="000000"/>
              </a:solidFill>
              <a:effectLst/>
              <a:uFillTx/>
              <a:latin typeface="Times New Roman"/>
            </a:endParaRPr>
          </a:p>
          <a:p>
            <a:pPr lvl="1" marL="743040" indent="-285840">
              <a:lnSpc>
                <a:spcPct val="90000"/>
              </a:lnSpc>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New York Interface</a:t>
            </a:r>
            <a:endParaRPr b="0" lang="en-US" sz="1200" strike="noStrike" u="none">
              <a:solidFill>
                <a:srgbClr val="000000"/>
              </a:solidFill>
              <a:effectLst/>
              <a:uFillTx/>
              <a:latin typeface="Times New Roman"/>
            </a:endParaRPr>
          </a:p>
          <a:p>
            <a:pPr lvl="3" marL="1600200" indent="-228600">
              <a:lnSpc>
                <a:spcPct val="90000"/>
              </a:lnSpc>
              <a:spcBef>
                <a:spcPts val="3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Summer                </a:t>
            </a:r>
            <a:r>
              <a:rPr b="0" lang="en-US" sz="1200" strike="noStrike" u="none">
                <a:solidFill>
                  <a:srgbClr val="000000"/>
                </a:solidFill>
                <a:effectLst/>
                <a:uFillTx/>
                <a:latin typeface="Times New Roman"/>
              </a:rPr>
              <a:t>1,850         2,350</a:t>
            </a:r>
            <a:endParaRPr b="0" lang="en-US" sz="1200" strike="noStrike" u="none">
              <a:solidFill>
                <a:srgbClr val="000000"/>
              </a:solidFill>
              <a:effectLst/>
              <a:uFillTx/>
              <a:latin typeface="Times New Roman"/>
            </a:endParaRPr>
          </a:p>
          <a:p>
            <a:pPr lvl="3" marL="1600200" indent="-228600">
              <a:lnSpc>
                <a:spcPct val="90000"/>
              </a:lnSpc>
              <a:spcBef>
                <a:spcPts val="3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Winter                   </a:t>
            </a:r>
            <a:r>
              <a:rPr b="0" lang="en-US" sz="1200" strike="noStrike" u="none">
                <a:solidFill>
                  <a:srgbClr val="000000"/>
                </a:solidFill>
                <a:effectLst/>
                <a:uFillTx/>
                <a:latin typeface="Times New Roman"/>
              </a:rPr>
              <a:t>2,150         2,450</a:t>
            </a:r>
            <a:endParaRPr b="0" lang="en-US" sz="1200" strike="noStrike" u="none">
              <a:solidFill>
                <a:srgbClr val="000000"/>
              </a:solidFill>
              <a:effectLst/>
              <a:uFillTx/>
              <a:latin typeface="Times New Roman"/>
            </a:endParaRPr>
          </a:p>
          <a:p>
            <a:pPr lvl="1" marL="743040" indent="-285840">
              <a:lnSpc>
                <a:spcPct val="90000"/>
              </a:lnSpc>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Michigan Interface</a:t>
            </a:r>
            <a:endParaRPr b="0" lang="en-US" sz="1200" strike="noStrike" u="none">
              <a:solidFill>
                <a:srgbClr val="000000"/>
              </a:solidFill>
              <a:effectLst/>
              <a:uFillTx/>
              <a:latin typeface="Times New Roman"/>
            </a:endParaRPr>
          </a:p>
          <a:p>
            <a:pPr lvl="3" marL="1600200" indent="-228600">
              <a:lnSpc>
                <a:spcPct val="90000"/>
              </a:lnSpc>
              <a:spcBef>
                <a:spcPts val="3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Summer                </a:t>
            </a:r>
            <a:r>
              <a:rPr b="0" lang="en-US" sz="1200" strike="noStrike" u="none">
                <a:solidFill>
                  <a:srgbClr val="000000"/>
                </a:solidFill>
                <a:effectLst/>
                <a:uFillTx/>
                <a:latin typeface="Times New Roman"/>
              </a:rPr>
              <a:t>1,500         2,350</a:t>
            </a:r>
            <a:endParaRPr b="0" lang="en-US" sz="1200" strike="noStrike" u="none">
              <a:solidFill>
                <a:srgbClr val="000000"/>
              </a:solidFill>
              <a:effectLst/>
              <a:uFillTx/>
              <a:latin typeface="Times New Roman"/>
            </a:endParaRPr>
          </a:p>
          <a:p>
            <a:pPr lvl="3" marL="1600200" indent="-228600">
              <a:lnSpc>
                <a:spcPct val="90000"/>
              </a:lnSpc>
              <a:spcBef>
                <a:spcPts val="3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Winter                   </a:t>
            </a:r>
            <a:r>
              <a:rPr b="0" lang="en-US" sz="1200" strike="noStrike" u="none">
                <a:solidFill>
                  <a:srgbClr val="000000"/>
                </a:solidFill>
                <a:effectLst/>
                <a:uFillTx/>
                <a:latin typeface="Times New Roman"/>
              </a:rPr>
              <a:t>1,600         2,400</a:t>
            </a:r>
            <a:endParaRPr b="0" lang="en-US" sz="1200" strike="noStrike" u="none">
              <a:solidFill>
                <a:srgbClr val="000000"/>
              </a:solidFill>
              <a:effectLst/>
              <a:uFillTx/>
              <a:latin typeface="Times New Roman"/>
            </a:endParaRPr>
          </a:p>
          <a:p>
            <a:pPr lvl="3" marL="1600200" indent="0">
              <a:lnSpc>
                <a:spcPct val="90000"/>
              </a:lnSpc>
              <a:spcBef>
                <a:spcPts val="224"/>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lvl="1" marL="743040" indent="-285840">
              <a:lnSpc>
                <a:spcPct val="90000"/>
              </a:lnSpc>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Minnesota                           100               150</a:t>
            </a:r>
            <a:endParaRPr b="0" lang="en-US" sz="1200" strike="noStrike" u="none">
              <a:solidFill>
                <a:srgbClr val="000000"/>
              </a:solidFill>
              <a:effectLst/>
              <a:uFillTx/>
              <a:latin typeface="Times New Roman"/>
            </a:endParaRPr>
          </a:p>
          <a:p>
            <a:pPr lvl="1" marL="74304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Total Capability</a:t>
            </a:r>
            <a:endParaRPr b="0" lang="en-US" sz="1400" strike="noStrike" u="none">
              <a:solidFill>
                <a:srgbClr val="000000"/>
              </a:solidFill>
              <a:effectLst/>
              <a:uFillTx/>
              <a:latin typeface="Times New Roman"/>
            </a:endParaRPr>
          </a:p>
          <a:p>
            <a:pPr lvl="1" marL="743040" indent="-28584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Summer</a:t>
            </a:r>
            <a:r>
              <a:rPr b="1" lang="en-US" sz="900" strike="noStrike" u="none">
                <a:solidFill>
                  <a:srgbClr val="000000"/>
                </a:solidFill>
                <a:effectLst/>
                <a:uFillTx/>
                <a:latin typeface="Times New Roman"/>
              </a:rPr>
              <a:t>            </a:t>
            </a:r>
            <a:r>
              <a:rPr b="1" lang="en-US" sz="1200" strike="noStrike" u="none">
                <a:solidFill>
                  <a:srgbClr val="000000"/>
                </a:solidFill>
                <a:effectLst/>
                <a:uFillTx/>
                <a:latin typeface="Times New Roman"/>
              </a:rPr>
              <a:t>5,007      5,543 </a:t>
            </a:r>
            <a:endParaRPr b="0" lang="en-US" sz="1200" strike="noStrike" u="none">
              <a:solidFill>
                <a:srgbClr val="000000"/>
              </a:solidFill>
              <a:effectLst/>
              <a:uFillTx/>
              <a:latin typeface="Times New Roman"/>
            </a:endParaRPr>
          </a:p>
          <a:p>
            <a:pPr lvl="1" marL="743040" indent="-28584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200" strike="noStrike" u="none">
                <a:solidFill>
                  <a:srgbClr val="000000"/>
                </a:solidFill>
                <a:effectLst/>
                <a:uFillTx/>
                <a:latin typeface="Times New Roman"/>
              </a:rPr>
              <a:t>Winter</a:t>
            </a:r>
            <a:r>
              <a:rPr b="1" lang="en-US" sz="1400" strike="noStrike" u="none">
                <a:solidFill>
                  <a:srgbClr val="000000"/>
                </a:solidFill>
                <a:effectLst/>
                <a:uFillTx/>
                <a:latin typeface="Times New Roman"/>
              </a:rPr>
              <a:t>        </a:t>
            </a:r>
            <a:r>
              <a:rPr b="1" lang="en-US" sz="1200" strike="noStrike" u="none">
                <a:solidFill>
                  <a:srgbClr val="000000"/>
                </a:solidFill>
                <a:effectLst/>
                <a:uFillTx/>
                <a:latin typeface="Times New Roman"/>
              </a:rPr>
              <a:t> 5,448      5,720</a:t>
            </a:r>
            <a:endParaRPr b="0" lang="en-US" sz="1200" strike="noStrike" u="none">
              <a:solidFill>
                <a:srgbClr val="000000"/>
              </a:solidFill>
              <a:effectLst/>
              <a:uFillTx/>
              <a:latin typeface="Times New Roman"/>
            </a:endParaRPr>
          </a:p>
          <a:p>
            <a:pPr lvl="1" marL="743040" indent="-28584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lvl="4" marL="2057400" indent="0">
              <a:lnSpc>
                <a:spcPct val="90000"/>
              </a:lnSpc>
              <a:spcBef>
                <a:spcPts val="300"/>
              </a:spcBef>
              <a:buNone/>
              <a:tabLst>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74" name=""/>
          <p:cNvSpPr/>
          <p:nvPr/>
        </p:nvSpPr>
        <p:spPr>
          <a:xfrm>
            <a:off x="3233880" y="25146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75" name=""/>
          <p:cNvSpPr/>
          <p:nvPr/>
        </p:nvSpPr>
        <p:spPr>
          <a:xfrm>
            <a:off x="3233880" y="25146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pic>
        <p:nvPicPr>
          <p:cNvPr id="76" name="" descr=""/>
          <p:cNvPicPr/>
          <p:nvPr/>
        </p:nvPicPr>
        <p:blipFill>
          <a:blip r:embed="rId1"/>
          <a:srcRect l="21654" t="0" r="21654" b="13114"/>
          <a:stretch/>
        </p:blipFill>
        <p:spPr>
          <a:xfrm>
            <a:off x="5105520" y="685800"/>
            <a:ext cx="2590560" cy="2187720"/>
          </a:xfrm>
          <a:prstGeom prst="rect">
            <a:avLst/>
          </a:prstGeom>
          <a:noFill/>
          <a:ln w="0">
            <a:noFill/>
          </a:ln>
        </p:spPr>
      </p:pic>
      <p:pic>
        <p:nvPicPr>
          <p:cNvPr id="77" name="" descr=""/>
          <p:cNvPicPr/>
          <p:nvPr/>
        </p:nvPicPr>
        <p:blipFill>
          <a:blip r:embed="rId2"/>
          <a:srcRect l="22189" t="0" r="22189" b="13079"/>
          <a:stretch/>
        </p:blipFill>
        <p:spPr>
          <a:xfrm>
            <a:off x="5257800" y="3429000"/>
            <a:ext cx="2590920" cy="2289240"/>
          </a:xfrm>
          <a:prstGeom prst="rect">
            <a:avLst/>
          </a:prstGeom>
          <a:noFill/>
          <a:ln w="0">
            <a:noFill/>
          </a:ln>
        </p:spPr>
      </p:pic>
      <p:sp>
        <p:nvSpPr>
          <p:cNvPr id="78" name=""/>
          <p:cNvSpPr/>
          <p:nvPr/>
        </p:nvSpPr>
        <p:spPr>
          <a:xfrm>
            <a:off x="1066680" y="6019920"/>
            <a:ext cx="38862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*From the IMO 18-Month Outlook (November 2000)</a:t>
            </a:r>
            <a:endParaRPr b="0" lang="en-US" sz="1200" strike="noStrike" u="none">
              <a:solidFill>
                <a:srgbClr val="000000"/>
              </a:solidFill>
              <a:effectLst/>
              <a:uFillTx/>
              <a:latin typeface="Times New Roman"/>
            </a:endParaRPr>
          </a:p>
        </p:txBody>
      </p:sp>
      <p:sp>
        <p:nvSpPr>
          <p:cNvPr id="79" name=""/>
          <p:cNvSpPr/>
          <p:nvPr/>
        </p:nvSpPr>
        <p:spPr>
          <a:xfrm>
            <a:off x="838080" y="304920"/>
            <a:ext cx="830592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Ontario - Imports/Exports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
          <p:cNvSpPr/>
          <p:nvPr/>
        </p:nvSpPr>
        <p:spPr>
          <a:xfrm>
            <a:off x="838080" y="304920"/>
            <a:ext cx="830592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Enron Canada - Profile</a:t>
            </a:r>
            <a:endParaRPr b="0" lang="en-US" sz="2000" strike="noStrike" u="none">
              <a:solidFill>
                <a:srgbClr val="000000"/>
              </a:solidFill>
              <a:effectLst/>
              <a:uFillTx/>
              <a:latin typeface="Times New Roman"/>
            </a:endParaRPr>
          </a:p>
        </p:txBody>
      </p:sp>
      <p:sp>
        <p:nvSpPr>
          <p:cNvPr id="21" name=""/>
          <p:cNvSpPr/>
          <p:nvPr/>
        </p:nvSpPr>
        <p:spPr>
          <a:xfrm>
            <a:off x="762120" y="762120"/>
            <a:ext cx="7619760" cy="2046600"/>
          </a:xfrm>
          <a:prstGeom prst="rect">
            <a:avLst/>
          </a:prstGeom>
          <a:noFill/>
          <a:ln w="0">
            <a:noFill/>
          </a:ln>
        </p:spPr>
        <p:style>
          <a:lnRef idx="0"/>
          <a:fillRef idx="0"/>
          <a:effectRef idx="0"/>
          <a:fontRef idx="minor"/>
        </p:style>
        <p:txBody>
          <a:bodyPr lIns="90000" rIns="90000" tIns="46800" bIns="46800" anchor="t">
            <a:spAutoFit/>
          </a:bodyPr>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ea typeface="Times New Roman"/>
              </a:rPr>
              <a:t>Enron Canada is responsible for Enron’s activities in the Canadian energy sector, particularly gas and electricity trading, marketing and finance. </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Enron Canada was established in Calgary in 1991 to trade and market natural gas, and currently trades over 6 bcf of gas per day in Canada.</a:t>
            </a:r>
            <a:endParaRPr b="0" lang="en-US" sz="1600" strike="noStrike" u="none">
              <a:solidFill>
                <a:srgbClr val="000000"/>
              </a:solidFill>
              <a:effectLst/>
              <a:uFillTx/>
              <a:latin typeface="Times New Roman"/>
            </a:endParaRPr>
          </a:p>
          <a:p>
            <a:pPr>
              <a:lnSpc>
                <a:spcPct val="50000"/>
              </a:lnSpc>
              <a:spcBef>
                <a:spcPts val="2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graphicFrame>
        <p:nvGraphicFramePr>
          <p:cNvPr id="22" name=""/>
          <p:cNvGraphicFramePr/>
          <p:nvPr/>
        </p:nvGraphicFramePr>
        <p:xfrm>
          <a:off x="2286000" y="1981080"/>
          <a:ext cx="4929120" cy="3395880"/>
        </p:xfrm>
        <a:graphic>
          <a:graphicData uri="http://schemas.openxmlformats.org/presentationml/2006/ole">
            <p:oleObj progId="Excel.Sheet.12" r:id="rId1" spid="">
              <p:embed/>
              <p:pic>
                <p:nvPicPr>
                  <p:cNvPr id="23" name="" descr=""/>
                  <p:cNvPicPr/>
                  <p:nvPr/>
                </p:nvPicPr>
                <p:blipFill>
                  <a:blip r:embed="rId2"/>
                  <a:stretch/>
                </p:blipFill>
                <p:spPr>
                  <a:xfrm>
                    <a:off x="2286000" y="1981080"/>
                    <a:ext cx="4929120" cy="3395880"/>
                  </a:xfrm>
                  <a:prstGeom prst="rect">
                    <a:avLst/>
                  </a:prstGeom>
                  <a:noFill/>
                  <a:ln w="0">
                    <a:noFill/>
                  </a:ln>
                </p:spPr>
              </p:pic>
            </p:oleObj>
          </a:graphicData>
        </a:graphic>
      </p:graphicFrame>
      <p:sp>
        <p:nvSpPr>
          <p:cNvPr id="24" name=""/>
          <p:cNvSpPr/>
          <p:nvPr/>
        </p:nvSpPr>
        <p:spPr>
          <a:xfrm>
            <a:off x="3963240" y="2133720"/>
            <a:ext cx="1522080" cy="391320"/>
          </a:xfrm>
          <a:prstGeom prst="rect">
            <a:avLst/>
          </a:prstGeom>
          <a:noFill/>
          <a:ln w="0">
            <a:noFill/>
          </a:ln>
        </p:spPr>
        <p:style>
          <a:lnRef idx="0"/>
          <a:fillRef idx="0"/>
          <a:effectRef idx="0"/>
          <a:fontRef idx="minor"/>
        </p:style>
        <p:txBody>
          <a:bodyPr wrap="none" lIns="82440" rIns="82440" tIns="42840" bIns="42840" anchor="t">
            <a:spAutoFit/>
          </a:bodyPr>
          <a:p>
            <a:pPr algn="ctr">
              <a:lnSpc>
                <a:spcPct val="100000"/>
              </a:lnSpc>
              <a:tabLst>
                <a:tab algn="l" pos="0"/>
                <a:tab algn="l" pos="744480"/>
                <a:tab algn="l" pos="1488960"/>
                <a:tab algn="l" pos="2233440"/>
                <a:tab algn="l" pos="2978280"/>
                <a:tab algn="l" pos="3722760"/>
                <a:tab algn="l" pos="4467240"/>
                <a:tab algn="l" pos="5211720"/>
                <a:tab algn="l" pos="5956200"/>
                <a:tab algn="l" pos="6700680"/>
                <a:tab algn="l" pos="7445520"/>
                <a:tab algn="l" pos="8190000"/>
                <a:tab algn="l" pos="8934480"/>
                <a:tab algn="l" pos="9678960"/>
                <a:tab algn="l" pos="10423440"/>
              </a:tabLst>
            </a:pPr>
            <a:r>
              <a:rPr b="1" lang="en-US" sz="1000" strike="noStrike" u="none">
                <a:solidFill>
                  <a:srgbClr val="000000"/>
                </a:solidFill>
                <a:effectLst/>
                <a:uFillTx/>
                <a:latin typeface="Arial"/>
              </a:rPr>
              <a:t>Enron Canada</a:t>
            </a:r>
            <a:endParaRPr b="0" lang="en-US" sz="1000" strike="noStrike" u="none">
              <a:solidFill>
                <a:srgbClr val="000000"/>
              </a:solidFill>
              <a:effectLst/>
              <a:uFillTx/>
              <a:latin typeface="Times New Roman"/>
            </a:endParaRPr>
          </a:p>
          <a:p>
            <a:pPr algn="ctr">
              <a:lnSpc>
                <a:spcPct val="100000"/>
              </a:lnSpc>
              <a:tabLst>
                <a:tab algn="l" pos="0"/>
                <a:tab algn="l" pos="744480"/>
                <a:tab algn="l" pos="1488960"/>
                <a:tab algn="l" pos="2233440"/>
                <a:tab algn="l" pos="2978280"/>
                <a:tab algn="l" pos="3722760"/>
                <a:tab algn="l" pos="4467240"/>
                <a:tab algn="l" pos="5211720"/>
                <a:tab algn="l" pos="5956200"/>
                <a:tab algn="l" pos="6700680"/>
                <a:tab algn="l" pos="7445520"/>
                <a:tab algn="l" pos="8190000"/>
                <a:tab algn="l" pos="8934480"/>
                <a:tab algn="l" pos="9678960"/>
                <a:tab algn="l" pos="10423440"/>
              </a:tabLst>
            </a:pPr>
            <a:r>
              <a:rPr b="1" lang="en-US" sz="1000" strike="noStrike" u="none">
                <a:solidFill>
                  <a:srgbClr val="000000"/>
                </a:solidFill>
                <a:effectLst/>
                <a:uFillTx/>
                <a:latin typeface="Arial"/>
              </a:rPr>
              <a:t>Gas Volumes (MMcf/d)</a:t>
            </a:r>
            <a:endParaRPr b="0" lang="en-US" sz="1000" strike="noStrike" u="none">
              <a:solidFill>
                <a:srgbClr val="000000"/>
              </a:solidFill>
              <a:effectLst/>
              <a:uFillTx/>
              <a:latin typeface="Times New Roman"/>
            </a:endParaRPr>
          </a:p>
        </p:txBody>
      </p:sp>
      <p:sp>
        <p:nvSpPr>
          <p:cNvPr id="25" name=""/>
          <p:cNvSpPr/>
          <p:nvPr/>
        </p:nvSpPr>
        <p:spPr>
          <a:xfrm>
            <a:off x="838080" y="5410080"/>
            <a:ext cx="7620120" cy="952200"/>
          </a:xfrm>
          <a:prstGeom prst="rect">
            <a:avLst/>
          </a:prstGeom>
          <a:noFill/>
          <a:ln w="0">
            <a:noFill/>
          </a:ln>
        </p:spPr>
        <p:style>
          <a:lnRef idx="0"/>
          <a:fillRef idx="0"/>
          <a:effectRef idx="0"/>
          <a:fontRef idx="minor"/>
        </p:style>
        <p:txBody>
          <a:bodyPr lIns="90000" rIns="90000" tIns="46800" bIns="46800" anchor="t">
            <a:spAutoFit/>
          </a:bodyPr>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ea typeface="Times New Roman"/>
              </a:rPr>
              <a:t>Enron Canada has offices in both Calgary and Toronto and employs over 115 people (96 in Calgary alone and 20 in Toronto and Montreal combined). </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
          <p:cNvSpPr/>
          <p:nvPr/>
        </p:nvSpPr>
        <p:spPr>
          <a:xfrm>
            <a:off x="838080" y="304920"/>
            <a:ext cx="830592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Enron Canada - Profile</a:t>
            </a:r>
            <a:endParaRPr b="0" lang="en-US" sz="2000" strike="noStrike" u="none">
              <a:solidFill>
                <a:srgbClr val="000000"/>
              </a:solidFill>
              <a:effectLst/>
              <a:uFillTx/>
              <a:latin typeface="Times New Roman"/>
            </a:endParaRPr>
          </a:p>
        </p:txBody>
      </p:sp>
      <p:sp>
        <p:nvSpPr>
          <p:cNvPr id="27" name=""/>
          <p:cNvSpPr/>
          <p:nvPr/>
        </p:nvSpPr>
        <p:spPr>
          <a:xfrm>
            <a:off x="762120" y="762120"/>
            <a:ext cx="7619760" cy="581400"/>
          </a:xfrm>
          <a:prstGeom prst="rect">
            <a:avLst/>
          </a:prstGeom>
          <a:noFill/>
          <a:ln w="0">
            <a:noFill/>
          </a:ln>
        </p:spPr>
        <p:style>
          <a:lnRef idx="0"/>
          <a:fillRef idx="0"/>
          <a:effectRef idx="0"/>
          <a:fontRef idx="minor"/>
        </p:style>
        <p:txBody>
          <a:bodyPr lIns="90000" rIns="90000" tIns="46800" bIns="46800" anchor="t">
            <a:spAutoFit/>
          </a:bodyPr>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As indicated in the Risk Advisory survey below, Enron Canada is viewed as a leading provider of portfolio management services in the Canadian energy sector.</a:t>
            </a:r>
            <a:endParaRPr b="0" lang="en-US" sz="1600" strike="noStrike" u="none">
              <a:solidFill>
                <a:srgbClr val="000000"/>
              </a:solidFill>
              <a:effectLst/>
              <a:uFillTx/>
              <a:latin typeface="Times New Roman"/>
            </a:endParaRPr>
          </a:p>
        </p:txBody>
      </p:sp>
      <p:sp>
        <p:nvSpPr>
          <p:cNvPr id="28" name=""/>
          <p:cNvSpPr/>
          <p:nvPr/>
        </p:nvSpPr>
        <p:spPr>
          <a:xfrm>
            <a:off x="838080" y="1752480"/>
            <a:ext cx="7239240" cy="4267440"/>
          </a:xfrm>
          <a:prstGeom prst="rect">
            <a:avLst/>
          </a:prstGeom>
          <a:noFill/>
          <a:ln w="38160">
            <a:solidFill>
              <a:srgbClr val="339966"/>
            </a:solidFill>
            <a:miter/>
          </a:ln>
          <a:effectLst>
            <a:outerShdw dist="17819" dir="2700000" blurRad="0" rotWithShape="0">
              <a:srgbClr val="808080"/>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838080" y="1676520"/>
            <a:ext cx="7239240" cy="533160"/>
          </a:xfrm>
          <a:prstGeom prst="rect">
            <a:avLst/>
          </a:prstGeom>
          <a:solidFill>
            <a:srgbClr val="339966"/>
          </a:solidFill>
          <a:ln w="9360">
            <a:solidFill>
              <a:srgbClr val="008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 name=""/>
          <p:cNvSpPr/>
          <p:nvPr/>
        </p:nvSpPr>
        <p:spPr>
          <a:xfrm>
            <a:off x="838080" y="1676520"/>
            <a:ext cx="7239240" cy="106668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Risk Advisory’s 1999 Survey Polled Over Eighty Canadian Natural Gas     </a:t>
            </a:r>
            <a:br>
              <a:rPr sz="1400"/>
            </a:br>
            <a:r>
              <a:rPr b="0" lang="en-US" sz="1400" strike="noStrike" u="none">
                <a:solidFill>
                  <a:srgbClr val="ffffff"/>
                </a:solidFill>
                <a:effectLst/>
                <a:uFillTx/>
                <a:latin typeface="Times New Roman"/>
              </a:rPr>
              <a:t>  Producers, Industrials, and Local Distribution Companies.</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ea typeface="Times New Roman"/>
              </a:rPr>
              <a:t> Here are some of the categories in which Enron ranked first:</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graphicFrame>
        <p:nvGraphicFramePr>
          <p:cNvPr id="31" name=""/>
          <p:cNvGraphicFramePr/>
          <p:nvPr/>
        </p:nvGraphicFramePr>
        <p:xfrm>
          <a:off x="990720" y="2743200"/>
          <a:ext cx="7162560" cy="2361960"/>
        </p:xfrm>
        <a:graphic>
          <a:graphicData uri="http://schemas.openxmlformats.org/drawingml/2006/table">
            <a:tbl>
              <a:tblPr/>
              <a:tblGrid>
                <a:gridCol w="3322440"/>
                <a:gridCol w="3840120"/>
              </a:tblGrid>
              <a:tr h="407160">
                <a:tc>
                  <a:txBody>
                    <a:bodyPr lIns="90000" rIns="90000" tIns="46800" bIns="46800" anchor="t">
                      <a:noAutofit/>
                    </a:bodyPr>
                    <a:p>
                      <a:pPr>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ea typeface="Arial"/>
                        </a:rPr>
                        <a:t>Competitive Pricing</a:t>
                      </a:r>
                      <a:endParaRPr b="0" lang="en-US" sz="14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ea typeface="Times New Roman"/>
                        </a:rPr>
                        <a:t> Range of Products Offered</a:t>
                      </a:r>
                      <a:endParaRPr b="0" lang="en-US" sz="1400" strike="noStrike" u="none">
                        <a:solidFill>
                          <a:srgbClr val="000000"/>
                        </a:solidFill>
                        <a:effectLst/>
                        <a:uFillTx/>
                        <a:latin typeface="Times New Roman"/>
                      </a:endParaRPr>
                    </a:p>
                  </a:txBody>
                  <a:tcPr anchor="t" marL="90000" marR="90000">
                    <a:lnL>
                      <a:noFill/>
                    </a:lnL>
                    <a:lnR>
                      <a:noFill/>
                    </a:lnR>
                    <a:lnT>
                      <a:noFill/>
                    </a:lnT>
                    <a:lnB>
                      <a:noFill/>
                    </a:lnB>
                    <a:noFill/>
                  </a:tcPr>
                </a:tc>
              </a:tr>
              <a:tr h="488880">
                <a:tc>
                  <a:txBody>
                    <a:bodyPr lIns="90000" rIns="90000" tIns="46800" bIns="46800" anchor="t">
                      <a:noAutofit/>
                    </a:bodyPr>
                    <a:p>
                      <a:pPr>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ea typeface="Arial"/>
                        </a:rPr>
                        <a:t> </a:t>
                      </a:r>
                      <a:r>
                        <a:rPr b="0" lang="en-US" sz="1400" strike="noStrike" u="none">
                          <a:solidFill>
                            <a:srgbClr val="000000"/>
                          </a:solidFill>
                          <a:effectLst/>
                          <a:uFillTx/>
                          <a:latin typeface="Times New Roman"/>
                          <a:ea typeface="Times New Roman"/>
                        </a:rPr>
                        <a:t>Ability to Transact at Quoted Prices</a:t>
                      </a:r>
                      <a:endParaRPr b="0" lang="en-US" sz="14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ea typeface="Arial"/>
                        </a:rPr>
                        <a:t> </a:t>
                      </a:r>
                      <a:r>
                        <a:rPr b="0" lang="en-US" sz="1400" strike="noStrike" u="none">
                          <a:solidFill>
                            <a:srgbClr val="000000"/>
                          </a:solidFill>
                          <a:effectLst/>
                          <a:uFillTx/>
                          <a:latin typeface="Times New Roman"/>
                          <a:ea typeface="Times New Roman"/>
                        </a:rPr>
                        <a:t>Ability to Advise on Future Market Direction</a:t>
                      </a:r>
                      <a:endParaRPr b="0" lang="en-US" sz="1400" strike="noStrike" u="none">
                        <a:solidFill>
                          <a:srgbClr val="000000"/>
                        </a:solidFill>
                        <a:effectLst/>
                        <a:uFillTx/>
                        <a:latin typeface="Times New Roman"/>
                      </a:endParaRPr>
                    </a:p>
                  </a:txBody>
                  <a:tcPr anchor="t" marL="90000" marR="90000">
                    <a:lnL>
                      <a:noFill/>
                    </a:lnL>
                    <a:lnR>
                      <a:noFill/>
                    </a:lnR>
                    <a:lnT>
                      <a:noFill/>
                    </a:lnT>
                    <a:lnB>
                      <a:noFill/>
                    </a:lnB>
                    <a:noFill/>
                  </a:tcPr>
                </a:tc>
              </a:tr>
              <a:tr h="488520">
                <a:tc>
                  <a:txBody>
                    <a:bodyPr lIns="90000" rIns="90000" tIns="46800" bIns="46800" anchor="t">
                      <a:noAutofit/>
                    </a:bodyPr>
                    <a:p>
                      <a:pPr>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ea typeface="Arial"/>
                        </a:rPr>
                        <a:t> </a:t>
                      </a:r>
                      <a:r>
                        <a:rPr b="0" lang="en-US" sz="1400" strike="noStrike" u="none">
                          <a:solidFill>
                            <a:srgbClr val="000000"/>
                          </a:solidFill>
                          <a:effectLst/>
                          <a:uFillTx/>
                          <a:latin typeface="Times New Roman"/>
                          <a:ea typeface="Times New Roman"/>
                        </a:rPr>
                        <a:t>Response Time on Pricing Requests</a:t>
                      </a:r>
                      <a:endParaRPr b="0" lang="en-US" sz="14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ea typeface="Arial"/>
                        </a:rPr>
                        <a:t> </a:t>
                      </a:r>
                      <a:r>
                        <a:rPr b="0" lang="en-US" sz="1400" strike="noStrike" u="none">
                          <a:solidFill>
                            <a:srgbClr val="000000"/>
                          </a:solidFill>
                          <a:effectLst/>
                          <a:uFillTx/>
                          <a:latin typeface="Times New Roman"/>
                          <a:ea typeface="Times New Roman"/>
                        </a:rPr>
                        <a:t>Derivative Product Expertise</a:t>
                      </a:r>
                      <a:r>
                        <a:rPr b="0" lang="en-US" sz="1400" strike="noStrike" u="none">
                          <a:solidFill>
                            <a:srgbClr val="000000"/>
                          </a:solidFill>
                          <a:effectLst/>
                          <a:uFillTx/>
                          <a:latin typeface="Times New Roman"/>
                          <a:ea typeface="Arial"/>
                        </a:rPr>
                        <a:t> </a:t>
                      </a:r>
                      <a:endParaRPr b="0" lang="en-US" sz="1400" strike="noStrike" u="none">
                        <a:solidFill>
                          <a:srgbClr val="000000"/>
                        </a:solidFill>
                        <a:effectLst/>
                        <a:uFillTx/>
                        <a:latin typeface="Times New Roman"/>
                      </a:endParaRPr>
                    </a:p>
                  </a:txBody>
                  <a:tcPr anchor="t" marL="90000" marR="90000">
                    <a:lnL>
                      <a:noFill/>
                    </a:lnL>
                    <a:lnR>
                      <a:noFill/>
                    </a:lnR>
                    <a:lnT>
                      <a:noFill/>
                    </a:lnT>
                    <a:lnB>
                      <a:noFill/>
                    </a:lnB>
                    <a:noFill/>
                  </a:tcPr>
                </a:tc>
              </a:tr>
              <a:tr h="488880">
                <a:tc>
                  <a:txBody>
                    <a:bodyPr lIns="90000" rIns="90000" tIns="46800" bIns="46800" anchor="t">
                      <a:noAutofit/>
                    </a:bodyPr>
                    <a:p>
                      <a:pPr>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ea typeface="Arial"/>
                        </a:rPr>
                        <a:t> </a:t>
                      </a:r>
                      <a:r>
                        <a:rPr b="0" lang="en-US" sz="1400" strike="noStrike" u="none">
                          <a:solidFill>
                            <a:srgbClr val="000000"/>
                          </a:solidFill>
                          <a:effectLst/>
                          <a:uFillTx/>
                          <a:latin typeface="Times New Roman"/>
                          <a:ea typeface="Times New Roman"/>
                        </a:rPr>
                        <a:t>Relationship with Counterparty</a:t>
                      </a:r>
                      <a:endParaRPr b="0" lang="en-US" sz="14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a:noFill/>
                    </a:lnL>
                    <a:lnR>
                      <a:noFill/>
                    </a:lnR>
                    <a:lnT>
                      <a:noFill/>
                    </a:lnT>
                    <a:lnB>
                      <a:noFill/>
                    </a:lnB>
                    <a:noFill/>
                  </a:tcPr>
                </a:tc>
              </a:tr>
              <a:tr h="488520">
                <a:tc gridSpan="2">
                  <a:txBody>
                    <a:bodyPr lIns="90000" rIns="90000" tIns="46800" bIns="46800" anchor="t">
                      <a:noAutofit/>
                    </a:bodyPr>
                    <a:p>
                      <a:pPr>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ea typeface="Arial"/>
                        </a:rPr>
                        <a:t> </a:t>
                      </a:r>
                      <a:r>
                        <a:rPr b="0" lang="en-US" sz="1400" strike="noStrike" u="none">
                          <a:solidFill>
                            <a:srgbClr val="000000"/>
                          </a:solidFill>
                          <a:effectLst/>
                          <a:uFillTx/>
                          <a:latin typeface="Times New Roman"/>
                          <a:ea typeface="Times New Roman"/>
                        </a:rPr>
                        <a:t>Innovative customized strategies / structures, both physical &amp; financial </a:t>
                      </a:r>
                      <a:endParaRPr b="0" lang="en-US" sz="1400" strike="noStrike" u="none">
                        <a:solidFill>
                          <a:srgbClr val="000000"/>
                        </a:solidFill>
                        <a:effectLst/>
                        <a:uFillTx/>
                        <a:latin typeface="Times New Roman"/>
                      </a:endParaRPr>
                    </a:p>
                  </a:txBody>
                  <a:tcPr anchor="t" marL="90000" marR="90000">
                    <a:lnL>
                      <a:noFill/>
                    </a:lnL>
                    <a:lnR>
                      <a:noFill/>
                    </a:lnR>
                    <a:lnT>
                      <a:noFill/>
                    </a:lnT>
                    <a:lnB>
                      <a:noFill/>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bl>
          </a:graphicData>
        </a:graphic>
      </p:graphicFrame>
      <p:sp>
        <p:nvSpPr>
          <p:cNvPr id="32" name=""/>
          <p:cNvSpPr/>
          <p:nvPr/>
        </p:nvSpPr>
        <p:spPr>
          <a:xfrm>
            <a:off x="838080" y="5181480"/>
            <a:ext cx="7239240" cy="73440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ea typeface="Times New Roman"/>
              </a:rPr>
              <a:t>From a cumulative perspective, Enron Canada was viewed as the top provider of Natural Gas Portfolio Management Services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
          <p:cNvSpPr/>
          <p:nvPr/>
        </p:nvSpPr>
        <p:spPr>
          <a:xfrm>
            <a:off x="838080" y="304920"/>
            <a:ext cx="830592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Enron Canada - Profile</a:t>
            </a:r>
            <a:endParaRPr b="0" lang="en-US" sz="2000" strike="noStrike" u="none">
              <a:solidFill>
                <a:srgbClr val="000000"/>
              </a:solidFill>
              <a:effectLst/>
              <a:uFillTx/>
              <a:latin typeface="Times New Roman"/>
            </a:endParaRPr>
          </a:p>
        </p:txBody>
      </p:sp>
      <p:sp>
        <p:nvSpPr>
          <p:cNvPr id="34" name=""/>
          <p:cNvSpPr/>
          <p:nvPr/>
        </p:nvSpPr>
        <p:spPr>
          <a:xfrm>
            <a:off x="762120" y="855720"/>
            <a:ext cx="7619760" cy="4862160"/>
          </a:xfrm>
          <a:prstGeom prst="rect">
            <a:avLst/>
          </a:prstGeom>
          <a:noFill/>
          <a:ln w="0">
            <a:noFill/>
          </a:ln>
        </p:spPr>
        <p:style>
          <a:lnRef idx="0"/>
          <a:fillRef idx="0"/>
          <a:effectRef idx="0"/>
          <a:fontRef idx="minor"/>
        </p:style>
        <p:txBody>
          <a:bodyPr lIns="90000" rIns="90000" tIns="46800" bIns="46800" anchor="t">
            <a:spAutoFit/>
          </a:bodyPr>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Enron Canada’s Calgary office has also been actively involved in Alberta’s electricity market, recently investing over CAD $300 million for the power generated over the next 20 years from a 706-megawatt power plant.  </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In 1995, Enron Canada established an office in Toronto in anticipation of and to participate in the deregulation of the Ontario electricity market. </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Enron Canada has been a very active participant in the restructuring of the Ontario electricity market. Enron Canada was represented on the Market Design Committee and is presently represented on the Board of Directors and Technical Panel of the IMO.  </a:t>
            </a:r>
            <a:endParaRPr b="0" lang="en-US" sz="1600" strike="noStrike" u="none">
              <a:solidFill>
                <a:srgbClr val="000000"/>
              </a:solidFill>
              <a:effectLst/>
              <a:uFillTx/>
              <a:latin typeface="Times New Roman"/>
            </a:endParaRPr>
          </a:p>
          <a:p>
            <a:pPr algn="just">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Enron Canada Corp. is currently seeking an investor for up to 100% of the investment in the Moore Power Project (“Moore Project”), a peaking power generation facility to be constructed in southwestern Ontario. Although the project is currently on hold pending the resolution of an Ontario market-opening date, Enron Canada Corp. is also reviewing the option to retain and/or further develop the project. The Moore Project is a 166 MW ISO permitted simple cycle natural gas fired merchant plant, sized for expansion to 470 MW simple cycle with interconnections into both Ontario and Michigan.  The plant has further potential for future conversion to combined cycle operation.  The Moore Project will be constructed south of Sarnia, Ontario. The plant will initially have a 200 MW interconnect to the Ontario 230 kV grid and a 470 MW interconnect to the Michigan 120 kV grid.  </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
          <p:cNvSpPr/>
          <p:nvPr/>
        </p:nvSpPr>
        <p:spPr>
          <a:xfrm>
            <a:off x="838080" y="304920"/>
            <a:ext cx="830592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Enron Canada - Profile</a:t>
            </a:r>
            <a:endParaRPr b="0" lang="en-US" sz="2000" strike="noStrike" u="none">
              <a:solidFill>
                <a:srgbClr val="000000"/>
              </a:solidFill>
              <a:effectLst/>
              <a:uFillTx/>
              <a:latin typeface="Times New Roman"/>
            </a:endParaRPr>
          </a:p>
        </p:txBody>
      </p:sp>
      <p:sp>
        <p:nvSpPr>
          <p:cNvPr id="36" name=""/>
          <p:cNvSpPr/>
          <p:nvPr/>
        </p:nvSpPr>
        <p:spPr>
          <a:xfrm>
            <a:off x="762120" y="1120680"/>
            <a:ext cx="7619760" cy="2785320"/>
          </a:xfrm>
          <a:prstGeom prst="rect">
            <a:avLst/>
          </a:prstGeom>
          <a:noFill/>
          <a:ln w="0">
            <a:noFill/>
          </a:ln>
        </p:spPr>
        <p:style>
          <a:lnRef idx="0"/>
          <a:fillRef idx="0"/>
          <a:effectRef idx="0"/>
          <a:fontRef idx="minor"/>
        </p:style>
        <p:txBody>
          <a:bodyPr lIns="90000" rIns="90000" tIns="46800" bIns="46800" anchor="t">
            <a:spAutoFit/>
          </a:bodyPr>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The Ontario Electricity Financial Corporation (OEFC) has also recently awarded Enron Canada the responsibility of assisting OEFC in the management of the Non-Utility Generation (NUG) contracts (Ontario parlance for “QF contracts”) formerly held by Ontario Hydro.  NUG contracts under administration account for more than 1,600 MW of the supply in Ontario and $750 million in cash flow per year. </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ea typeface="Times New Roman"/>
              </a:rPr>
              <a:t> Enron Canada has undertaken a major expansion of its Toronto office over the past year.  It has invested and is continuing to invest heavily in the development of the information and business systems which Enron and its customers will need in the new Ontario marketplace. </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
          <p:cNvSpPr/>
          <p:nvPr/>
        </p:nvSpPr>
        <p:spPr>
          <a:xfrm>
            <a:off x="838080" y="304920"/>
            <a:ext cx="830592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Eastern Canada – Commercial Initiatives</a:t>
            </a:r>
            <a:endParaRPr b="0" lang="en-US" sz="2000" strike="noStrike" u="none">
              <a:solidFill>
                <a:srgbClr val="000000"/>
              </a:solidFill>
              <a:effectLst/>
              <a:uFillTx/>
              <a:latin typeface="Times New Roman"/>
            </a:endParaRPr>
          </a:p>
        </p:txBody>
      </p:sp>
      <p:graphicFrame>
        <p:nvGraphicFramePr>
          <p:cNvPr id="38" name=""/>
          <p:cNvGraphicFramePr/>
          <p:nvPr/>
        </p:nvGraphicFramePr>
        <p:xfrm>
          <a:off x="838080" y="758880"/>
          <a:ext cx="7391520" cy="5794200"/>
        </p:xfrm>
        <a:graphic>
          <a:graphicData uri="http://schemas.openxmlformats.org/drawingml/2006/table">
            <a:tbl>
              <a:tblPr/>
              <a:tblGrid>
                <a:gridCol w="2743200"/>
                <a:gridCol w="4648320"/>
              </a:tblGrid>
              <a:tr h="398880">
                <a:tc>
                  <a:txBody>
                    <a:bodyPr lIns="90000" rIns="90000" tIns="46800" bIns="46800" anchor="t">
                      <a:no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Sector</a:t>
                      </a:r>
                      <a:endParaRPr b="0" lang="en-US" sz="2000" strike="noStrike" u="none">
                        <a:solidFill>
                          <a:srgbClr val="000000"/>
                        </a:solidFill>
                        <a:effectLst/>
                        <a:uFillTx/>
                        <a:latin typeface="Times New Roman"/>
                      </a:endParaRPr>
                    </a:p>
                  </a:txBody>
                  <a:tcPr anchor="t" marL="90000" marR="90000">
                    <a:lnL>
                      <a:noFill/>
                    </a:lnL>
                    <a:lnR>
                      <a:noFill/>
                    </a:lnR>
                    <a:lnT>
                      <a:noFill/>
                    </a:lnT>
                    <a:lnB w="5760">
                      <a:solidFill>
                        <a:srgbClr val="000000"/>
                      </a:solidFill>
                      <a:prstDash val="solid"/>
                    </a:lnB>
                    <a:solidFill>
                      <a:srgbClr val="9f9fff"/>
                    </a:solidFill>
                  </a:tcPr>
                </a:tc>
                <a:tc>
                  <a:txBody>
                    <a:bodyPr lIns="90000" rIns="90000" tIns="46800" bIns="46800" anchor="t">
                      <a:no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Opportunities</a:t>
                      </a:r>
                      <a:endParaRPr b="0" lang="en-US" sz="2000" strike="noStrike" u="none">
                        <a:solidFill>
                          <a:srgbClr val="000000"/>
                        </a:solidFill>
                        <a:effectLst/>
                        <a:uFillTx/>
                        <a:latin typeface="Times New Roman"/>
                      </a:endParaRPr>
                    </a:p>
                  </a:txBody>
                  <a:tcPr anchor="t" marL="90000" marR="90000">
                    <a:lnL>
                      <a:noFill/>
                    </a:lnL>
                    <a:lnR>
                      <a:noFill/>
                    </a:lnR>
                    <a:lnT>
                      <a:noFill/>
                    </a:lnT>
                    <a:lnB w="5760">
                      <a:solidFill>
                        <a:srgbClr val="000000"/>
                      </a:solidFill>
                      <a:prstDash val="solid"/>
                    </a:lnB>
                    <a:solidFill>
                      <a:srgbClr val="9f9fff"/>
                    </a:solidFill>
                  </a:tcPr>
                </a:tc>
              </a:tr>
              <a:tr h="680760">
                <a:tc>
                  <a:txBody>
                    <a:bodyPr lIns="90000" rIns="90000" tIns="46800" bIns="46800" anchor="t">
                      <a:noAutofit/>
                    </a:bodyPr>
                    <a:p>
                      <a:pP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Industrials (&gt; 25 MW)</a:t>
                      </a:r>
                      <a:endParaRPr b="0" lang="en-US" sz="1600" strike="noStrike" u="none">
                        <a:solidFill>
                          <a:srgbClr val="000000"/>
                        </a:solidFill>
                        <a:effectLst/>
                        <a:uFillTx/>
                        <a:latin typeface="Times New Roman"/>
                      </a:endParaRPr>
                    </a:p>
                    <a:p>
                      <a:pP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txBody>
                  <a:tcPr anchor="t" marL="90000" marR="90000">
                    <a:lnL>
                      <a:noFill/>
                    </a:lnL>
                    <a:lnR>
                      <a:noFill/>
                    </a:lnR>
                    <a:lnT w="5760">
                      <a:solidFill>
                        <a:srgbClr val="000000"/>
                      </a:solidFill>
                      <a:prstDash val="solid"/>
                    </a:lnT>
                    <a:lnB w="5760">
                      <a:solidFill>
                        <a:srgbClr val="000000"/>
                      </a:solidFill>
                      <a:prstDash val="dash"/>
                    </a:lnB>
                    <a:noFill/>
                  </a:tcPr>
                </a:tc>
                <a:tc>
                  <a:txBody>
                    <a:bodyPr lIns="90000" rIns="90000" tIns="46800" bIns="46800" anchor="t">
                      <a:noAutofit/>
                    </a:bodyPr>
                    <a:p>
                      <a:pPr>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Covering top 55 industrials (approximately 8 to 10 completed transactions or near execution representing nearly 500MW of load)</a:t>
                      </a:r>
                      <a:endParaRPr b="0" lang="en-US" sz="1200" strike="noStrike" u="none">
                        <a:solidFill>
                          <a:srgbClr val="000000"/>
                        </a:solidFill>
                        <a:effectLst/>
                        <a:uFillTx/>
                        <a:latin typeface="Times New Roman"/>
                      </a:endParaRPr>
                    </a:p>
                    <a:p>
                      <a:pPr>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Leveraging electricity into new gas business</a:t>
                      </a:r>
                      <a:endParaRPr b="0" lang="en-US" sz="1200" strike="noStrike" u="none">
                        <a:solidFill>
                          <a:srgbClr val="000000"/>
                        </a:solidFill>
                        <a:effectLst/>
                        <a:uFillTx/>
                        <a:latin typeface="Times New Roman"/>
                      </a:endParaRPr>
                    </a:p>
                  </a:txBody>
                  <a:tcPr anchor="t" marL="90000" marR="90000">
                    <a:lnL>
                      <a:noFill/>
                    </a:lnL>
                    <a:lnR>
                      <a:noFill/>
                    </a:lnR>
                    <a:lnT w="5760">
                      <a:solidFill>
                        <a:srgbClr val="000000"/>
                      </a:solidFill>
                      <a:prstDash val="solid"/>
                    </a:lnT>
                    <a:lnB w="5760">
                      <a:solidFill>
                        <a:srgbClr val="000000"/>
                      </a:solidFill>
                      <a:prstDash val="dash"/>
                    </a:lnB>
                    <a:noFill/>
                  </a:tcPr>
                </a:tc>
              </a:tr>
              <a:tr h="680760">
                <a:tc>
                  <a:txBody>
                    <a:bodyPr lIns="90000" rIns="90000" tIns="46800" bIns="46800" anchor="t">
                      <a:noAutofit/>
                    </a:bodyPr>
                    <a:p>
                      <a:pP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NUGs</a:t>
                      </a:r>
                      <a:endParaRPr b="0" lang="en-US" sz="16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Won OEFC (government) RFP to manage 1,600 MW of non-OPGI generation</a:t>
                      </a:r>
                      <a:endParaRPr b="0" lang="en-US" sz="1200" strike="noStrike" u="none">
                        <a:solidFill>
                          <a:srgbClr val="000000"/>
                        </a:solidFill>
                        <a:effectLst/>
                        <a:uFillTx/>
                        <a:latin typeface="Times New Roman"/>
                      </a:endParaRPr>
                    </a:p>
                    <a:p>
                      <a:pPr>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Providing portfolio management and wholesale electricity services</a:t>
                      </a:r>
                      <a:endParaRPr b="0" lang="en-US" sz="12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r>
              <a:tr h="901800">
                <a:tc>
                  <a:txBody>
                    <a:bodyPr lIns="90000" rIns="90000" tIns="46800" bIns="46800" anchor="t">
                      <a:noAutofit/>
                    </a:bodyPr>
                    <a:p>
                      <a:pP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G6 Retail Initiative (&lt; 25 MW; Not Yet Public)</a:t>
                      </a:r>
                      <a:endParaRPr b="0" lang="en-US" sz="16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Proposed new retail business in association with 4 major municipally-owned utility affiliates, to supply electricity:</a:t>
                      </a:r>
                      <a:endParaRPr b="0" lang="en-US" sz="1200" strike="noStrike" u="none">
                        <a:solidFill>
                          <a:srgbClr val="000000"/>
                        </a:solidFill>
                        <a:effectLst/>
                        <a:uFillTx/>
                        <a:latin typeface="Times New Roman"/>
                      </a:endParaRPr>
                    </a:p>
                    <a:p>
                      <a:pPr>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Industrial / Commercial</a:t>
                      </a:r>
                      <a:endParaRPr b="0" lang="en-US" sz="1200" strike="noStrike" u="none">
                        <a:solidFill>
                          <a:srgbClr val="000000"/>
                        </a:solidFill>
                        <a:effectLst/>
                        <a:uFillTx/>
                        <a:latin typeface="Times New Roman"/>
                      </a:endParaRPr>
                    </a:p>
                    <a:p>
                      <a:pPr>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Residential</a:t>
                      </a:r>
                      <a:endParaRPr b="0" lang="en-US" sz="12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r>
              <a:tr h="863640">
                <a:tc>
                  <a:txBody>
                    <a:bodyPr lIns="90000" rIns="90000" tIns="46800" bIns="46800" anchor="t">
                      <a:noAutofit/>
                    </a:bodyPr>
                    <a:p>
                      <a:pP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Services</a:t>
                      </a:r>
                      <a:endParaRPr b="0" lang="en-US" sz="16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ENERconnect is a services transaction to provide wholesale and retail settlements to approximately 45 MEUs</a:t>
                      </a:r>
                      <a:endParaRPr b="0" lang="en-US" sz="1200" strike="noStrike" u="none">
                        <a:solidFill>
                          <a:srgbClr val="000000"/>
                        </a:solidFill>
                        <a:effectLst/>
                        <a:uFillTx/>
                        <a:latin typeface="Times New Roman"/>
                      </a:endParaRPr>
                    </a:p>
                    <a:p>
                      <a:pPr>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ENERconnect relationship used as platform for providing similar services to industrials and others.</a:t>
                      </a:r>
                      <a:endParaRPr b="0" lang="en-US" sz="12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r>
              <a:tr h="1382040">
                <a:tc>
                  <a:txBody>
                    <a:bodyPr lIns="90000" rIns="90000" tIns="46800" bIns="46800" anchor="t">
                      <a:noAutofit/>
                    </a:bodyPr>
                    <a:p>
                      <a:pP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Generation</a:t>
                      </a:r>
                      <a:endParaRPr b="0" lang="en-US" sz="16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Looking at:</a:t>
                      </a:r>
                      <a:endParaRPr b="0" lang="en-US" sz="1200" strike="noStrike" u="none">
                        <a:solidFill>
                          <a:srgbClr val="000000"/>
                        </a:solidFill>
                        <a:effectLst/>
                        <a:uFillTx/>
                        <a:latin typeface="Times New Roman"/>
                      </a:endParaRPr>
                    </a:p>
                    <a:p>
                      <a:pPr>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Industrial</a:t>
                      </a:r>
                      <a:endParaRPr b="0" lang="en-US" sz="1200" strike="noStrike" u="none">
                        <a:solidFill>
                          <a:srgbClr val="000000"/>
                        </a:solidFill>
                        <a:effectLst/>
                        <a:uFillTx/>
                        <a:latin typeface="Times New Roman"/>
                      </a:endParaRPr>
                    </a:p>
                    <a:p>
                      <a:pPr>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Power-by-the-hour</a:t>
                      </a:r>
                      <a:endParaRPr b="0" lang="en-US" sz="1200" strike="noStrike" u="none">
                        <a:solidFill>
                          <a:srgbClr val="000000"/>
                        </a:solidFill>
                        <a:effectLst/>
                        <a:uFillTx/>
                        <a:latin typeface="Times New Roman"/>
                      </a:endParaRPr>
                    </a:p>
                    <a:p>
                      <a:pPr>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Back-up generators</a:t>
                      </a:r>
                      <a:endParaRPr b="0" lang="en-US" sz="1200" strike="noStrike" u="none">
                        <a:solidFill>
                          <a:srgbClr val="000000"/>
                        </a:solidFill>
                        <a:effectLst/>
                        <a:uFillTx/>
                        <a:latin typeface="Times New Roman"/>
                      </a:endParaRPr>
                    </a:p>
                    <a:p>
                      <a:pPr>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OPGI Divestiture</a:t>
                      </a:r>
                      <a:endParaRPr b="0" lang="en-US" sz="1200" strike="noStrike" u="none">
                        <a:solidFill>
                          <a:srgbClr val="000000"/>
                        </a:solidFill>
                        <a:effectLst/>
                        <a:uFillTx/>
                        <a:latin typeface="Times New Roman"/>
                      </a:endParaRPr>
                    </a:p>
                    <a:p>
                      <a:pPr>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Moore Project</a:t>
                      </a:r>
                      <a:endParaRPr b="0" lang="en-US" sz="12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r>
              <a:tr h="939960">
                <a:tc>
                  <a:txBody>
                    <a:bodyPr lIns="90000" rIns="90000" tIns="46800" bIns="46800" anchor="t">
                      <a:noAutofit/>
                    </a:bodyPr>
                    <a:p>
                      <a:pP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Trading</a:t>
                      </a:r>
                      <a:endParaRPr b="0" lang="en-US" sz="16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Operating-Reserve </a:t>
                      </a:r>
                      <a:endParaRPr b="0" lang="en-US" sz="1200" strike="noStrike" u="none">
                        <a:solidFill>
                          <a:srgbClr val="000000"/>
                        </a:solidFill>
                        <a:effectLst/>
                        <a:uFillTx/>
                        <a:latin typeface="Times New Roman"/>
                      </a:endParaRPr>
                    </a:p>
                    <a:p>
                      <a:pPr>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Dispatchability / Flexibility</a:t>
                      </a:r>
                      <a:endParaRPr b="0" lang="en-US" sz="1200" strike="noStrike" u="none">
                        <a:solidFill>
                          <a:srgbClr val="000000"/>
                        </a:solidFill>
                        <a:effectLst/>
                        <a:uFillTx/>
                        <a:latin typeface="Times New Roman"/>
                      </a:endParaRPr>
                    </a:p>
                    <a:p>
                      <a:pPr>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Short-term Trading</a:t>
                      </a:r>
                      <a:endParaRPr b="0" lang="en-US" sz="1200" strike="noStrike" u="none">
                        <a:solidFill>
                          <a:srgbClr val="000000"/>
                        </a:solidFill>
                        <a:effectLst/>
                        <a:uFillTx/>
                        <a:latin typeface="Times New Roman"/>
                      </a:endParaRPr>
                    </a:p>
                    <a:p>
                      <a:pPr>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NUGs</a:t>
                      </a:r>
                      <a:endParaRPr b="0" lang="en-US" sz="12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r>
            </a:tbl>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
          <p:cNvSpPr/>
          <p:nvPr/>
        </p:nvSpPr>
        <p:spPr>
          <a:xfrm>
            <a:off x="2833560" y="2238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0" name=""/>
          <p:cNvSpPr/>
          <p:nvPr/>
        </p:nvSpPr>
        <p:spPr>
          <a:xfrm>
            <a:off x="3486240" y="24433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1" name=""/>
          <p:cNvSpPr/>
          <p:nvPr/>
        </p:nvSpPr>
        <p:spPr>
          <a:xfrm>
            <a:off x="3233880" y="25146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pic>
        <p:nvPicPr>
          <p:cNvPr id="42" name="top_of_page" descr="Top of the page">
            <a:hlinkClick r:id="rId1" action="ppaction://hlinksldjump"/>
          </p:cNvPr>
          <p:cNvPicPr/>
          <p:nvPr/>
        </p:nvPicPr>
        <p:blipFill>
          <a:blip r:embed="rId2"/>
          <a:stretch/>
        </p:blipFill>
        <p:spPr>
          <a:xfrm>
            <a:off x="-4470480" y="-430200"/>
            <a:ext cx="1063800" cy="228600"/>
          </a:xfrm>
          <a:prstGeom prst="rect">
            <a:avLst/>
          </a:prstGeom>
          <a:noFill/>
          <a:ln w="0">
            <a:noFill/>
          </a:ln>
        </p:spPr>
      </p:pic>
      <p:pic>
        <p:nvPicPr>
          <p:cNvPr id="43" name="top_of_page" descr="Top of the page">
            <a:hlinkClick r:id="rId3" action="ppaction://hlinksldjump"/>
          </p:cNvPr>
          <p:cNvPicPr/>
          <p:nvPr/>
        </p:nvPicPr>
        <p:blipFill>
          <a:blip r:embed="rId4"/>
          <a:stretch/>
        </p:blipFill>
        <p:spPr>
          <a:xfrm>
            <a:off x="-4470480" y="5311800"/>
            <a:ext cx="1063800" cy="228600"/>
          </a:xfrm>
          <a:prstGeom prst="rect">
            <a:avLst/>
          </a:prstGeom>
          <a:noFill/>
          <a:ln w="0">
            <a:noFill/>
          </a:ln>
        </p:spPr>
      </p:pic>
      <p:sp>
        <p:nvSpPr>
          <p:cNvPr id="44" name=""/>
          <p:cNvSpPr/>
          <p:nvPr/>
        </p:nvSpPr>
        <p:spPr>
          <a:xfrm>
            <a:off x="3048120" y="1143000"/>
            <a:ext cx="3581280" cy="452880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Population</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11,669,344</a:t>
            </a: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 of Canada</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37.9%</a:t>
            </a: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Average Annual Growth (’91-’00)            1.3%</a:t>
            </a: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Labour Force (000s), Feb 2001                 6,322</a:t>
            </a: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Employment (000s), Feb 2001                  5,939</a:t>
            </a: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Real Growth 1999                                      6.1%</a:t>
            </a: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Nominal GDP, 1999 (millions)             396,775</a:t>
            </a: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 of Canada                                         41.4%</a:t>
            </a: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CPI Inflation 2000                                     2.9%</a:t>
            </a: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Unemployment Rate, Feb 2001                 6.1%</a:t>
            </a: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Exports ($billions)                                 288,312</a:t>
            </a: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Imports ($billions)                                 246,773 </a:t>
            </a: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Ontario Debt ($billions)                            114.0 </a:t>
            </a:r>
            <a:endParaRPr b="0" lang="en-US" sz="14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Federal Debt 1999 ($billions)                   576.8</a:t>
            </a:r>
            <a:endParaRPr b="0" lang="en-US" sz="1400" strike="noStrike" u="none">
              <a:solidFill>
                <a:srgbClr val="000000"/>
              </a:solidFill>
              <a:effectLst/>
              <a:uFillTx/>
              <a:latin typeface="Times New Roman"/>
            </a:endParaRPr>
          </a:p>
        </p:txBody>
      </p:sp>
      <p:sp>
        <p:nvSpPr>
          <p:cNvPr id="45" name=""/>
          <p:cNvSpPr/>
          <p:nvPr/>
        </p:nvSpPr>
        <p:spPr>
          <a:xfrm>
            <a:off x="838080" y="304920"/>
            <a:ext cx="830592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Ontario Fact Sheet</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p:nvPr>
        </p:nvSpPr>
        <p:spPr>
          <a:xfrm>
            <a:off x="609120" y="1066680"/>
            <a:ext cx="3124440" cy="2895840"/>
          </a:xfrm>
          <a:prstGeom prst="rect">
            <a:avLst/>
          </a:prstGeom>
          <a:noFill/>
          <a:ln w="0">
            <a:noFill/>
          </a:ln>
        </p:spPr>
        <p:txBody>
          <a:bodyPr lIns="90000" rIns="90000" tIns="46800" bIns="46800" anchor="t">
            <a:normAutofit fontScale="32500" lnSpcReduction="19999"/>
          </a:bodyPr>
          <a:p>
            <a:pPr marL="343080" indent="-343080">
              <a:lnSpc>
                <a:spcPct val="90000"/>
              </a:lnSpc>
              <a:spcBef>
                <a:spcPts val="2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IMO</a:t>
            </a:r>
            <a:endParaRPr b="0" lang="en-US" sz="900" strike="noStrike" u="none">
              <a:solidFill>
                <a:srgbClr val="000000"/>
              </a:solidFill>
              <a:effectLst/>
              <a:uFillTx/>
              <a:latin typeface="Times New Roman"/>
            </a:endParaRPr>
          </a:p>
          <a:p>
            <a:pPr marL="343080" indent="0">
              <a:lnSpc>
                <a:spcPct val="90000"/>
              </a:lnSpc>
              <a:spcBef>
                <a:spcPts val="1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343080" indent="0">
              <a:lnSpc>
                <a:spcPct val="90000"/>
              </a:lnSpc>
              <a:spcBef>
                <a:spcPts val="1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343080" indent="0">
              <a:lnSpc>
                <a:spcPct val="90000"/>
              </a:lnSpc>
              <a:spcBef>
                <a:spcPts val="1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343080" indent="0">
              <a:lnSpc>
                <a:spcPct val="90000"/>
              </a:lnSpc>
              <a:spcBef>
                <a:spcPts val="1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343080" indent="-343080">
              <a:lnSpc>
                <a:spcPct val="90000"/>
              </a:lnSpc>
              <a:spcBef>
                <a:spcPts val="2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Ontario Power Generation</a:t>
            </a:r>
            <a:endParaRPr b="0" lang="en-US" sz="900" strike="noStrike" u="none">
              <a:solidFill>
                <a:srgbClr val="000000"/>
              </a:solidFill>
              <a:effectLst/>
              <a:uFillTx/>
              <a:latin typeface="Times New Roman"/>
            </a:endParaRPr>
          </a:p>
          <a:p>
            <a:pPr marL="343080" indent="0">
              <a:lnSpc>
                <a:spcPct val="90000"/>
              </a:lnSpc>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343080" indent="0">
              <a:lnSpc>
                <a:spcPct val="90000"/>
              </a:lnSpc>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343080" indent="0">
              <a:lnSpc>
                <a:spcPct val="90000"/>
              </a:lnSpc>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343080" indent="0">
              <a:lnSpc>
                <a:spcPct val="90000"/>
              </a:lnSpc>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0">
              <a:lnSpc>
                <a:spcPct val="90000"/>
              </a:lnSpc>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343080">
              <a:lnSpc>
                <a:spcPct val="90000"/>
              </a:lnSpc>
              <a:spcBef>
                <a:spcPts val="2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Hydro One</a:t>
            </a:r>
            <a:endParaRPr b="0" lang="en-US" sz="900" strike="noStrike" u="none">
              <a:solidFill>
                <a:srgbClr val="000000"/>
              </a:solidFill>
              <a:effectLst/>
              <a:uFillTx/>
              <a:latin typeface="Times New Roman"/>
            </a:endParaRPr>
          </a:p>
          <a:p>
            <a:pPr marL="343080" indent="0">
              <a:lnSpc>
                <a:spcPct val="90000"/>
              </a:lnSpc>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0">
              <a:lnSpc>
                <a:spcPct val="90000"/>
              </a:lnSpc>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343080" indent="-343080">
              <a:lnSpc>
                <a:spcPct val="90000"/>
              </a:lnSpc>
              <a:spcBef>
                <a:spcPts val="2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Ontario Electricity Finance Corporation / Non-Utility Generators</a:t>
            </a:r>
            <a:endParaRPr b="0" lang="en-US" sz="900" strike="noStrike" u="none">
              <a:solidFill>
                <a:srgbClr val="000000"/>
              </a:solidFill>
              <a:effectLst/>
              <a:uFillTx/>
              <a:latin typeface="Times New Roman"/>
            </a:endParaRPr>
          </a:p>
          <a:p>
            <a:pPr marL="343080" indent="0">
              <a:lnSpc>
                <a:spcPct val="90000"/>
              </a:lnSpc>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0">
              <a:lnSpc>
                <a:spcPct val="90000"/>
              </a:lnSpc>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0">
              <a:lnSpc>
                <a:spcPct val="90000"/>
              </a:lnSpc>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0">
              <a:lnSpc>
                <a:spcPct val="90000"/>
              </a:lnSpc>
              <a:spcBef>
                <a:spcPts val="1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343080" indent="0">
              <a:lnSpc>
                <a:spcPct val="90000"/>
              </a:lnSpc>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343080" indent="-343080">
              <a:lnSpc>
                <a:spcPct val="90000"/>
              </a:lnSpc>
              <a:spcBef>
                <a:spcPts val="2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British Energy</a:t>
            </a:r>
            <a:endParaRPr b="0" lang="en-US" sz="900" strike="noStrike" u="none">
              <a:solidFill>
                <a:srgbClr val="000000"/>
              </a:solidFill>
              <a:effectLst/>
              <a:uFillTx/>
              <a:latin typeface="Times New Roman"/>
            </a:endParaRPr>
          </a:p>
          <a:p>
            <a:pPr marL="343080" indent="-343080">
              <a:lnSpc>
                <a:spcPct val="90000"/>
              </a:lnSpc>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343080" indent="0">
              <a:lnSpc>
                <a:spcPct val="90000"/>
              </a:lnSpc>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lvl="4" marL="2057400" indent="0">
              <a:lnSpc>
                <a:spcPct val="90000"/>
              </a:lnSpc>
              <a:spcBef>
                <a:spcPts val="224"/>
              </a:spcBef>
              <a:buNone/>
              <a:tabLst>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lvl="4" marL="2057400" indent="0">
              <a:lnSpc>
                <a:spcPct val="90000"/>
              </a:lnSpc>
              <a:spcBef>
                <a:spcPts val="224"/>
              </a:spcBef>
              <a:buNone/>
              <a:tabLst>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lvl="4" marL="2057400" indent="0">
              <a:lnSpc>
                <a:spcPct val="90000"/>
              </a:lnSpc>
              <a:spcBef>
                <a:spcPts val="224"/>
              </a:spcBef>
              <a:buNone/>
              <a:tabLst>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47" name=""/>
          <p:cNvSpPr/>
          <p:nvPr/>
        </p:nvSpPr>
        <p:spPr>
          <a:xfrm>
            <a:off x="3233880" y="25146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8" name=""/>
          <p:cNvSpPr/>
          <p:nvPr/>
        </p:nvSpPr>
        <p:spPr>
          <a:xfrm>
            <a:off x="3233880" y="25146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9" name=""/>
          <p:cNvSpPr/>
          <p:nvPr/>
        </p:nvSpPr>
        <p:spPr>
          <a:xfrm>
            <a:off x="3505320" y="990720"/>
            <a:ext cx="5333760" cy="3124080"/>
          </a:xfrm>
          <a:prstGeom prst="rect">
            <a:avLst/>
          </a:prstGeom>
          <a:noFill/>
          <a:ln w="0">
            <a:noFill/>
          </a:ln>
        </p:spPr>
        <p:style>
          <a:lnRef idx="0"/>
          <a:fillRef idx="0"/>
          <a:effectRef idx="0"/>
          <a:fontRef idx="minor"/>
        </p:style>
        <p:txBody>
          <a:bodyPr lIns="90000" rIns="90000" tIns="46800" bIns="46800" anchor="t">
            <a:noAutofit/>
          </a:bodyPr>
          <a:p>
            <a:pPr marL="343080" indent="-343080">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Independent Electricity Market Operator.  Responsible for overseeing the reliability of the Ontario power system. In the open market, the IMO will be in charge of amending the markets rules, as well as collecting and publishing market information.</a:t>
            </a:r>
            <a:endParaRPr b="0" lang="en-US" sz="1000" strike="noStrike" u="none">
              <a:solidFill>
                <a:srgbClr val="000000"/>
              </a:solidFill>
              <a:effectLst/>
              <a:uFillTx/>
              <a:latin typeface="Times New Roman"/>
            </a:endParaRPr>
          </a:p>
          <a:p>
            <a:pPr marL="343080" indent="-343080">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343080">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Generation division of former regulated utility, Ontario Hydro</a:t>
            </a:r>
            <a:endParaRPr b="0" lang="en-US" sz="1000" strike="noStrike" u="none">
              <a:solidFill>
                <a:srgbClr val="000000"/>
              </a:solidFill>
              <a:effectLst/>
              <a:uFillTx/>
              <a:latin typeface="Times New Roman"/>
            </a:endParaRPr>
          </a:p>
          <a:p>
            <a:pPr marL="343080" indent="-343080">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Currently own 93.5% of the generation available in the Ontario Province (25,650MW)</a:t>
            </a:r>
            <a:endParaRPr b="0" lang="en-US" sz="1000" strike="noStrike" u="none">
              <a:solidFill>
                <a:srgbClr val="000000"/>
              </a:solidFill>
              <a:effectLst/>
              <a:uFillTx/>
              <a:latin typeface="Times New Roman"/>
            </a:endParaRPr>
          </a:p>
          <a:p>
            <a:pPr marL="343080" indent="-343080">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Must divest down to 35% of total market capacity within 10 years</a:t>
            </a:r>
            <a:endParaRPr b="0" lang="en-US" sz="1000" strike="noStrike" u="none">
              <a:solidFill>
                <a:srgbClr val="000000"/>
              </a:solidFill>
              <a:effectLst/>
              <a:uFillTx/>
              <a:latin typeface="Times New Roman"/>
            </a:endParaRPr>
          </a:p>
          <a:p>
            <a:pPr marL="343080" indent="-343080">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Planning to sell Lambton (1975 MW) coal units and Lennox (2130 MW) natural gas/oil units in 2002. Also agreed to sell Bruce (3140MW on line)  to British Energy.</a:t>
            </a:r>
            <a:endParaRPr b="0" lang="en-US" sz="1000" strike="noStrike" u="none">
              <a:solidFill>
                <a:srgbClr val="000000"/>
              </a:solidFill>
              <a:effectLst/>
              <a:uFillTx/>
              <a:latin typeface="Times New Roman"/>
            </a:endParaRPr>
          </a:p>
          <a:p>
            <a:pPr marL="343080" indent="-343080">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343080">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The owner and operator of the transmission and distribution operations formerly provided by the provincially owned utility. </a:t>
            </a:r>
            <a:endParaRPr b="0" lang="en-US" sz="1000" strike="noStrike" u="none">
              <a:solidFill>
                <a:srgbClr val="000000"/>
              </a:solidFill>
              <a:effectLst/>
              <a:uFillTx/>
              <a:latin typeface="Times New Roman"/>
            </a:endParaRPr>
          </a:p>
          <a:p>
            <a:pPr marL="343080" indent="-343080">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343080">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Ontario Electricity Finance Corporation is the holding company established to manage Ontario Hydro’s stranded debt</a:t>
            </a:r>
            <a:endParaRPr b="0" lang="en-US" sz="1000" strike="noStrike" u="none">
              <a:solidFill>
                <a:srgbClr val="000000"/>
              </a:solidFill>
              <a:effectLst/>
              <a:uFillTx/>
              <a:latin typeface="Times New Roman"/>
            </a:endParaRPr>
          </a:p>
          <a:p>
            <a:pPr marL="343080" indent="-343080">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OEFC holds PPAs with Ontario’s 94 NUG units (1768 MW capacity)</a:t>
            </a:r>
            <a:endParaRPr b="0" lang="en-US" sz="1000" strike="noStrike" u="none">
              <a:solidFill>
                <a:srgbClr val="000000"/>
              </a:solidFill>
              <a:effectLst/>
              <a:uFillTx/>
              <a:latin typeface="Times New Roman"/>
            </a:endParaRPr>
          </a:p>
          <a:p>
            <a:pPr marL="343080" indent="-343080">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OEFC with assistance of contract administrator (Enron Canada Corp) will actively manage the power sales from its portfolio of NUG power</a:t>
            </a:r>
            <a:endParaRPr b="0" lang="en-US" sz="1000" strike="noStrike" u="none">
              <a:solidFill>
                <a:srgbClr val="000000"/>
              </a:solidFill>
              <a:effectLst/>
              <a:uFillTx/>
              <a:latin typeface="Times New Roman"/>
            </a:endParaRPr>
          </a:p>
          <a:p>
            <a:pPr marL="343080" indent="-343080">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marL="343080" indent="-343080">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Completed 18 years lease (with an option for another 25 years) on Bruce Nuclear Station (3140 MW on-line and 3076 MW laid up)</a:t>
            </a:r>
            <a:endParaRPr b="0" lang="en-US" sz="1000" strike="noStrike" u="none">
              <a:solidFill>
                <a:srgbClr val="000000"/>
              </a:solidFill>
              <a:effectLst/>
              <a:uFillTx/>
              <a:latin typeface="Times New Roman"/>
            </a:endParaRPr>
          </a:p>
          <a:p>
            <a:pPr marL="343080" indent="-343080">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As a result, British Energy controls approximately 11% of generation in Ontario</a:t>
            </a:r>
            <a:endParaRPr b="0" lang="en-US" sz="1000" strike="noStrike" u="none">
              <a:solidFill>
                <a:srgbClr val="000000"/>
              </a:solidFill>
              <a:effectLst/>
              <a:uFillTx/>
              <a:latin typeface="Times New Roman"/>
            </a:endParaRPr>
          </a:p>
          <a:p>
            <a:pPr marL="343080" indent="-343080">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1" lang="en-US" sz="1000" strike="noStrike" u="none">
                <a:solidFill>
                  <a:srgbClr val="000000"/>
                </a:solidFill>
                <a:effectLst/>
                <a:uFillTx/>
                <a:latin typeface="Times New Roman"/>
              </a:rPr>
              <a:t>Confidential</a:t>
            </a:r>
            <a:r>
              <a:rPr b="0" lang="en-US" sz="1000" strike="noStrike" u="none">
                <a:solidFill>
                  <a:srgbClr val="000000"/>
                </a:solidFill>
                <a:effectLst/>
                <a:uFillTx/>
                <a:latin typeface="Times New Roman"/>
              </a:rPr>
              <a:t>: Enron Canada bought from British Energy a 3 year, 500MW contract starting on the market opening date, valid if market opens prior to December 1, 2001 </a:t>
            </a:r>
            <a:endParaRPr b="0" lang="en-US" sz="1000" strike="noStrike" u="none">
              <a:solidFill>
                <a:srgbClr val="000000"/>
              </a:solidFill>
              <a:effectLst/>
              <a:uFillTx/>
              <a:latin typeface="Times New Roman"/>
            </a:endParaRPr>
          </a:p>
          <a:p>
            <a:pPr marL="343080" indent="-343080">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343080">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lvl="4" marL="2057400" indent="-228600">
              <a:lnSpc>
                <a:spcPct val="100000"/>
              </a:lnSpc>
              <a:spcBef>
                <a:spcPts val="2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50" name=""/>
          <p:cNvSpPr/>
          <p:nvPr/>
        </p:nvSpPr>
        <p:spPr>
          <a:xfrm>
            <a:off x="838080" y="304920"/>
            <a:ext cx="830592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Ontario – Key Players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p:nvPr>
        </p:nvSpPr>
        <p:spPr>
          <a:xfrm>
            <a:off x="1066320" y="762120"/>
            <a:ext cx="7696440" cy="2590560"/>
          </a:xfrm>
          <a:prstGeom prst="rect">
            <a:avLst/>
          </a:prstGeom>
          <a:solidFill>
            <a:srgbClr val="ffffff"/>
          </a:solidFill>
          <a:ln w="9360">
            <a:solidFill>
              <a:srgbClr val="000000"/>
            </a:solidFill>
            <a:miter/>
          </a:ln>
        </p:spPr>
        <p:txBody>
          <a:bodyPr lIns="90000" rIns="90000" tIns="46800" bIns="46800" anchor="t">
            <a:normAutofit/>
          </a:bodyPr>
          <a:p>
            <a:pPr marL="343080" indent="-34308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Load</a:t>
            </a:r>
            <a:r>
              <a:rPr b="0" lang="en-US" sz="1600" strike="noStrike" u="none">
                <a:solidFill>
                  <a:srgbClr val="000000"/>
                </a:solidFill>
                <a:effectLst/>
                <a:uFillTx/>
                <a:latin typeface="Times New Roman"/>
              </a:rPr>
              <a:t>:</a:t>
            </a:r>
            <a:endParaRPr b="0" lang="en-US" sz="1600" strike="noStrike" u="none">
              <a:solidFill>
                <a:srgbClr val="000000"/>
              </a:solidFill>
              <a:effectLst/>
              <a:uFillTx/>
              <a:latin typeface="Times New Roman"/>
            </a:endParaRPr>
          </a:p>
          <a:p>
            <a:pPr lvl="2" marL="1143000" indent="-228600">
              <a:lnSpc>
                <a:spcPct val="90000"/>
              </a:lnSpc>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All time 20-minute peak demand reached 24,007MW in January 1994.</a:t>
            </a:r>
            <a:endParaRPr b="0" lang="en-US" sz="1400" strike="noStrike" u="none">
              <a:solidFill>
                <a:srgbClr val="000000"/>
              </a:solidFill>
              <a:effectLst/>
              <a:uFillTx/>
              <a:latin typeface="Times New Roman"/>
            </a:endParaRPr>
          </a:p>
          <a:p>
            <a:pPr lvl="2" marL="1143000" indent="-228600">
              <a:lnSpc>
                <a:spcPct val="90000"/>
              </a:lnSpc>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highest summer peak was 23,435 MW in 1999.</a:t>
            </a:r>
            <a:endParaRPr b="0" lang="en-US" sz="1400" strike="noStrike" u="none">
              <a:solidFill>
                <a:srgbClr val="000000"/>
              </a:solidFill>
              <a:effectLst/>
              <a:uFillTx/>
              <a:latin typeface="Times New Roman"/>
            </a:endParaRPr>
          </a:p>
          <a:p>
            <a:pPr lvl="2" marL="1143000" indent="-228600">
              <a:lnSpc>
                <a:spcPct val="90000"/>
              </a:lnSpc>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Load is very weather dependent</a:t>
            </a:r>
            <a:endParaRPr b="0" lang="en-US" sz="1400" strike="noStrike" u="none">
              <a:solidFill>
                <a:srgbClr val="000000"/>
              </a:solidFill>
              <a:effectLst/>
              <a:uFillTx/>
              <a:latin typeface="Times New Roman"/>
            </a:endParaRPr>
          </a:p>
          <a:p>
            <a:pPr lvl="2" marL="1143000" indent="-228600">
              <a:lnSpc>
                <a:spcPct val="90000"/>
              </a:lnSpc>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Average Load  (1999-2000):</a:t>
            </a:r>
            <a:endParaRPr b="0" lang="en-US" sz="1400" strike="noStrike" u="none">
              <a:solidFill>
                <a:srgbClr val="000000"/>
              </a:solidFill>
              <a:effectLst/>
              <a:uFillTx/>
              <a:latin typeface="Times New Roman"/>
            </a:endParaRPr>
          </a:p>
          <a:p>
            <a:pPr lvl="4" marL="2057400" indent="-228600">
              <a:lnSpc>
                <a:spcPct val="90000"/>
              </a:lnSpc>
              <a:spcBef>
                <a:spcPts val="2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Jan-Feb On Peak = 19,677MW</a:t>
            </a:r>
            <a:endParaRPr b="0" lang="en-US" sz="1000" strike="noStrike" u="none">
              <a:solidFill>
                <a:srgbClr val="000000"/>
              </a:solidFill>
              <a:effectLst/>
              <a:uFillTx/>
              <a:latin typeface="Times New Roman"/>
            </a:endParaRPr>
          </a:p>
          <a:p>
            <a:pPr lvl="4" marL="2057400" indent="-228600">
              <a:lnSpc>
                <a:spcPct val="90000"/>
              </a:lnSpc>
              <a:spcBef>
                <a:spcPts val="2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Jul-Aug On Peak = 18,791MW</a:t>
            </a:r>
            <a:endParaRPr b="0" lang="en-US" sz="1000" strike="noStrike" u="none">
              <a:solidFill>
                <a:srgbClr val="000000"/>
              </a:solidFill>
              <a:effectLst/>
              <a:uFillTx/>
              <a:latin typeface="Times New Roman"/>
            </a:endParaRPr>
          </a:p>
          <a:p>
            <a:pPr lvl="4" marL="2057400" indent="-228600">
              <a:lnSpc>
                <a:spcPct val="90000"/>
              </a:lnSpc>
              <a:spcBef>
                <a:spcPts val="2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1999-2000 = 18,443 MW</a:t>
            </a:r>
            <a:endParaRPr b="0" lang="en-US" sz="1000" strike="noStrike" u="none">
              <a:solidFill>
                <a:srgbClr val="000000"/>
              </a:solidFill>
              <a:effectLst/>
              <a:uFillTx/>
              <a:latin typeface="Times New Roman"/>
            </a:endParaRPr>
          </a:p>
          <a:p>
            <a:pPr lvl="2" marL="1143000" indent="-228600">
              <a:lnSpc>
                <a:spcPct val="90000"/>
              </a:lnSpc>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Average Year-over-Year Load Growth (1999-2000):</a:t>
            </a:r>
            <a:endParaRPr b="0" lang="en-US" sz="1400" strike="noStrike" u="none">
              <a:solidFill>
                <a:srgbClr val="000000"/>
              </a:solidFill>
              <a:effectLst/>
              <a:uFillTx/>
              <a:latin typeface="Times New Roman"/>
            </a:endParaRPr>
          </a:p>
          <a:p>
            <a:pPr lvl="4" marL="2057400" indent="-228600">
              <a:lnSpc>
                <a:spcPct val="90000"/>
              </a:lnSpc>
              <a:spcBef>
                <a:spcPts val="2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1999 On Peak = 2.3%</a:t>
            </a:r>
            <a:endParaRPr b="0" lang="en-US" sz="1000" strike="noStrike" u="none">
              <a:solidFill>
                <a:srgbClr val="000000"/>
              </a:solidFill>
              <a:effectLst/>
              <a:uFillTx/>
              <a:latin typeface="Times New Roman"/>
            </a:endParaRPr>
          </a:p>
          <a:p>
            <a:pPr lvl="4" marL="2057400" indent="-228600">
              <a:lnSpc>
                <a:spcPct val="90000"/>
              </a:lnSpc>
              <a:spcBef>
                <a:spcPts val="2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2000 On Peak = 1.8%</a:t>
            </a:r>
            <a:endParaRPr b="0" lang="en-US" sz="1000" strike="noStrike" u="none">
              <a:solidFill>
                <a:srgbClr val="000000"/>
              </a:solidFill>
              <a:effectLst/>
              <a:uFillTx/>
              <a:latin typeface="Times New Roman"/>
            </a:endParaRPr>
          </a:p>
          <a:p>
            <a:pPr lvl="4" marL="2057400" indent="-228600">
              <a:lnSpc>
                <a:spcPct val="90000"/>
              </a:lnSpc>
              <a:spcBef>
                <a:spcPts val="2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1995-2000 On Peak = 1.4%</a:t>
            </a:r>
            <a:endParaRPr b="0" lang="en-US" sz="1000" strike="noStrike" u="none">
              <a:solidFill>
                <a:srgbClr val="000000"/>
              </a:solidFill>
              <a:effectLst/>
              <a:uFillTx/>
              <a:latin typeface="Times New Roman"/>
            </a:endParaRPr>
          </a:p>
          <a:p>
            <a:pPr lvl="2" marL="1143000" indent="0">
              <a:lnSpc>
                <a:spcPct val="9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4" marL="2057400" indent="0">
              <a:lnSpc>
                <a:spcPct val="90000"/>
              </a:lnSpc>
              <a:spcBef>
                <a:spcPts val="349"/>
              </a:spcBef>
              <a:buNone/>
              <a:tabLst>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52" name=""/>
          <p:cNvSpPr/>
          <p:nvPr/>
        </p:nvSpPr>
        <p:spPr>
          <a:xfrm>
            <a:off x="1066680" y="3505320"/>
            <a:ext cx="7696440" cy="23619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pPr marL="343080" indent="-34308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Supply</a:t>
            </a:r>
            <a:r>
              <a:rPr b="0" lang="en-US" sz="1600" strike="noStrike" u="none">
                <a:solidFill>
                  <a:srgbClr val="000000"/>
                </a:solidFill>
                <a:effectLst/>
                <a:uFillTx/>
                <a:latin typeface="Times New Roman"/>
              </a:rPr>
              <a:t>:</a:t>
            </a:r>
            <a:endParaRPr b="0" lang="en-US" sz="1600" strike="noStrike" u="none">
              <a:solidFill>
                <a:srgbClr val="000000"/>
              </a:solidFill>
              <a:effectLst/>
              <a:uFillTx/>
              <a:latin typeface="Times New Roman"/>
            </a:endParaRPr>
          </a:p>
          <a:p>
            <a:pPr lvl="2" marL="1143000" indent="-228600">
              <a:lnSpc>
                <a:spcPct val="90000"/>
              </a:lnSpc>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Average Generation:</a:t>
            </a:r>
            <a:endParaRPr b="0" lang="en-US" sz="1400" strike="noStrike" u="none">
              <a:solidFill>
                <a:srgbClr val="000000"/>
              </a:solidFill>
              <a:effectLst/>
              <a:uFillTx/>
              <a:latin typeface="Times New Roman"/>
            </a:endParaRPr>
          </a:p>
          <a:p>
            <a:pPr lvl="4" marL="2057400" indent="-228600">
              <a:lnSpc>
                <a:spcPct val="90000"/>
              </a:lnSpc>
              <a:spcBef>
                <a:spcPts val="2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In 1999, OPG generated an average of *18,928 MWh during all On Peak hours.</a:t>
            </a:r>
            <a:endParaRPr b="0" lang="en-US" sz="1000" strike="noStrike" u="none">
              <a:solidFill>
                <a:srgbClr val="000000"/>
              </a:solidFill>
              <a:effectLst/>
              <a:uFillTx/>
              <a:latin typeface="Times New Roman"/>
            </a:endParaRPr>
          </a:p>
          <a:p>
            <a:pPr lvl="4" marL="2057400" indent="-228600">
              <a:lnSpc>
                <a:spcPct val="90000"/>
              </a:lnSpc>
              <a:spcBef>
                <a:spcPts val="2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In 1999, OPG generated an average of *20,215 MWh during Jan-Feb On Peak hours.</a:t>
            </a:r>
            <a:endParaRPr b="0" lang="en-US" sz="1000" strike="noStrike" u="none">
              <a:solidFill>
                <a:srgbClr val="000000"/>
              </a:solidFill>
              <a:effectLst/>
              <a:uFillTx/>
              <a:latin typeface="Times New Roman"/>
            </a:endParaRPr>
          </a:p>
          <a:p>
            <a:pPr lvl="4" marL="2057400" indent="-228600">
              <a:lnSpc>
                <a:spcPct val="90000"/>
              </a:lnSpc>
              <a:spcBef>
                <a:spcPts val="2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In 1999, OPG generated an average of *20,766 MWh during Jul-Aug On Peak hours.</a:t>
            </a:r>
            <a:endParaRPr b="0" lang="en-US" sz="1000" strike="noStrike" u="none">
              <a:solidFill>
                <a:srgbClr val="000000"/>
              </a:solidFill>
              <a:effectLst/>
              <a:uFillTx/>
              <a:latin typeface="Times New Roman"/>
            </a:endParaRPr>
          </a:p>
          <a:p>
            <a:pPr lvl="4" marL="2057400" indent="-228600">
              <a:lnSpc>
                <a:spcPct val="90000"/>
              </a:lnSpc>
              <a:spcBef>
                <a:spcPts val="2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lvl="2" marL="1143000" indent="-228600">
              <a:lnSpc>
                <a:spcPct val="90000"/>
              </a:lnSpc>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Installed Capacity Mix:                                            </a:t>
            </a:r>
            <a:endParaRPr b="0" lang="en-US" sz="1400" strike="noStrike" u="none">
              <a:solidFill>
                <a:srgbClr val="000000"/>
              </a:solidFill>
              <a:effectLst/>
              <a:uFillTx/>
              <a:latin typeface="Times New Roman"/>
            </a:endParaRPr>
          </a:p>
          <a:p>
            <a:pPr lvl="4" marL="2057400" indent="-228600">
              <a:lnSpc>
                <a:spcPct val="90000"/>
              </a:lnSpc>
              <a:spcBef>
                <a:spcPts val="2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31.7% Nuclear (8728 MW)</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lvl="4" marL="2057400" indent="-228600">
              <a:lnSpc>
                <a:spcPct val="90000"/>
              </a:lnSpc>
              <a:spcBef>
                <a:spcPts val="2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27.5% Coal (7560 MW)</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lvl="4" marL="2057400" indent="-228600">
              <a:lnSpc>
                <a:spcPct val="90000"/>
              </a:lnSpc>
              <a:spcBef>
                <a:spcPts val="2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26.5% Hydro (7230 MW)</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lvl="4" marL="2057400" indent="-228600">
              <a:lnSpc>
                <a:spcPct val="90000"/>
              </a:lnSpc>
              <a:spcBef>
                <a:spcPts val="2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7.9% Oil/Gas (2162 MW)</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lvl="4" marL="2057400" indent="-228600">
              <a:lnSpc>
                <a:spcPct val="90000"/>
              </a:lnSpc>
              <a:spcBef>
                <a:spcPts val="2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6.4% NUGs (1766 MW)</a:t>
            </a:r>
            <a:endParaRPr b="0" lang="en-US" sz="1000" strike="noStrike" u="none">
              <a:solidFill>
                <a:srgbClr val="000000"/>
              </a:solidFill>
              <a:effectLst/>
              <a:uFillTx/>
              <a:latin typeface="Times New Roman"/>
            </a:endParaRPr>
          </a:p>
          <a:p>
            <a:pPr lvl="4" marL="2057400" indent="-228600">
              <a:lnSpc>
                <a:spcPct val="90000"/>
              </a:lnSpc>
              <a:spcBef>
                <a:spcPts val="2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lvl="4" marL="2057400" indent="-228600">
              <a:lnSpc>
                <a:spcPct val="90000"/>
              </a:lnSpc>
              <a:spcBef>
                <a:spcPts val="249"/>
              </a:spcBef>
              <a:tabLst>
                <a:tab algn="l" pos="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53" name=""/>
          <p:cNvSpPr/>
          <p:nvPr/>
        </p:nvSpPr>
        <p:spPr>
          <a:xfrm>
            <a:off x="838080" y="304920"/>
            <a:ext cx="830592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Ontario Supply and Demand</a:t>
            </a:r>
            <a:endParaRPr b="0" lang="en-US" sz="2000" strike="noStrike" u="none">
              <a:solidFill>
                <a:srgbClr val="000000"/>
              </a:solidFill>
              <a:effectLst/>
              <a:uFillTx/>
              <a:latin typeface="Times New Roman"/>
            </a:endParaRPr>
          </a:p>
        </p:txBody>
      </p:sp>
      <p:sp>
        <p:nvSpPr>
          <p:cNvPr id="54" name=""/>
          <p:cNvSpPr/>
          <p:nvPr/>
        </p:nvSpPr>
        <p:spPr>
          <a:xfrm>
            <a:off x="1066680" y="6095880"/>
            <a:ext cx="739152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Taken from a table on the IMO website, representing weekly generation by type of fuel. No data is available for 2000. </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4464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2001-01-18T17:28:52Z</dcterms:created>
  <dc:creator>ddorland</dc:creator>
  <dc:description/>
  <dc:language>en-US</dc:language>
  <cp:lastModifiedBy>sbrodeu</cp:lastModifiedBy>
  <dcterms:modified xsi:type="dcterms:W3CDTF">2001-03-22T17:31:31Z</dcterms:modified>
  <cp:revision>174</cp:revision>
  <dc:subject/>
  <dc:title>PowerPoint Presentation</dc:title>
</cp:coreProperties>
</file>