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0.wmf" ContentType="image/x-wmf"/>
  <Override PartName="/ppt/media/image9.wmf" ContentType="image/x-wmf"/>
  <Override PartName="/ppt/media/image20.wmf" ContentType="image/x-wmf"/>
  <Override PartName="/ppt/media/image13.png" ContentType="image/png"/>
  <Override PartName="/ppt/media/image4.png" ContentType="image/png"/>
  <Override PartName="/ppt/media/image8.wmf" ContentType="image/x-wmf"/>
  <Override PartName="/ppt/media/image12.png" ContentType="image/png"/>
  <Override PartName="/ppt/media/image3.png" ContentType="image/png"/>
  <Override PartName="/ppt/media/image11.wmf" ContentType="image/x-wmf"/>
  <Override PartName="/ppt/media/image7.wmf" ContentType="image/x-wmf"/>
  <Override PartName="/ppt/media/image6.png" ContentType="image/png"/>
  <Override PartName="/ppt/media/image5.png" ContentType="image/png"/>
  <Override PartName="/ppt/media/image14.png" ContentType="image/png"/>
  <Override PartName="/ppt/media/image26.wmf" ContentType="image/x-wmf"/>
  <Override PartName="/ppt/media/image25.wmf" ContentType="image/x-wmf"/>
  <Override PartName="/ppt/media/image24.png" ContentType="image/png"/>
  <Override PartName="/ppt/media/image23.png" ContentType="image/png"/>
  <Override PartName="/ppt/media/image22.wmf" ContentType="image/x-wmf"/>
  <Override PartName="/ppt/media/image21.wmf" ContentType="image/x-wmf"/>
  <Override PartName="/ppt/media/image19.wmf" ContentType="image/x-wmf"/>
  <Override PartName="/ppt/media/image18.png" ContentType="image/png"/>
  <Override PartName="/ppt/media/image1.png" ContentType="image/png"/>
  <Override PartName="/ppt/media/image17.png" ContentType="image/png"/>
  <Override PartName="/ppt/media/image16.png" ContentType="image/png"/>
  <Override PartName="/ppt/media/image15.wmf" ContentType="image/x-wmf"/>
  <Override PartName="/ppt/media/image2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xlsx" ContentType="application/vnd.openxmlformats-officedocument.spreadsheetml.sheet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433080" y="6116760"/>
            <a:ext cx="703080" cy="70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-154440" y="6715080"/>
            <a:ext cx="13428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RB-NGC-0800-</a:t>
            </a:r>
            <a:fld id="{99AED692-651E-4B1F-87F8-153A6CDD4852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9.wmf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299880" y="5651640"/>
            <a:ext cx="542772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 Governors Conference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Columbus, Ohio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September 20,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" name="1" descr=""/>
          <p:cNvPicPr/>
          <p:nvPr/>
        </p:nvPicPr>
        <p:blipFill>
          <a:blip r:embed="rId1"/>
          <a:srcRect l="5374" t="7649" r="73102" b="5192"/>
          <a:stretch/>
        </p:blipFill>
        <p:spPr>
          <a:xfrm>
            <a:off x="369720" y="309600"/>
            <a:ext cx="723960" cy="188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"/>
          <p:cNvSpPr/>
          <p:nvPr/>
        </p:nvSpPr>
        <p:spPr>
          <a:xfrm>
            <a:off x="368280" y="2886120"/>
            <a:ext cx="5419800" cy="13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Challenges and Opportunities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Natural Gas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a Winter of Discontent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" name=""/>
          <p:cNvGrpSpPr/>
          <p:nvPr/>
        </p:nvGrpSpPr>
        <p:grpSpPr>
          <a:xfrm>
            <a:off x="7596360" y="5073480"/>
            <a:ext cx="1608840" cy="1590480"/>
            <a:chOff x="7596360" y="5073480"/>
            <a:chExt cx="1608840" cy="1590480"/>
          </a:xfrm>
        </p:grpSpPr>
        <p:pic>
          <p:nvPicPr>
            <p:cNvPr id="9" name="WC-Elogo-N" descr=""/>
            <p:cNvPicPr/>
            <p:nvPr/>
          </p:nvPicPr>
          <p:blipFill>
            <a:blip r:embed="rId2"/>
            <a:stretch/>
          </p:blipFill>
          <p:spPr>
            <a:xfrm>
              <a:off x="7596360" y="5073480"/>
              <a:ext cx="1590840" cy="15904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" name=""/>
            <p:cNvSpPr/>
            <p:nvPr/>
          </p:nvSpPr>
          <p:spPr>
            <a:xfrm>
              <a:off x="9055080" y="6073560"/>
              <a:ext cx="1501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1" name="2" descr=""/>
          <p:cNvPicPr/>
          <p:nvPr/>
        </p:nvPicPr>
        <p:blipFill>
          <a:blip r:embed="rId3"/>
          <a:srcRect l="70807" t="7649" r="7537" b="5192"/>
          <a:stretch/>
        </p:blipFill>
        <p:spPr>
          <a:xfrm>
            <a:off x="2733840" y="325440"/>
            <a:ext cx="712800" cy="184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" name="3" descr=""/>
          <p:cNvPicPr/>
          <p:nvPr/>
        </p:nvPicPr>
        <p:blipFill>
          <a:blip r:embed="rId4"/>
          <a:srcRect l="21756" t="10987" r="26280" b="2696"/>
          <a:stretch/>
        </p:blipFill>
        <p:spPr>
          <a:xfrm>
            <a:off x="1490760" y="325440"/>
            <a:ext cx="380880" cy="1855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4" descr=""/>
          <p:cNvPicPr/>
          <p:nvPr/>
        </p:nvPicPr>
        <p:blipFill>
          <a:blip r:embed="rId5"/>
          <a:srcRect l="37909" t="7649" r="39942" b="5396"/>
          <a:stretch/>
        </p:blipFill>
        <p:spPr>
          <a:xfrm>
            <a:off x="1947960" y="325440"/>
            <a:ext cx="403200" cy="1839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" name="5" descr=""/>
          <p:cNvPicPr/>
          <p:nvPr/>
        </p:nvPicPr>
        <p:blipFill>
          <a:blip r:embed="rId6"/>
          <a:srcRect l="6288" t="0" r="19486" b="1037"/>
          <a:stretch/>
        </p:blipFill>
        <p:spPr>
          <a:xfrm>
            <a:off x="3827520" y="325440"/>
            <a:ext cx="735120" cy="183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"/>
          <p:cNvSpPr/>
          <p:nvPr/>
        </p:nvSpPr>
        <p:spPr>
          <a:xfrm rot="5400000">
            <a:off x="-179280" y="900000"/>
            <a:ext cx="1839960" cy="6904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 rot="5400000">
            <a:off x="4365360" y="900000"/>
            <a:ext cx="1839960" cy="690480"/>
          </a:xfrm>
          <a:prstGeom prst="roundRect">
            <a:avLst>
              <a:gd name="adj" fmla="val 16667"/>
            </a:avLst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 rot="5400000">
            <a:off x="776520" y="1078560"/>
            <a:ext cx="1822320" cy="3510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 rot="5400000">
            <a:off x="1244880" y="1065960"/>
            <a:ext cx="1822320" cy="3762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 rot="5400000">
            <a:off x="2185200" y="921600"/>
            <a:ext cx="1822320" cy="6652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 rot="5400000">
            <a:off x="3281040" y="890640"/>
            <a:ext cx="1839960" cy="7095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>
            <a:off x="6840720" y="4172760"/>
            <a:ext cx="287964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Dr. Kenneth L. Lay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Chairman &amp; CEO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It’s a New Industry!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1366920" y="3554280"/>
            <a:ext cx="7551720" cy="292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Light" descr=""/>
          <p:cNvPicPr/>
          <p:nvPr/>
        </p:nvPicPr>
        <p:blipFill>
          <a:blip r:embed="rId2">
            <a:lum bright="-18000"/>
          </a:blip>
          <a:srcRect l="0" t="0" r="15459" b="0"/>
          <a:stretch/>
        </p:blipFill>
        <p:spPr>
          <a:xfrm>
            <a:off x="395280" y="1008000"/>
            <a:ext cx="2673360" cy="211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" name="enron%20house%200039" descr=""/>
          <p:cNvPicPr/>
          <p:nvPr/>
        </p:nvPicPr>
        <p:blipFill>
          <a:blip r:embed="rId3"/>
          <a:stretch/>
        </p:blipFill>
        <p:spPr>
          <a:xfrm>
            <a:off x="7250040" y="1009800"/>
            <a:ext cx="2667240" cy="2103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4"/>
          <a:srcRect l="0" t="18728" r="23146" b="24260"/>
          <a:stretch/>
        </p:blipFill>
        <p:spPr>
          <a:xfrm>
            <a:off x="3522600" y="1028880"/>
            <a:ext cx="3270240" cy="207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Maturing Financial Commodity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444600" y="1103400"/>
          <a:ext cx="9351720" cy="48276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4600" y="1103400"/>
                    <a:ext cx="9351720" cy="482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8" name=""/>
          <p:cNvSpPr/>
          <p:nvPr/>
        </p:nvSpPr>
        <p:spPr>
          <a:xfrm>
            <a:off x="746280" y="6319440"/>
            <a:ext cx="14274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Enron, NYMEX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9" name="WC-Elogo-N" descr=""/>
          <p:cNvPicPr/>
          <p:nvPr/>
        </p:nvPicPr>
        <p:blipFill>
          <a:blip r:embed="rId3"/>
          <a:stretch/>
        </p:blipFill>
        <p:spPr>
          <a:xfrm>
            <a:off x="9451800" y="6080040"/>
            <a:ext cx="703440" cy="70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"/>
          <p:cNvSpPr/>
          <p:nvPr/>
        </p:nvSpPr>
        <p:spPr>
          <a:xfrm>
            <a:off x="-10800" y="6678720"/>
            <a:ext cx="1101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RB-NGC-0800-13a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Comparative Annualized Daily Volatility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2" name=""/>
          <p:cNvGraphicFramePr/>
          <p:nvPr/>
        </p:nvGraphicFramePr>
        <p:xfrm>
          <a:off x="690480" y="1114560"/>
          <a:ext cx="8850240" cy="4935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90480" y="1114560"/>
                    <a:ext cx="8850240" cy="4935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4" name=""/>
          <p:cNvSpPr/>
          <p:nvPr/>
        </p:nvSpPr>
        <p:spPr>
          <a:xfrm>
            <a:off x="803160" y="1119240"/>
            <a:ext cx="8744040" cy="83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5" name=""/>
          <p:cNvGrpSpPr/>
          <p:nvPr/>
        </p:nvGrpSpPr>
        <p:grpSpPr>
          <a:xfrm>
            <a:off x="7575480" y="1179360"/>
            <a:ext cx="2376360" cy="1065240"/>
            <a:chOff x="7575480" y="1179360"/>
            <a:chExt cx="2376360" cy="1065240"/>
          </a:xfrm>
        </p:grpSpPr>
        <p:sp>
          <p:nvSpPr>
            <p:cNvPr id="136" name=""/>
            <p:cNvSpPr/>
            <p:nvPr/>
          </p:nvSpPr>
          <p:spPr>
            <a:xfrm>
              <a:off x="7575480" y="1179360"/>
              <a:ext cx="2376360" cy="10652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7697520" y="1336680"/>
              <a:ext cx="38412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7697520" y="1557000"/>
              <a:ext cx="384120" cy="0"/>
            </a:xfrm>
            <a:prstGeom prst="line">
              <a:avLst/>
            </a:prstGeom>
            <a:ln w="38160">
              <a:solidFill>
                <a:srgbClr val="00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7697520" y="1779480"/>
              <a:ext cx="384120" cy="0"/>
            </a:xfrm>
            <a:prstGeom prst="line">
              <a:avLst/>
            </a:prstGeom>
            <a:ln w="38160">
              <a:solidFill>
                <a:srgbClr val="8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7697520" y="2001600"/>
              <a:ext cx="384120" cy="0"/>
            </a:xfrm>
            <a:prstGeom prst="line">
              <a:avLst/>
            </a:prstGeom>
            <a:ln w="3816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8118720" y="1191240"/>
              <a:ext cx="1743840" cy="91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Spot Price Electricity ERCOT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NYMEX Natural Gas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NYMEX Sweet Crude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30-year Treasury Bond Yield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2" name=""/>
          <p:cNvSpPr/>
          <p:nvPr/>
        </p:nvSpPr>
        <p:spPr>
          <a:xfrm>
            <a:off x="4410720" y="3155400"/>
            <a:ext cx="5356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5996880" y="4443120"/>
            <a:ext cx="23832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924560" y="4887360"/>
            <a:ext cx="3376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 flipH="1">
            <a:off x="5808240" y="4651200"/>
            <a:ext cx="227160" cy="3128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 flipH="1">
            <a:off x="4111200" y="3368520"/>
            <a:ext cx="523800" cy="252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 flipH="1">
            <a:off x="1892160" y="5105520"/>
            <a:ext cx="209520" cy="199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9263160" y="4968360"/>
            <a:ext cx="555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Bonds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 flipH="1">
            <a:off x="9339120" y="5187960"/>
            <a:ext cx="184320" cy="3128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2368440" y="6113520"/>
            <a:ext cx="5565960" cy="54756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1449360" y="6184800"/>
            <a:ext cx="7397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is a mature 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Trading Margins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vs. Electricity</a:t>
            </a:r>
            <a:br>
              <a:rPr sz="3000"/>
            </a:b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1936800" y="1141200"/>
            <a:ext cx="64198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(MMBTU equivalent - October 2000 Spreads)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800280" y="1876320"/>
          <a:ext cx="8235720" cy="4822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00280" y="1876320"/>
                    <a:ext cx="8235720" cy="482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56" name=""/>
          <p:cNvGrpSpPr/>
          <p:nvPr/>
        </p:nvGrpSpPr>
        <p:grpSpPr>
          <a:xfrm>
            <a:off x="4910040" y="1871640"/>
            <a:ext cx="2133720" cy="697320"/>
            <a:chOff x="4910040" y="1871640"/>
            <a:chExt cx="2133720" cy="697320"/>
          </a:xfrm>
        </p:grpSpPr>
        <p:sp>
          <p:nvSpPr>
            <p:cNvPr id="157" name=""/>
            <p:cNvSpPr/>
            <p:nvPr/>
          </p:nvSpPr>
          <p:spPr>
            <a:xfrm>
              <a:off x="4910040" y="1881360"/>
              <a:ext cx="2133720" cy="685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5438520" y="1871640"/>
              <a:ext cx="1463760" cy="69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Natural Gas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Electricity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5138640" y="2281320"/>
              <a:ext cx="304920" cy="228600"/>
            </a:xfrm>
            <a:prstGeom prst="cube">
              <a:avLst>
                <a:gd name="adj" fmla="val 25000"/>
              </a:avLst>
            </a:prstGeom>
            <a:solidFill>
              <a:srgbClr val="009a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5138640" y="1976400"/>
              <a:ext cx="304920" cy="228600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1" name=""/>
          <p:cNvSpPr/>
          <p:nvPr/>
        </p:nvSpPr>
        <p:spPr>
          <a:xfrm>
            <a:off x="1554120" y="4459320"/>
            <a:ext cx="500040" cy="955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406440" y="4302000"/>
            <a:ext cx="2413080" cy="54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Efficient Wholesale Pipeline System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6424560" y="3693960"/>
            <a:ext cx="6904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 flipH="1">
            <a:off x="4913280" y="3711600"/>
            <a:ext cx="5587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6012000" y="3873600"/>
            <a:ext cx="0" cy="479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5199120" y="3287880"/>
            <a:ext cx="1565280" cy="823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Inefficient Wholesale Grid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2000/01 Winter Price Hedging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68" name=""/>
          <p:cNvGraphicFramePr/>
          <p:nvPr/>
        </p:nvGraphicFramePr>
        <p:xfrm>
          <a:off x="277920" y="896760"/>
          <a:ext cx="8740800" cy="5369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77920" y="896760"/>
                    <a:ext cx="8740800" cy="5369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0" name=""/>
          <p:cNvSpPr/>
          <p:nvPr/>
        </p:nvSpPr>
        <p:spPr>
          <a:xfrm>
            <a:off x="2255760" y="1355400"/>
            <a:ext cx="711216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8/31/00 Lock-in Price for Dec. ‘00/Jan ‘01 - $4.80/MMBtu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3522600" y="3695760"/>
            <a:ext cx="3853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Historic 2000 prices   through August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3382920" y="4903560"/>
            <a:ext cx="682632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Jan/Feb 2000 Hedge for Dec. ‘00/Jan ‘01 - $2.79/MMBtu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1549440" y="5797440"/>
            <a:ext cx="7554960" cy="343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1735200" y="5830560"/>
            <a:ext cx="307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2674800" y="583056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3649320" y="583056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4636440" y="5830560"/>
            <a:ext cx="307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5610960" y="5830560"/>
            <a:ext cx="347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6611760" y="583056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7556760" y="5830560"/>
            <a:ext cx="258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8458200" y="5830560"/>
            <a:ext cx="347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5038560" y="608616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4407480" y="755280"/>
            <a:ext cx="14734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Backwardation Price Curve for Wellhead Gas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4407480" y="769680"/>
            <a:ext cx="14734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86" name=""/>
          <p:cNvGraphicFramePr/>
          <p:nvPr/>
        </p:nvGraphicFramePr>
        <p:xfrm>
          <a:off x="157320" y="1362240"/>
          <a:ext cx="994068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7320" y="1362240"/>
                    <a:ext cx="994068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8" name=""/>
          <p:cNvSpPr/>
          <p:nvPr/>
        </p:nvSpPr>
        <p:spPr>
          <a:xfrm>
            <a:off x="853920" y="1024560"/>
            <a:ext cx="1266840" cy="427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$5.30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Winter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1488960" y="1457280"/>
            <a:ext cx="0" cy="20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4511520" y="1761120"/>
            <a:ext cx="1266840" cy="427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$4.40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Next Winter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5156280" y="2184480"/>
            <a:ext cx="0" cy="20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 flipH="1">
            <a:off x="8373960" y="3014640"/>
            <a:ext cx="1122480" cy="44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747720" y="6319440"/>
            <a:ext cx="2292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NYMEX (September 15, 2000)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803160" y="2670120"/>
            <a:ext cx="7988400" cy="0"/>
          </a:xfrm>
          <a:prstGeom prst="line">
            <a:avLst/>
          </a:prstGeom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5603400" y="2449440"/>
            <a:ext cx="283320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Hedge-Dec ‘00 - Mar ‘03 = $4.25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8601120" y="2765880"/>
            <a:ext cx="1266840" cy="427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$3.75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02/03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New Power Company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1550880" y="1414440"/>
            <a:ext cx="776448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major new entrant in the residential market for natural gas and electricity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Online strategy to efficiently procure and service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 office outsourced for cost effectiveness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Partnership of core competencies: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1400040" y="154944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1400040" y="263520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1400040" y="3767040"/>
            <a:ext cx="11772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1400040" y="450072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2736360" y="5091120"/>
            <a:ext cx="7124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AOL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IBM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DLJ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4738680" y="5091120"/>
            <a:ext cx="226872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CalPERS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Ontario Teachers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 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5" name=""/>
          <p:cNvGrpSpPr/>
          <p:nvPr/>
        </p:nvGrpSpPr>
        <p:grpSpPr>
          <a:xfrm>
            <a:off x="7888320" y="541440"/>
            <a:ext cx="2098080" cy="663120"/>
            <a:chOff x="7888320" y="541440"/>
            <a:chExt cx="2098080" cy="663120"/>
          </a:xfrm>
        </p:grpSpPr>
        <p:pic>
          <p:nvPicPr>
            <p:cNvPr id="206" name="" descr=""/>
            <p:cNvPicPr/>
            <p:nvPr/>
          </p:nvPicPr>
          <p:blipFill>
            <a:blip r:embed="rId1"/>
            <a:stretch/>
          </p:blipFill>
          <p:spPr>
            <a:xfrm>
              <a:off x="7888320" y="698040"/>
              <a:ext cx="1766880" cy="5065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7" name=""/>
            <p:cNvSpPr/>
            <p:nvPr/>
          </p:nvSpPr>
          <p:spPr>
            <a:xfrm>
              <a:off x="9434520" y="541440"/>
              <a:ext cx="5518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Public Policy Opportunities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1898640" y="1355760"/>
            <a:ext cx="6864480" cy="49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 drilling access and incentives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Expedite certification for midstream and downstream infrastructure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 the hedging environment for utilities and other market participants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Promote a robust competitive environment for natural gas retailing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 no harm!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1655640" y="236700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1655640" y="3605040"/>
            <a:ext cx="104760" cy="1051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1655640" y="488304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1655640" y="610380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1655640" y="143028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</a:t>
            </a:r>
            <a:r>
              <a:rPr b="1" lang="en-US" sz="3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Real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Energy Crisis - 1970s Headlines</a:t>
            </a:r>
            <a:br>
              <a:rPr sz="3000"/>
            </a:b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 rot="19800000">
            <a:off x="4714560" y="3521160"/>
            <a:ext cx="31813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SCHOOLS CLOSED FOR LACK OF HEAT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 rot="21532800">
            <a:off x="3890520" y="2912040"/>
            <a:ext cx="230508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FACTORIES CLOSED IN 15 STATES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 rot="1720200">
            <a:off x="2906640" y="4597200"/>
            <a:ext cx="1603440" cy="97524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WITHHOLDING CHARGES DENIED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 rot="2125200">
            <a:off x="8128800" y="2140560"/>
            <a:ext cx="208440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EMERGENCY GAS BILL SIGNED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 rot="8400">
            <a:off x="144360" y="3591360"/>
            <a:ext cx="366408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FPC HIKES “NEW” NATURAL GAS RATE; COURT ORDERS REFUND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 rot="20069400">
            <a:off x="1796760" y="2286000"/>
            <a:ext cx="32065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LAW WAIVED TO EASE GAS TRANSPORT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 rot="1722600">
            <a:off x="2509560" y="5752080"/>
            <a:ext cx="143820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RESERVES FALL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 rot="1720200">
            <a:off x="610920" y="1901880"/>
            <a:ext cx="16351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DIVERSION CURBED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 rot="1721400">
            <a:off x="7225920" y="2765520"/>
            <a:ext cx="29275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BLIZZARD STRIKES GAS-SHORT STATES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 rot="21303000">
            <a:off x="4215960" y="936720"/>
            <a:ext cx="29941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CARTER WARNS OF “IMPENDING CRISIS”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 rot="21301800">
            <a:off x="7557840" y="3465720"/>
            <a:ext cx="116820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DATA LACKING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 rot="20070000">
            <a:off x="4665240" y="4726440"/>
            <a:ext cx="300996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FPC ACTS TO EASE FUEL SHORTAGES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 rot="20070600">
            <a:off x="6009840" y="5328000"/>
            <a:ext cx="287028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WITHHOLDING OF GAS NOT FOUND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 rot="21304200">
            <a:off x="4370040" y="5936040"/>
            <a:ext cx="144144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UTILITIES BLAMED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 rot="624600">
            <a:off x="731520" y="893160"/>
            <a:ext cx="2469960" cy="7315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OUTPUT DOWN 1% IN JANUARY-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SHORTAGES BLAMED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 rot="399600">
            <a:off x="7164000" y="6208920"/>
            <a:ext cx="20509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OVERCHARGE SUIT SETTLED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 rot="20068800">
            <a:off x="5397120" y="1526040"/>
            <a:ext cx="364176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FORD, GOVERNORS DISCUSS GAS SHORTAGES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 rot="21304200">
            <a:off x="813960" y="6058440"/>
            <a:ext cx="151776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INDUSTRY ACCUSED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 rot="20067600">
            <a:off x="242640" y="4964760"/>
            <a:ext cx="242244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FPC REPRISALS CHARGED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7756560" y="4163040"/>
            <a:ext cx="235908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COMPANY BUYS OWN GAS FIELD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Power Price Cap Experience</a:t>
            </a:r>
            <a:br>
              <a:rPr sz="3000"/>
            </a:b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1424160" y="5416560"/>
            <a:ext cx="7489800" cy="54144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1327320" y="1668600"/>
            <a:ext cx="8113680" cy="31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Discourage exports of out-of-state power to California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Discourage entry of new power plants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Discourage conservation and energy efficiency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Treats symptoms, not causes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1084320" y="267984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1084320" y="363204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1084320" y="174312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1555920" y="5497200"/>
            <a:ext cx="72165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Regulatory quick-fixes worsen market challenges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1084320" y="456408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Introduction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>
            <a:off x="2262240" y="1610280"/>
            <a:ext cx="6089760" cy="360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resource base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gas prices in historical context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new natural gas industry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Opportunities for market best-practices </a:t>
            </a:r>
            <a:br>
              <a:rPr sz="2400"/>
            </a:b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public policy reform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"/>
          <p:cNvSpPr/>
          <p:nvPr/>
        </p:nvSpPr>
        <p:spPr>
          <a:xfrm>
            <a:off x="2066760" y="1652760"/>
            <a:ext cx="10512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2066760" y="2595600"/>
            <a:ext cx="10512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2066760" y="3530520"/>
            <a:ext cx="10512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2066760" y="4419720"/>
            <a:ext cx="10512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Electricity–More Important Than Ever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1511280" y="1367280"/>
            <a:ext cx="7265880" cy="51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“The Internet consumed 8 percent of U.S. electric output in 1998, and is responsible for 40 percent of the U.S. load growth over the last 10 years.”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-Robert Nardelli,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CEO, GE Power 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“The [demand] battlefield . . . is in data centers where thousands of servers and other powerful computers are stacked floor to ceiling.  A single data center will use as much electricity as six 40-story office buildings.  Roughly 20 data centers are currently planned for the Chicago area.”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      -</a:t>
            </a:r>
            <a:r>
              <a:rPr b="1" lang="en-US" sz="20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Fortune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(August 14, 2000)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Electricity Imbalance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1996-99</a:t>
            </a:r>
            <a:br>
              <a:rPr sz="3000"/>
            </a:b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7" name=""/>
          <p:cNvGraphicFramePr/>
          <p:nvPr/>
        </p:nvGraphicFramePr>
        <p:xfrm>
          <a:off x="1208160" y="1406520"/>
          <a:ext cx="7869240" cy="4057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08160" y="1406520"/>
                    <a:ext cx="7869240" cy="405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9" name=""/>
          <p:cNvSpPr/>
          <p:nvPr/>
        </p:nvSpPr>
        <p:spPr>
          <a:xfrm>
            <a:off x="2429640" y="3081240"/>
            <a:ext cx="1042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5,500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4825440" y="4441680"/>
            <a:ext cx="8517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672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1745640" y="5370480"/>
            <a:ext cx="15001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3849120" y="5370480"/>
            <a:ext cx="23126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Powerplant Capacity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336600" y="6273720"/>
            <a:ext cx="303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CPUC; Electricity Oversight Board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2050920" y="2543040"/>
            <a:ext cx="533520" cy="524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656280" y="2384280"/>
            <a:ext cx="144972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 flipH="1">
            <a:off x="5336640" y="3983040"/>
            <a:ext cx="201960" cy="384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4811040" y="3719520"/>
            <a:ext cx="132228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6241680" y="5370480"/>
            <a:ext cx="20714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Proposed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"/>
          <p:cNvSpPr/>
          <p:nvPr/>
        </p:nvSpPr>
        <p:spPr>
          <a:xfrm>
            <a:off x="7025760" y="1503360"/>
            <a:ext cx="1169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6796080" y="2220840"/>
            <a:ext cx="1206360" cy="279360"/>
          </a:xfrm>
          <a:custGeom>
            <a:avLst/>
            <a:gdLst/>
            <a:ahLst/>
            <a:rect l="l" t="t" r="r" b="b"/>
            <a:pathLst>
              <a:path w="980" h="176">
                <a:moveTo>
                  <a:pt x="0" y="176"/>
                </a:moveTo>
                <a:lnTo>
                  <a:pt x="204" y="0"/>
                </a:lnTo>
                <a:lnTo>
                  <a:pt x="308" y="137"/>
                </a:lnTo>
                <a:lnTo>
                  <a:pt x="441" y="5"/>
                </a:lnTo>
                <a:lnTo>
                  <a:pt x="562" y="137"/>
                </a:lnTo>
                <a:lnTo>
                  <a:pt x="688" y="0"/>
                </a:lnTo>
                <a:lnTo>
                  <a:pt x="798" y="159"/>
                </a:lnTo>
                <a:lnTo>
                  <a:pt x="980" y="11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Peak Electricity Demand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4237560" y="729720"/>
            <a:ext cx="18129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Gigawatts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336600" y="6502320"/>
            <a:ext cx="30398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Cambridge Energy Research Associates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1770120" y="5879880"/>
            <a:ext cx="6927840" cy="6102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electricity demand has increased 11% since 1995, yet new capacity additions increased 2.5%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65" name=""/>
          <p:cNvGraphicFramePr/>
          <p:nvPr/>
        </p:nvGraphicFramePr>
        <p:xfrm>
          <a:off x="2071800" y="1231920"/>
          <a:ext cx="6130800" cy="4710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71800" y="1231920"/>
                    <a:ext cx="6130800" cy="471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7" name=""/>
          <p:cNvSpPr/>
          <p:nvPr/>
        </p:nvSpPr>
        <p:spPr>
          <a:xfrm>
            <a:off x="3074760" y="523728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3019320" y="468000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"/>
          <p:cNvSpPr/>
          <p:nvPr/>
        </p:nvSpPr>
        <p:spPr>
          <a:xfrm>
            <a:off x="3076200" y="416232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3020760" y="34322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3012840" y="22352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5032080" y="523872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4978080" y="465768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5033520" y="410544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4979880" y="33116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4981320" y="22701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>
            <a:off x="6935400" y="52149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>
            <a:off x="6927480" y="46004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6992640" y="398772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6940440" y="320688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6932520" y="211788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3610080" y="1806480"/>
            <a:ext cx="409248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2490840" y="30290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>
            <a:off x="2490840" y="409896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2490840" y="44528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>
            <a:off x="2490840" y="520236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4440240" y="29462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>
            <a:off x="4440240" y="404820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4440240" y="44053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>
            <a:off x="4440240" y="51973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6345360" y="27781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>
            <a:off x="6345360" y="392256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>
            <a:off x="6345360" y="43340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6345360" y="514368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>
            <a:off x="3030120" y="148284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4970160" y="124920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593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6873480" y="100476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625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>
            <a:off x="7696080" y="1349280"/>
            <a:ext cx="128880" cy="444600"/>
          </a:xfrm>
          <a:custGeom>
            <a:avLst/>
            <a:gdLst>
              <a:gd name="textAreaLeft" fmla="*/ 0 w 128880"/>
              <a:gd name="textAreaRight" fmla="*/ 46440 w 128880"/>
              <a:gd name="textAreaTop" fmla="*/ 11520 h 444600"/>
              <a:gd name="textAreaBottom" fmla="*/ 433080 h 44460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7872120" y="1460520"/>
            <a:ext cx="7120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63 GW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1496520" y="2157480"/>
            <a:ext cx="96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Others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1442160" y="3146400"/>
            <a:ext cx="563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>
            <a:off x="1445040" y="3859200"/>
            <a:ext cx="7102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ERCOT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1462680" y="4513320"/>
            <a:ext cx="6199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WSCC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>
            <a:off x="1446840" y="5237280"/>
            <a:ext cx="5749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2952000" y="55119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>
            <a:off x="4884120" y="55119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>
            <a:off x="6842880" y="55119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 flipH="1" flipV="1">
            <a:off x="8196120" y="1817640"/>
            <a:ext cx="341280" cy="838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>
            <a:off x="8001000" y="2349360"/>
            <a:ext cx="1638360" cy="54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20.4 GW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Regulatory Death Spiral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"/>
          <p:cNvSpPr/>
          <p:nvPr/>
        </p:nvSpPr>
        <p:spPr>
          <a:xfrm rot="5400000">
            <a:off x="4616280" y="3579840"/>
            <a:ext cx="1076040" cy="314280"/>
          </a:xfrm>
          <a:prstGeom prst="rightArrow">
            <a:avLst>
              <a:gd name="adj1" fmla="val 50000"/>
              <a:gd name="adj2" fmla="val 85596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>
            <a:off x="4098960" y="995400"/>
            <a:ext cx="2089080" cy="812880"/>
          </a:xfrm>
          <a:prstGeom prst="roundRect">
            <a:avLst>
              <a:gd name="adj" fmla="val 16667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Tight Supply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>
            <a:off x="4098960" y="5495760"/>
            <a:ext cx="2089080" cy="8128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 Caps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 rot="16200000">
            <a:off x="6703920" y="3127320"/>
            <a:ext cx="2089440" cy="81288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 vert="eaVer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 rot="16200000">
            <a:off x="1284120" y="3127320"/>
            <a:ext cx="2159280" cy="812880"/>
          </a:xfrm>
          <a:prstGeom prst="roundRect">
            <a:avLst>
              <a:gd name="adj" fmla="val 16667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 rot="5400000">
            <a:off x="6654240" y="927000"/>
            <a:ext cx="1154160" cy="1677960"/>
          </a:xfrm>
          <a:custGeom>
            <a:avLst/>
            <a:gdLst>
              <a:gd name="textAreaLeft" fmla="*/ 0 w 1154160"/>
              <a:gd name="textAreaRight" fmla="*/ 1154520 w 1154160"/>
              <a:gd name="textAreaTop" fmla="*/ 0 h 1677960"/>
              <a:gd name="textAreaBottom" fmla="*/ 1678320 h 1677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 rot="10800000">
            <a:off x="6392880" y="4892400"/>
            <a:ext cx="1535040" cy="1353960"/>
          </a:xfrm>
          <a:custGeom>
            <a:avLst/>
            <a:gdLst>
              <a:gd name="textAreaLeft" fmla="*/ 0 w 1535040"/>
              <a:gd name="textAreaRight" fmla="*/ 1535400 w 1535040"/>
              <a:gd name="textAreaTop" fmla="*/ 0 h 1353960"/>
              <a:gd name="textAreaBottom" fmla="*/ 1354320 h 1353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 rot="16200000">
            <a:off x="2155680" y="4591080"/>
            <a:ext cx="1373040" cy="1703160"/>
          </a:xfrm>
          <a:custGeom>
            <a:avLst/>
            <a:gdLst>
              <a:gd name="textAreaLeft" fmla="*/ 0 w 1373040"/>
              <a:gd name="textAreaRight" fmla="*/ 1373400 w 1373040"/>
              <a:gd name="textAreaTop" fmla="*/ 0 h 1703160"/>
              <a:gd name="textAreaBottom" fmla="*/ 1703520 h 17031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 rot="5400000">
            <a:off x="6927840" y="3354840"/>
            <a:ext cx="16948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 Surge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 rot="16200000">
            <a:off x="1346040" y="3174480"/>
            <a:ext cx="20160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 Supply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"/>
          <p:cNvSpPr/>
          <p:nvPr/>
        </p:nvSpPr>
        <p:spPr>
          <a:xfrm>
            <a:off x="4308480" y="2359080"/>
            <a:ext cx="1670040" cy="654120"/>
          </a:xfrm>
          <a:prstGeom prst="roundRect">
            <a:avLst>
              <a:gd name="adj" fmla="val 16667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Regulated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Shortages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4361040" y="4438800"/>
            <a:ext cx="1564920" cy="609480"/>
          </a:xfrm>
          <a:prstGeom prst="roundRect">
            <a:avLst>
              <a:gd name="adj" fmla="val 16667"/>
            </a:avLst>
          </a:prstGeom>
          <a:solidFill>
            <a:srgbClr val="9966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Brownouts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Blackouts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3022560" y="2498760"/>
            <a:ext cx="1065240" cy="314280"/>
          </a:xfrm>
          <a:prstGeom prst="rightArrow">
            <a:avLst>
              <a:gd name="adj1" fmla="val 50000"/>
              <a:gd name="adj2" fmla="val 8473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>
            <a:off x="4362480" y="4762440"/>
            <a:ext cx="1565280" cy="3650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Blackouts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"/>
          <p:cNvGrpSpPr/>
          <p:nvPr/>
        </p:nvGrpSpPr>
        <p:grpSpPr>
          <a:xfrm>
            <a:off x="3346560" y="1619280"/>
            <a:ext cx="3521880" cy="3517200"/>
            <a:chOff x="3346560" y="1619280"/>
            <a:chExt cx="3521880" cy="3517200"/>
          </a:xfrm>
        </p:grpSpPr>
        <p:pic>
          <p:nvPicPr>
            <p:cNvPr id="326" name="WC-Elogo-N" descr=""/>
            <p:cNvPicPr/>
            <p:nvPr/>
          </p:nvPicPr>
          <p:blipFill>
            <a:blip r:embed="rId1"/>
            <a:stretch/>
          </p:blipFill>
          <p:spPr>
            <a:xfrm>
              <a:off x="3346560" y="1619280"/>
              <a:ext cx="3521880" cy="3517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7" name=""/>
            <p:cNvSpPr/>
            <p:nvPr/>
          </p:nvSpPr>
          <p:spPr>
            <a:xfrm>
              <a:off x="6666120" y="3978720"/>
              <a:ext cx="1501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Proved and Potential U.S. Natural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Resources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9" name=""/>
          <p:cNvGraphicFramePr/>
          <p:nvPr/>
        </p:nvGraphicFramePr>
        <p:xfrm>
          <a:off x="1380960" y="1836720"/>
          <a:ext cx="7545600" cy="5011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80960" y="1836720"/>
                    <a:ext cx="7545600" cy="5011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" name=""/>
          <p:cNvSpPr/>
          <p:nvPr/>
        </p:nvSpPr>
        <p:spPr>
          <a:xfrm>
            <a:off x="6148440" y="1816200"/>
            <a:ext cx="2009880" cy="323640"/>
          </a:xfrm>
          <a:custGeom>
            <a:avLst/>
            <a:gdLst/>
            <a:ahLst/>
            <a:rect l="l" t="t" r="r" b="b"/>
            <a:pathLst>
              <a:path w="209" h="34">
                <a:moveTo>
                  <a:pt x="0" y="34"/>
                </a:moveTo>
                <a:cubicBezTo>
                  <a:pt x="0" y="25"/>
                  <a:pt x="7" y="17"/>
                  <a:pt x="17" y="17"/>
                </a:cubicBezTo>
                <a:lnTo>
                  <a:pt x="87" y="17"/>
                </a:lnTo>
                <a:cubicBezTo>
                  <a:pt x="97" y="17"/>
                  <a:pt x="104" y="9"/>
                  <a:pt x="104" y="0"/>
                </a:cubicBezTo>
                <a:cubicBezTo>
                  <a:pt x="104" y="9"/>
                  <a:pt x="112" y="17"/>
                  <a:pt x="122" y="17"/>
                </a:cubicBezTo>
                <a:lnTo>
                  <a:pt x="192" y="17"/>
                </a:lnTo>
                <a:cubicBezTo>
                  <a:pt x="201" y="17"/>
                  <a:pt x="209" y="25"/>
                  <a:pt x="209" y="34"/>
                </a:cubicBezTo>
              </a:path>
            </a:pathLst>
          </a:custGeom>
          <a:noFill/>
          <a:ln cap="rnd"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6252840" y="1339920"/>
            <a:ext cx="1791720" cy="4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estimates: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1,470 average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2548800" y="2682720"/>
            <a:ext cx="879120" cy="4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Era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2971800" y="3259080"/>
            <a:ext cx="0" cy="1258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 rot="16200000">
            <a:off x="210600" y="3636720"/>
            <a:ext cx="17686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Trillion Cubic Feet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Natural Gas Replenishment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2928240" y="817560"/>
            <a:ext cx="44557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Trillion Cubic Feet--Proved Reserves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8" name=""/>
          <p:cNvGraphicFramePr/>
          <p:nvPr/>
        </p:nvGraphicFramePr>
        <p:xfrm>
          <a:off x="666720" y="1309680"/>
          <a:ext cx="8952120" cy="4962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66720" y="1309680"/>
                    <a:ext cx="8952120" cy="496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" name=""/>
          <p:cNvSpPr/>
          <p:nvPr/>
        </p:nvSpPr>
        <p:spPr>
          <a:xfrm>
            <a:off x="2814480" y="462600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5187960" y="159876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828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7700040" y="447048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2180880" y="590724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 1944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4475520" y="592128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1945-99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7081560" y="592128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Natural Gas Replenishment 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2929680" y="817560"/>
            <a:ext cx="44557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Trillion Cubic Feet--Proved Reserves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666720" y="1271520"/>
          <a:ext cx="8952120" cy="4962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66720" y="1271520"/>
                    <a:ext cx="8952120" cy="496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" name=""/>
          <p:cNvSpPr/>
          <p:nvPr/>
        </p:nvSpPr>
        <p:spPr>
          <a:xfrm>
            <a:off x="3071520" y="340344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5413320" y="164304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7716600" y="282096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2219040" y="591012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 1964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4565880" y="592452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1965-99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7038720" y="589608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Lower-48 Natural Gas Resources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Subject to Access Restrictions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1192320" y="1581120"/>
            <a:ext cx="7924680" cy="430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"/>
          <p:cNvSpPr/>
          <p:nvPr/>
        </p:nvSpPr>
        <p:spPr>
          <a:xfrm>
            <a:off x="335520" y="6053040"/>
            <a:ext cx="28735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*29 Tcf closed;  108 Tcf available restrictions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National Petroleum Council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Residential Natural Gas Prices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Since 1984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3979440" y="1153800"/>
            <a:ext cx="23547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(1999 $/MMBTU)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1" name=""/>
          <p:cNvGraphicFramePr/>
          <p:nvPr/>
        </p:nvGraphicFramePr>
        <p:xfrm>
          <a:off x="593640" y="1457280"/>
          <a:ext cx="9099720" cy="3935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3640" y="1457280"/>
                    <a:ext cx="9099720" cy="393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" name=""/>
          <p:cNvSpPr/>
          <p:nvPr/>
        </p:nvSpPr>
        <p:spPr>
          <a:xfrm flipH="1">
            <a:off x="1498320" y="2533680"/>
            <a:ext cx="7916760" cy="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2446200" y="5726160"/>
            <a:ext cx="5426280" cy="72072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214200" y="6470280"/>
            <a:ext cx="1392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U.S. DOE (EIA)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8774280" y="2149560"/>
            <a:ext cx="384120" cy="306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1797120" y="5776560"/>
            <a:ext cx="675324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Residentials could purchase gas this winter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 real prices last paid in 1986/87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7351200" y="1614600"/>
            <a:ext cx="1728360" cy="5490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2000/2001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Estimate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140580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190440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239328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289188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337104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386964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433152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483012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529200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579060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625248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675108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720504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770328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818280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868140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2751120" y="2579760"/>
            <a:ext cx="0" cy="2332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Average Gas Prices by Sector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4022640" y="769320"/>
            <a:ext cx="227016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 vs. 1999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(1999$/MMBTU)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8" name=""/>
          <p:cNvGraphicFramePr/>
          <p:nvPr/>
        </p:nvGraphicFramePr>
        <p:xfrm>
          <a:off x="549360" y="1800360"/>
          <a:ext cx="8712000" cy="5040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9360" y="1800360"/>
                    <a:ext cx="8712000" cy="504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0" name=""/>
          <p:cNvSpPr/>
          <p:nvPr/>
        </p:nvSpPr>
        <p:spPr>
          <a:xfrm>
            <a:off x="2160000" y="155736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-30%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3980880" y="200196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-37%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798520" y="300528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-48%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7511400" y="329580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-48%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1895760" y="194328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$9.48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2445120" y="30510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$6.62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3661200" y="239076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$8.36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4178880" y="35892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$5.27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5404320" y="337356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$5.79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5967720" y="44910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$3.04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7712640" y="464976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$2.62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7147440" y="368604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2117880" y="1521000"/>
            <a:ext cx="655560" cy="401400"/>
          </a:xfrm>
          <a:prstGeom prst="ellipse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3965400" y="1967040"/>
            <a:ext cx="655920" cy="401400"/>
          </a:xfrm>
          <a:prstGeom prst="ellipse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5776920" y="2959200"/>
            <a:ext cx="655560" cy="401400"/>
          </a:xfrm>
          <a:prstGeom prst="ellipse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7486560" y="3265560"/>
            <a:ext cx="655560" cy="401400"/>
          </a:xfrm>
          <a:prstGeom prst="ellipse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28240" y="13284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Natural Gas City Gate Cost Decline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4039560" y="780840"/>
            <a:ext cx="22366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(Billions 1999$)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490320" y="6319440"/>
            <a:ext cx="50760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U.S. DOE Natural Gas Annual, Table 21, and Natural Gas Monthly, May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9" name=""/>
          <p:cNvGraphicFramePr/>
          <p:nvPr/>
        </p:nvGraphicFramePr>
        <p:xfrm>
          <a:off x="554040" y="1801800"/>
          <a:ext cx="9126360" cy="4154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54040" y="1801800"/>
                    <a:ext cx="9126360" cy="4154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1" name=""/>
          <p:cNvGraphicFramePr/>
          <p:nvPr/>
        </p:nvGraphicFramePr>
        <p:xfrm>
          <a:off x="8897760" y="782640"/>
          <a:ext cx="895680" cy="5329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897760" y="782640"/>
                    <a:ext cx="895680" cy="532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3" name=""/>
          <p:cNvSpPr/>
          <p:nvPr/>
        </p:nvSpPr>
        <p:spPr>
          <a:xfrm>
            <a:off x="8989920" y="2030400"/>
            <a:ext cx="614520" cy="142920"/>
          </a:xfrm>
          <a:custGeom>
            <a:avLst/>
            <a:gdLst/>
            <a:ahLst/>
            <a:rect l="l" t="t" r="r" b="b"/>
            <a:pathLst>
              <a:path w="387" h="90">
                <a:moveTo>
                  <a:pt x="0" y="0"/>
                </a:moveTo>
                <a:lnTo>
                  <a:pt x="116" y="74"/>
                </a:lnTo>
                <a:lnTo>
                  <a:pt x="157" y="0"/>
                </a:lnTo>
                <a:lnTo>
                  <a:pt x="198" y="74"/>
                </a:lnTo>
                <a:lnTo>
                  <a:pt x="231" y="8"/>
                </a:lnTo>
                <a:lnTo>
                  <a:pt x="288" y="90"/>
                </a:lnTo>
                <a:lnTo>
                  <a:pt x="387" y="0"/>
                </a:ln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8979480" y="110808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$174.2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 flipV="1">
            <a:off x="8213760" y="1886040"/>
            <a:ext cx="79380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7126200" y="1447920"/>
            <a:ext cx="1184400" cy="82332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savings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since 1984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1765440" y="2454120"/>
            <a:ext cx="49017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[Price savings     volume = total savings]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3574800" y="2495520"/>
            <a:ext cx="1134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8991720" y="5581800"/>
            <a:ext cx="590400" cy="190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mcarson</cp:lastModifiedBy>
  <cp:lastPrinted>2000-09-19T15:53:52Z</cp:lastPrinted>
  <dcterms:modified xsi:type="dcterms:W3CDTF">2000-11-10T12:12:21Z</dcterms:modified>
  <cp:revision>645</cp:revision>
  <dc:subject/>
  <dc:title>No Slide Title</dc:title>
</cp:coreProperties>
</file>