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slideLayouts/_rels/slideLayout1.xml.rels" ContentType="application/vnd.openxmlformats-package.relationships+xml"/>
  <Override PartName="/ppt/slideLayouts/slideLayout1.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_rels/presentation.xml.rels" ContentType="application/vnd.openxmlformats-package.relationships+xml"/>
  <Override PartName="/ppt/media/image13.png" ContentType="image/png"/>
  <Override PartName="/ppt/media/image4.png" ContentType="image/png"/>
  <Override PartName="/ppt/media/image9.png" ContentType="image/png"/>
  <Override PartName="/ppt/media/image18.png" ContentType="image/png"/>
  <Override PartName="/ppt/media/image20.png" ContentType="image/png"/>
  <Override PartName="/ppt/media/image12.png" ContentType="image/png"/>
  <Override PartName="/ppt/media/image3.png" ContentType="image/png"/>
  <Override PartName="/ppt/media/image19.png" ContentType="image/png"/>
  <Override PartName="/ppt/media/image14.png" ContentType="image/png"/>
  <Override PartName="/ppt/media/image5.jpeg" ContentType="image/jpeg"/>
  <Override PartName="/ppt/media/image15.png" ContentType="image/png"/>
  <Override PartName="/ppt/media/image6.png" ContentType="image/png"/>
  <Override PartName="/ppt/media/image10.png" ContentType="image/png"/>
  <Override PartName="/ppt/media/image1.png" ContentType="image/png"/>
  <Override PartName="/ppt/media/image16.png" ContentType="image/png"/>
  <Override PartName="/ppt/media/image7.png" ContentType="image/png"/>
  <Override PartName="/ppt/media/image2.png" ContentType="image/png"/>
  <Override PartName="/ppt/media/image11.png" ContentType="image/png"/>
  <Override PartName="/ppt/media/image17.png" ContentType="image/png"/>
  <Override PartName="/ppt/media/image8.png" ContentType="image/png"/>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6858000" cy="9144000"/>
  <p:notesSz cx="7008813" cy="9294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7A64D5C7-F12C-4A45-B8F9-7D4CCA8355B1}" type="slidenum">
              <a:t>&lt;#&gt;</a:t>
            </a:fld>
          </a:p>
        </p:txBody>
      </p:sp>
      <p:sp>
        <p:nvSpPr>
          <p:cNvPr id="4" name="PlaceHolder 3"/>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14440" y="812520"/>
            <a:ext cx="5829120" cy="15238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0000"/>
                </a:solidFill>
                <a:effectLst/>
                <a:uFillTx/>
                <a:latin typeface="Times New Roman"/>
              </a:rPr>
              <a:t>Click to edit the title text format</a:t>
            </a:r>
            <a:endParaRPr b="0" lang="en-US" sz="4400" strike="noStrike" u="none">
              <a:solidFill>
                <a:srgbClr val="000000"/>
              </a:solidFill>
              <a:effectLst/>
              <a:uFillTx/>
              <a:latin typeface="Times New Roman"/>
            </a:endParaRPr>
          </a:p>
        </p:txBody>
      </p:sp>
      <p:sp>
        <p:nvSpPr>
          <p:cNvPr id="1" name="PlaceHolder 2"/>
          <p:cNvSpPr>
            <a:spLocks noGrp="1"/>
          </p:cNvSpPr>
          <p:nvPr>
            <p:ph type="body"/>
          </p:nvPr>
        </p:nvSpPr>
        <p:spPr>
          <a:xfrm>
            <a:off x="514440" y="2641680"/>
            <a:ext cx="5829120" cy="5486400"/>
          </a:xfrm>
          <a:prstGeom prst="rect">
            <a:avLst/>
          </a:prstGeom>
          <a:noFill/>
          <a:ln w="0">
            <a:noFill/>
          </a:ln>
        </p:spPr>
        <p:txBody>
          <a:bodyPr lIns="90000" rIns="90000" tIns="46800" bIns="46800" anchor="t">
            <a:normAutofit/>
          </a:bodyPr>
          <a:p>
            <a:pPr marL="343080" indent="-34308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Click to edit the outline text format</a:t>
            </a:r>
            <a:endParaRPr b="0" lang="en-US" sz="3200" strike="noStrike" u="none">
              <a:solidFill>
                <a:srgbClr val="000000"/>
              </a:solidFill>
              <a:effectLst/>
              <a:uFillTx/>
              <a:latin typeface="Times New Roman"/>
            </a:endParaRPr>
          </a:p>
          <a:p>
            <a:pPr lvl="1" marL="743040" indent="-28584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Second Outline Level</a:t>
            </a:r>
            <a:endParaRPr b="0" lang="en-US" sz="3200" strike="noStrike" u="none">
              <a:solidFill>
                <a:srgbClr val="000000"/>
              </a:solidFill>
              <a:effectLst/>
              <a:uFillTx/>
              <a:latin typeface="Times New Roman"/>
            </a:endParaRPr>
          </a:p>
          <a:p>
            <a:pPr lvl="2" marL="11430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Third Outline Level</a:t>
            </a:r>
            <a:endParaRPr b="0" lang="en-US" sz="3200" strike="noStrike" u="none">
              <a:solidFill>
                <a:srgbClr val="000000"/>
              </a:solidFill>
              <a:effectLst/>
              <a:uFillTx/>
              <a:latin typeface="Times New Roman"/>
            </a:endParaRPr>
          </a:p>
          <a:p>
            <a:pPr lvl="3" marL="16002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Fourth Outline Level</a:t>
            </a:r>
            <a:endParaRPr b="0" lang="en-US" sz="3200" strike="noStrike" u="none">
              <a:solidFill>
                <a:srgbClr val="000000"/>
              </a:solidFill>
              <a:effectLst/>
              <a:uFillTx/>
              <a:latin typeface="Times New Roman"/>
            </a:endParaRPr>
          </a:p>
          <a:p>
            <a:pPr lvl="4"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Fifth Outline Level</a:t>
            </a:r>
            <a:endParaRPr b="0" lang="en-US" sz="3200" strike="noStrike" u="none">
              <a:solidFill>
                <a:srgbClr val="000000"/>
              </a:solidFill>
              <a:effectLst/>
              <a:uFillTx/>
              <a:latin typeface="Times New Roman"/>
            </a:endParaRPr>
          </a:p>
          <a:p>
            <a:pPr lvl="5"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Sixth Outline Level</a:t>
            </a:r>
            <a:endParaRPr b="0" lang="en-US" sz="3200" strike="noStrike" u="none">
              <a:solidFill>
                <a:srgbClr val="000000"/>
              </a:solidFill>
              <a:effectLst/>
              <a:uFillTx/>
              <a:latin typeface="Times New Roman"/>
            </a:endParaRPr>
          </a:p>
          <a:p>
            <a:pPr lvl="6"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Seventh Outline Level</a:t>
            </a:r>
            <a:endParaRPr b="0" lang="en-US" sz="3200" strike="noStrike" u="none">
              <a:solidFill>
                <a:srgbClr val="000000"/>
              </a:solidFill>
              <a:effectLst/>
              <a:uFillTx/>
              <a:latin typeface="Times New Roman"/>
            </a:endParaRPr>
          </a:p>
        </p:txBody>
      </p:sp>
      <p:sp>
        <p:nvSpPr>
          <p:cNvPr id="2" name="PlaceHolder 3"/>
          <p:cNvSpPr>
            <a:spLocks noGrp="1"/>
          </p:cNvSpPr>
          <p:nvPr>
            <p:ph type="dt" idx="1"/>
          </p:nvPr>
        </p:nvSpPr>
        <p:spPr>
          <a:xfrm>
            <a:off x="514080" y="8331120"/>
            <a:ext cx="1428840" cy="609840"/>
          </a:xfrm>
          <a:prstGeom prst="rect">
            <a:avLst/>
          </a:prstGeom>
          <a:noFill/>
          <a:ln w="0">
            <a:noFill/>
          </a:ln>
        </p:spPr>
        <p:txBody>
          <a:bodyPr lIns="90000" rIns="90000" tIns="46800" bIns="46800" anchor="t">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&lt;date/time&gt;</a:t>
            </a:r>
            <a:endParaRPr b="0" lang="en-US" sz="1400" strike="noStrike" u="none">
              <a:solidFill>
                <a:srgbClr val="000000"/>
              </a:solidFill>
              <a:effectLst/>
              <a:uFillTx/>
              <a:latin typeface="Times New Roman"/>
            </a:endParaRPr>
          </a:p>
        </p:txBody>
      </p:sp>
      <p:sp>
        <p:nvSpPr>
          <p:cNvPr id="3" name="PlaceHolder 4"/>
          <p:cNvSpPr>
            <a:spLocks noGrp="1"/>
          </p:cNvSpPr>
          <p:nvPr>
            <p:ph type="ftr" idx="2"/>
          </p:nvPr>
        </p:nvSpPr>
        <p:spPr>
          <a:xfrm>
            <a:off x="2343240" y="8331120"/>
            <a:ext cx="2171520" cy="609840"/>
          </a:xfrm>
          <a:prstGeom prst="rect">
            <a:avLst/>
          </a:prstGeom>
          <a:noFill/>
          <a:ln w="0">
            <a:noFill/>
          </a:ln>
        </p:spPr>
        <p:txBody>
          <a:bodyPr lIns="90000" rIns="90000" tIns="46800" bIns="46800" anchor="t">
            <a:noAutofit/>
          </a:bodyPr>
          <a:lstStyle>
            <a:lvl1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4" name="PlaceHolder 5"/>
          <p:cNvSpPr>
            <a:spLocks noGrp="1"/>
          </p:cNvSpPr>
          <p:nvPr>
            <p:ph type="sldNum" idx="3"/>
          </p:nvPr>
        </p:nvSpPr>
        <p:spPr>
          <a:xfrm>
            <a:off x="4915080" y="8331120"/>
            <a:ext cx="1428480" cy="609840"/>
          </a:xfrm>
          <a:prstGeom prst="rect">
            <a:avLst/>
          </a:prstGeom>
          <a:noFill/>
          <a:ln w="0">
            <a:noFill/>
          </a:ln>
        </p:spPr>
        <p:txBody>
          <a:bodyPr lIns="90000" rIns="90000" tIns="46800" bIns="46800" anchor="t">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2109BAB-443C-4F14-9AFB-DB5EB39C7E7E}"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5.jpeg"/><Relationship Id="rId3"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5.jpeg"/><Relationship Id="rId5"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5.jpeg"/><Relationship Id="rId5"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5.jpeg"/><Relationship Id="rId3"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5.jpe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7.png"/><Relationship Id="rId3" Type="http://schemas.openxmlformats.org/officeDocument/2006/relationships/image" Target="../media/image7.png"/><Relationship Id="rId4" Type="http://schemas.openxmlformats.org/officeDocument/2006/relationships/image" Target="../media/image5.jpeg"/><Relationship Id="rId5"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5.jpeg"/><Relationship Id="rId4"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image" Target="../media/image5.jpeg"/><Relationship Id="rId4"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5.jpeg"/><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 name=""/>
          <p:cNvSpPr txBox="1"/>
          <p:nvPr/>
        </p:nvSpPr>
        <p:spPr>
          <a:xfrm>
            <a:off x="1676520" y="228600"/>
            <a:ext cx="3590640" cy="1047600"/>
          </a:xfrm>
          <a:prstGeom prst="rect">
            <a:avLst/>
          </a:prstGeom>
        </p:spPr>
        <p:txBody>
          <a:bodyPr wrap="none" lIns="90000" rIns="90000" tIns="46800" bIns="46800" anchor="t"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0">
                  <a:noFill/>
                </a:ln>
                <a:solidFill>
                  <a:srgbClr val="336699"/>
                </a:solidFill>
                <a:effectLst>
                  <a:outerShdw dist="40186" dir="1096358" blurRad="0" rotWithShape="0">
                    <a:srgbClr val="c0c0c0"/>
                  </a:outerShdw>
                </a:effectLst>
                <a:uFillTx/>
                <a:latin typeface="Times New Roman"/>
              </a:rPr>
              <a:t>OATI Tagging</a:t>
            </a:r>
            <a:endParaRPr b="0" lang="en-US" sz="2400" spc="3" strike="noStrike" u="none">
              <a:ln w="0">
                <a:noFill/>
              </a:ln>
              <a:solidFill>
                <a:srgbClr val="336699"/>
              </a:solidFill>
              <a:effectLst>
                <a:outerShdw dist="40186" dir="1096358" blurRad="0" rotWithShape="0">
                  <a:srgbClr val="c0c0c0"/>
                </a:outerShdw>
              </a:effectLst>
              <a:uFillTx/>
              <a:latin typeface="Times New Roman"/>
              <a:ea typeface="Times New Roman"/>
            </a:endParaRPr>
          </a:p>
        </p:txBody>
      </p:sp>
      <p:sp>
        <p:nvSpPr>
          <p:cNvPr id="6" name=""/>
          <p:cNvSpPr txBox="1"/>
          <p:nvPr/>
        </p:nvSpPr>
        <p:spPr>
          <a:xfrm>
            <a:off x="2362320" y="8229600"/>
            <a:ext cx="1928520" cy="538200"/>
          </a:xfrm>
          <a:prstGeom prst="rect">
            <a:avLst/>
          </a:prstGeom>
        </p:spPr>
        <p:txBody>
          <a:bodyPr wrap="none" lIns="90000" rIns="90000" tIns="46800" bIns="46800" anchor="t"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0">
                  <a:noFill/>
                </a:ln>
                <a:solidFill>
                  <a:srgbClr val="336699"/>
                </a:solidFill>
                <a:effectLst>
                  <a:outerShdw dist="40186" dir="1096358" blurRad="0" rotWithShape="0">
                    <a:srgbClr val="c0c0c0"/>
                  </a:outerShdw>
                </a:effectLst>
                <a:uFillTx/>
                <a:latin typeface="Times New Roman"/>
              </a:rPr>
              <a:t>Cara Semperger</a:t>
            </a:r>
            <a:endParaRPr b="0" lang="en-US" sz="2400" spc="3" strike="noStrike" u="none">
              <a:ln w="0">
                <a:noFill/>
              </a:ln>
              <a:solidFill>
                <a:srgbClr val="336699"/>
              </a:solidFill>
              <a:effectLst>
                <a:outerShdw dist="40186" dir="1096358" blurRad="0" rotWithShape="0">
                  <a:srgbClr val="c0c0c0"/>
                </a:outerShdw>
              </a:effectLst>
              <a:uFillTx/>
              <a:latin typeface="Times New Roman"/>
              <a:ea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0">
                  <a:noFill/>
                </a:ln>
                <a:solidFill>
                  <a:srgbClr val="336699"/>
                </a:solidFill>
                <a:effectLst>
                  <a:outerShdw dist="40186" dir="1096358" blurRad="0" rotWithShape="0">
                    <a:srgbClr val="c0c0c0"/>
                  </a:outerShdw>
                </a:effectLst>
                <a:uFillTx/>
                <a:latin typeface="Times New Roman"/>
              </a:rPr>
              <a:t>1/9/2000</a:t>
            </a:r>
            <a:endParaRPr b="0" lang="en-US" sz="2400" spc="3" strike="noStrike" u="none">
              <a:ln w="0">
                <a:noFill/>
              </a:ln>
              <a:solidFill>
                <a:srgbClr val="336699"/>
              </a:solidFill>
              <a:effectLst>
                <a:outerShdw dist="40186" dir="1096358" blurRad="0" rotWithShape="0">
                  <a:srgbClr val="c0c0c0"/>
                </a:outerShdw>
              </a:effectLst>
              <a:uFillTx/>
              <a:latin typeface="Times New Roman"/>
              <a:ea typeface="Times New Roman"/>
            </a:endParaRPr>
          </a:p>
        </p:txBody>
      </p:sp>
      <p:pic>
        <p:nvPicPr>
          <p:cNvPr id="7" name="" descr=""/>
          <p:cNvPicPr/>
          <p:nvPr/>
        </p:nvPicPr>
        <p:blipFill>
          <a:blip r:embed="rId1"/>
          <a:srcRect l="0" t="16666" r="50001" b="75493"/>
          <a:stretch/>
        </p:blipFill>
        <p:spPr>
          <a:xfrm>
            <a:off x="1447920" y="2057400"/>
            <a:ext cx="5181480" cy="304920"/>
          </a:xfrm>
          <a:prstGeom prst="rect">
            <a:avLst/>
          </a:prstGeom>
          <a:noFill/>
          <a:ln w="9360">
            <a:solidFill>
              <a:srgbClr val="000000"/>
            </a:solidFill>
            <a:miter/>
          </a:ln>
        </p:spPr>
      </p:pic>
      <p:pic>
        <p:nvPicPr>
          <p:cNvPr id="8" name="" descr=""/>
          <p:cNvPicPr/>
          <p:nvPr/>
        </p:nvPicPr>
        <p:blipFill>
          <a:blip r:embed="rId2"/>
          <a:srcRect l="17579" t="13540" r="18360" b="3125"/>
          <a:stretch/>
        </p:blipFill>
        <p:spPr>
          <a:xfrm>
            <a:off x="1371600" y="2666880"/>
            <a:ext cx="5029200" cy="3048120"/>
          </a:xfrm>
          <a:prstGeom prst="rect">
            <a:avLst/>
          </a:prstGeom>
          <a:noFill/>
          <a:ln w="9360">
            <a:solidFill>
              <a:srgbClr val="000000"/>
            </a:solidFill>
            <a:miter/>
          </a:ln>
        </p:spPr>
      </p:pic>
      <p:pic>
        <p:nvPicPr>
          <p:cNvPr id="9" name="" descr=""/>
          <p:cNvPicPr/>
          <p:nvPr/>
        </p:nvPicPr>
        <p:blipFill>
          <a:blip r:embed="rId3"/>
          <a:srcRect l="1537" t="24871" r="52308" b="7457"/>
          <a:stretch/>
        </p:blipFill>
        <p:spPr>
          <a:xfrm>
            <a:off x="2286000" y="5410080"/>
            <a:ext cx="4572000" cy="2514600"/>
          </a:xfrm>
          <a:prstGeom prst="rect">
            <a:avLst/>
          </a:prstGeom>
          <a:noFill/>
          <a:ln w="9360">
            <a:solidFill>
              <a:srgbClr val="000000"/>
            </a:solidFill>
            <a:miter/>
          </a:ln>
        </p:spPr>
      </p:pic>
      <p:pic>
        <p:nvPicPr>
          <p:cNvPr id="10" name="" descr=""/>
          <p:cNvPicPr/>
          <p:nvPr/>
        </p:nvPicPr>
        <p:blipFill>
          <a:blip r:embed="rId4"/>
          <a:srcRect l="12891" t="27086" r="82423" b="8333"/>
          <a:stretch/>
        </p:blipFill>
        <p:spPr>
          <a:xfrm>
            <a:off x="380880" y="2133720"/>
            <a:ext cx="914400" cy="6019560"/>
          </a:xfrm>
          <a:prstGeom prst="rect">
            <a:avLst/>
          </a:prstGeom>
          <a:noFill/>
          <a:ln w="9360">
            <a:solidFill>
              <a:srgbClr val="000000"/>
            </a:solidFill>
            <a:miter/>
          </a:ln>
        </p:spPr>
      </p:pic>
      <p:pic>
        <p:nvPicPr>
          <p:cNvPr id="11" name="enron_logo" descr=""/>
          <p:cNvPicPr/>
          <p:nvPr/>
        </p:nvPicPr>
        <p:blipFill>
          <a:blip r:embed="rId5"/>
          <a:stretch/>
        </p:blipFill>
        <p:spPr>
          <a:xfrm>
            <a:off x="6477120" y="8766000"/>
            <a:ext cx="377640" cy="378000"/>
          </a:xfrm>
          <a:prstGeom prst="rect">
            <a:avLst/>
          </a:prstGeom>
          <a:noFill/>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7" name="" descr=""/>
          <p:cNvPicPr/>
          <p:nvPr/>
        </p:nvPicPr>
        <p:blipFill>
          <a:blip r:embed="rId1"/>
          <a:srcRect l="4688" t="25004" r="55470" b="7294"/>
          <a:stretch/>
        </p:blipFill>
        <p:spPr>
          <a:xfrm>
            <a:off x="457200" y="2666880"/>
            <a:ext cx="5867280" cy="4648320"/>
          </a:xfrm>
          <a:prstGeom prst="rect">
            <a:avLst/>
          </a:prstGeom>
          <a:noFill/>
          <a:ln w="28440">
            <a:solidFill>
              <a:srgbClr val="000000"/>
            </a:solidFill>
            <a:miter/>
          </a:ln>
        </p:spPr>
      </p:pic>
      <p:sp>
        <p:nvSpPr>
          <p:cNvPr id="98" name=""/>
          <p:cNvSpPr txBox="1"/>
          <p:nvPr/>
        </p:nvSpPr>
        <p:spPr>
          <a:xfrm>
            <a:off x="3886200" y="304920"/>
            <a:ext cx="2390760" cy="523800"/>
          </a:xfrm>
          <a:prstGeom prst="rect">
            <a:avLst/>
          </a:prstGeom>
        </p:spPr>
        <p:txBody>
          <a:bodyPr wrap="none" lIns="90000" rIns="90000" tIns="46800" bIns="46800" anchor="t"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0">
                  <a:noFill/>
                </a:ln>
                <a:solidFill>
                  <a:srgbClr val="336699"/>
                </a:solidFill>
                <a:effectLst>
                  <a:outerShdw dist="40186" dir="1096358" blurRad="0" rotWithShape="0">
                    <a:srgbClr val="c0c0c0"/>
                  </a:outerShdw>
                </a:effectLst>
                <a:uFillTx/>
                <a:latin typeface="Times New Roman"/>
              </a:rPr>
              <a:t>Making Tags-4</a:t>
            </a:r>
            <a:endParaRPr b="0" lang="en-US" sz="2400" spc="3" strike="noStrike" u="none">
              <a:ln w="0">
                <a:noFill/>
              </a:ln>
              <a:solidFill>
                <a:srgbClr val="336699"/>
              </a:solidFill>
              <a:effectLst>
                <a:outerShdw dist="40186" dir="1096358" blurRad="0" rotWithShape="0">
                  <a:srgbClr val="c0c0c0"/>
                </a:outerShdw>
              </a:effectLst>
              <a:uFillTx/>
              <a:latin typeface="Times New Roman"/>
              <a:ea typeface="Times New Roman"/>
            </a:endParaRPr>
          </a:p>
        </p:txBody>
      </p:sp>
      <p:sp>
        <p:nvSpPr>
          <p:cNvPr id="99" name=""/>
          <p:cNvSpPr/>
          <p:nvPr/>
        </p:nvSpPr>
        <p:spPr>
          <a:xfrm>
            <a:off x="678960" y="1066680"/>
            <a:ext cx="5501880" cy="13136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The tag below is in the preview screen. Use this to </a:t>
            </a:r>
            <a:endParaRPr b="0" lang="en-US" sz="20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check over the path, the date, and the total MW that</a:t>
            </a:r>
            <a:endParaRPr b="0" lang="en-US" sz="20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are flowing. Any errors can be corrected by clicking</a:t>
            </a:r>
            <a:endParaRPr b="0" lang="en-US" sz="20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the “Back” button.</a:t>
            </a:r>
            <a:endParaRPr b="0" lang="en-US" sz="2000" strike="noStrike" u="none">
              <a:solidFill>
                <a:srgbClr val="000000"/>
              </a:solidFill>
              <a:effectLst/>
              <a:uFillTx/>
              <a:latin typeface="Times New Roman"/>
            </a:endParaRPr>
          </a:p>
        </p:txBody>
      </p:sp>
      <p:sp>
        <p:nvSpPr>
          <p:cNvPr id="100" name=""/>
          <p:cNvSpPr/>
          <p:nvPr/>
        </p:nvSpPr>
        <p:spPr>
          <a:xfrm>
            <a:off x="296640" y="7543800"/>
            <a:ext cx="6371640" cy="13136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When the tag is perfect, the “Confirm” button will </a:t>
            </a:r>
            <a:endParaRPr b="0" lang="en-US" sz="20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release it to the rest of the path participants.  Once a tag</a:t>
            </a:r>
            <a:endParaRPr b="0" lang="en-US" sz="20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has been confirmed, it can only be Withdrawn, Cancelled or </a:t>
            </a:r>
            <a:endParaRPr b="0" lang="en-US" sz="20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Terminated by the PSE who made it.</a:t>
            </a:r>
            <a:endParaRPr b="0" lang="en-US" sz="2000" strike="noStrike" u="none">
              <a:solidFill>
                <a:srgbClr val="000000"/>
              </a:solidFill>
              <a:effectLst/>
              <a:uFillTx/>
              <a:latin typeface="Times New Roman"/>
            </a:endParaRPr>
          </a:p>
        </p:txBody>
      </p:sp>
      <p:pic>
        <p:nvPicPr>
          <p:cNvPr id="101" name="enron_logo" descr=""/>
          <p:cNvPicPr/>
          <p:nvPr/>
        </p:nvPicPr>
        <p:blipFill>
          <a:blip r:embed="rId2"/>
          <a:stretch/>
        </p:blipFill>
        <p:spPr>
          <a:xfrm>
            <a:off x="6477120" y="8766000"/>
            <a:ext cx="377640" cy="378000"/>
          </a:xfrm>
          <a:prstGeom prst="rect">
            <a:avLst/>
          </a:prstGeom>
          <a:noFill/>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02" name="" descr=""/>
          <p:cNvPicPr/>
          <p:nvPr/>
        </p:nvPicPr>
        <p:blipFill>
          <a:blip r:embed="rId1"/>
          <a:srcRect l="27084" t="22225" r="51737" b="62965"/>
          <a:stretch/>
        </p:blipFill>
        <p:spPr>
          <a:xfrm>
            <a:off x="1219320" y="1752480"/>
            <a:ext cx="4647960" cy="1219320"/>
          </a:xfrm>
          <a:prstGeom prst="rect">
            <a:avLst/>
          </a:prstGeom>
          <a:noFill/>
          <a:ln w="0">
            <a:noFill/>
          </a:ln>
        </p:spPr>
      </p:pic>
      <p:sp>
        <p:nvSpPr>
          <p:cNvPr id="103" name=""/>
          <p:cNvSpPr txBox="1"/>
          <p:nvPr/>
        </p:nvSpPr>
        <p:spPr>
          <a:xfrm>
            <a:off x="1752480" y="457200"/>
            <a:ext cx="3381480" cy="523800"/>
          </a:xfrm>
          <a:prstGeom prst="rect">
            <a:avLst/>
          </a:prstGeom>
        </p:spPr>
        <p:txBody>
          <a:bodyPr wrap="none" lIns="90000" rIns="90000" tIns="46800" bIns="46800" anchor="t"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0">
                  <a:noFill/>
                </a:ln>
                <a:solidFill>
                  <a:srgbClr val="336699"/>
                </a:solidFill>
                <a:effectLst>
                  <a:outerShdw dist="40186" dir="1096358" blurRad="0" rotWithShape="0">
                    <a:srgbClr val="c0c0c0"/>
                  </a:outerShdw>
                </a:effectLst>
                <a:uFillTx/>
                <a:latin typeface="Times New Roman"/>
              </a:rPr>
              <a:t>Making Templates</a:t>
            </a:r>
            <a:endParaRPr b="0" lang="en-US" sz="2400" spc="3" strike="noStrike" u="none">
              <a:ln w="0">
                <a:noFill/>
              </a:ln>
              <a:solidFill>
                <a:srgbClr val="336699"/>
              </a:solidFill>
              <a:effectLst>
                <a:outerShdw dist="40186" dir="1096358" blurRad="0" rotWithShape="0">
                  <a:srgbClr val="c0c0c0"/>
                </a:outerShdw>
              </a:effectLst>
              <a:uFillTx/>
              <a:latin typeface="Times New Roman"/>
              <a:ea typeface="Times New Roman"/>
            </a:endParaRPr>
          </a:p>
        </p:txBody>
      </p:sp>
      <p:sp>
        <p:nvSpPr>
          <p:cNvPr id="104" name=""/>
          <p:cNvSpPr/>
          <p:nvPr/>
        </p:nvSpPr>
        <p:spPr>
          <a:xfrm>
            <a:off x="228600" y="990720"/>
            <a:ext cx="6629400" cy="10083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To make a template stored for later use, click the “Save asTemplate” </a:t>
            </a: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button. This dialog box will appear. Create any descriptive name desired.</a:t>
            </a:r>
            <a:r>
              <a:rPr b="0" lang="en-US" sz="2400" strike="noStrike" u="none">
                <a:solidFill>
                  <a:srgbClr val="000000"/>
                </a:solidFill>
                <a:effectLst/>
                <a:uFillTx/>
                <a:latin typeface="Times New Roman"/>
              </a:rPr>
              <a:t> </a:t>
            </a:r>
            <a:endParaRPr b="0" lang="en-US" sz="2400" strike="noStrike" u="none">
              <a:solidFill>
                <a:srgbClr val="000000"/>
              </a:solidFill>
              <a:effectLst/>
              <a:uFillTx/>
              <a:latin typeface="Times New Roman"/>
            </a:endParaRPr>
          </a:p>
        </p:txBody>
      </p:sp>
      <p:sp>
        <p:nvSpPr>
          <p:cNvPr id="105" name=""/>
          <p:cNvSpPr/>
          <p:nvPr/>
        </p:nvSpPr>
        <p:spPr>
          <a:xfrm>
            <a:off x="152280" y="3200400"/>
            <a:ext cx="6553440" cy="9169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The “ok” button will send the tag to the confirm screen. Once this tag is confirmed, it will be filed in the templates library. The Templates</a:t>
            </a: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library can be accessed through the main scheduling screen.</a:t>
            </a:r>
            <a:endParaRPr b="0" lang="en-US" sz="1800" strike="noStrike" u="none">
              <a:solidFill>
                <a:srgbClr val="000000"/>
              </a:solidFill>
              <a:effectLst/>
              <a:uFillTx/>
              <a:latin typeface="Times New Roman"/>
            </a:endParaRPr>
          </a:p>
        </p:txBody>
      </p:sp>
      <p:pic>
        <p:nvPicPr>
          <p:cNvPr id="106" name="" descr=""/>
          <p:cNvPicPr/>
          <p:nvPr/>
        </p:nvPicPr>
        <p:blipFill>
          <a:blip r:embed="rId2"/>
          <a:srcRect l="4167" t="31483" r="53819" b="43518"/>
          <a:stretch/>
        </p:blipFill>
        <p:spPr>
          <a:xfrm>
            <a:off x="304920" y="7010280"/>
            <a:ext cx="6400800" cy="1428840"/>
          </a:xfrm>
          <a:prstGeom prst="rect">
            <a:avLst/>
          </a:prstGeom>
          <a:noFill/>
          <a:ln w="9360">
            <a:solidFill>
              <a:srgbClr val="000000"/>
            </a:solidFill>
            <a:miter/>
          </a:ln>
        </p:spPr>
      </p:pic>
      <p:pic>
        <p:nvPicPr>
          <p:cNvPr id="107" name="" descr=""/>
          <p:cNvPicPr/>
          <p:nvPr/>
        </p:nvPicPr>
        <p:blipFill>
          <a:blip r:embed="rId3"/>
          <a:srcRect l="4513" t="13891" r="54169" b="60187"/>
          <a:stretch/>
        </p:blipFill>
        <p:spPr>
          <a:xfrm>
            <a:off x="380880" y="4419720"/>
            <a:ext cx="6172200" cy="1361880"/>
          </a:xfrm>
          <a:prstGeom prst="rect">
            <a:avLst/>
          </a:prstGeom>
          <a:noFill/>
          <a:ln w="9360">
            <a:solidFill>
              <a:srgbClr val="000000"/>
            </a:solidFill>
            <a:miter/>
          </a:ln>
        </p:spPr>
      </p:pic>
      <p:sp>
        <p:nvSpPr>
          <p:cNvPr id="108" name=""/>
          <p:cNvSpPr/>
          <p:nvPr/>
        </p:nvSpPr>
        <p:spPr>
          <a:xfrm>
            <a:off x="304920" y="6019920"/>
            <a:ext cx="6553080" cy="91692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The view of the template library. To access the template needed, just</a:t>
            </a: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double-click the title. To make a new tag from the template, click the</a:t>
            </a: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“Create New Tag” button when the template opens.</a:t>
            </a:r>
            <a:endParaRPr b="0" lang="en-US" sz="1800" strike="noStrike" u="none">
              <a:solidFill>
                <a:srgbClr val="000000"/>
              </a:solidFill>
              <a:effectLst/>
              <a:uFillTx/>
              <a:latin typeface="Times New Roman"/>
            </a:endParaRPr>
          </a:p>
        </p:txBody>
      </p:sp>
      <p:sp>
        <p:nvSpPr>
          <p:cNvPr id="109" name=""/>
          <p:cNvSpPr/>
          <p:nvPr/>
        </p:nvSpPr>
        <p:spPr>
          <a:xfrm>
            <a:off x="1066680" y="5334120"/>
            <a:ext cx="1219320" cy="533160"/>
          </a:xfrm>
          <a:prstGeom prst="ellipse">
            <a:avLst/>
          </a:prstGeom>
          <a:noFill/>
          <a:ln w="38160">
            <a:solidFill>
              <a:srgbClr val="ff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pic>
        <p:nvPicPr>
          <p:cNvPr id="110" name="enron_logo" descr=""/>
          <p:cNvPicPr/>
          <p:nvPr/>
        </p:nvPicPr>
        <p:blipFill>
          <a:blip r:embed="rId4"/>
          <a:stretch/>
        </p:blipFill>
        <p:spPr>
          <a:xfrm>
            <a:off x="6477120" y="8766000"/>
            <a:ext cx="377640" cy="378000"/>
          </a:xfrm>
          <a:prstGeom prst="rect">
            <a:avLst/>
          </a:prstGeom>
          <a:noFill/>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1" name=""/>
          <p:cNvSpPr txBox="1"/>
          <p:nvPr/>
        </p:nvSpPr>
        <p:spPr>
          <a:xfrm>
            <a:off x="228600" y="228600"/>
            <a:ext cx="6480000" cy="851040"/>
          </a:xfrm>
          <a:prstGeom prst="rect">
            <a:avLst/>
          </a:prstGeom>
        </p:spPr>
        <p:txBody>
          <a:bodyPr wrap="none" lIns="90000" rIns="90000" tIns="46800" bIns="46800" anchor="t"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0">
                  <a:noFill/>
                </a:ln>
                <a:solidFill>
                  <a:srgbClr val="336699"/>
                </a:solidFill>
                <a:effectLst>
                  <a:outerShdw dist="40186" dir="1096358" blurRad="0" rotWithShape="0">
                    <a:srgbClr val="c0c0c0"/>
                  </a:outerShdw>
                </a:effectLst>
                <a:uFillTx/>
                <a:latin typeface="Times New Roman"/>
              </a:rPr>
              <a:t>Cancelling, Terminating, </a:t>
            </a:r>
            <a:endParaRPr b="0" lang="en-US" sz="2400" spc="3" strike="noStrike" u="none">
              <a:ln w="0">
                <a:noFill/>
              </a:ln>
              <a:solidFill>
                <a:srgbClr val="336699"/>
              </a:solidFill>
              <a:effectLst>
                <a:outerShdw dist="40186" dir="1096358" blurRad="0" rotWithShape="0">
                  <a:srgbClr val="c0c0c0"/>
                </a:outerShdw>
              </a:effectLst>
              <a:uFillTx/>
              <a:latin typeface="Times New Roman"/>
              <a:ea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0">
                  <a:noFill/>
                </a:ln>
                <a:solidFill>
                  <a:srgbClr val="336699"/>
                </a:solidFill>
                <a:effectLst>
                  <a:outerShdw dist="40186" dir="1096358" blurRad="0" rotWithShape="0">
                    <a:srgbClr val="c0c0c0"/>
                  </a:outerShdw>
                </a:effectLst>
                <a:uFillTx/>
                <a:latin typeface="Times New Roman"/>
              </a:rPr>
              <a:t>and Withdrawing Tags</a:t>
            </a:r>
            <a:endParaRPr b="0" lang="en-US" sz="2400" spc="3" strike="noStrike" u="none">
              <a:ln w="0">
                <a:noFill/>
              </a:ln>
              <a:solidFill>
                <a:srgbClr val="336699"/>
              </a:solidFill>
              <a:effectLst>
                <a:outerShdw dist="40186" dir="1096358" blurRad="0" rotWithShape="0">
                  <a:srgbClr val="c0c0c0"/>
                </a:outerShdw>
              </a:effectLst>
              <a:uFillTx/>
              <a:latin typeface="Times New Roman"/>
              <a:ea typeface="Times New Roman"/>
            </a:endParaRPr>
          </a:p>
        </p:txBody>
      </p:sp>
      <p:sp>
        <p:nvSpPr>
          <p:cNvPr id="112" name=""/>
          <p:cNvSpPr/>
          <p:nvPr/>
        </p:nvSpPr>
        <p:spPr>
          <a:xfrm>
            <a:off x="383400" y="1471680"/>
            <a:ext cx="5805360" cy="11912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Any tag that needs to be removed from active scheduling</a:t>
            </a: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can be removed by only the PSE that created it. By double</a:t>
            </a: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clicking the tag number on the main screen, the tag will show</a:t>
            </a: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the options available to the user.</a:t>
            </a:r>
            <a:endParaRPr b="0" lang="en-US" sz="1800" strike="noStrike" u="none">
              <a:solidFill>
                <a:srgbClr val="000000"/>
              </a:solidFill>
              <a:effectLst/>
              <a:uFillTx/>
              <a:latin typeface="Times New Roman"/>
            </a:endParaRPr>
          </a:p>
        </p:txBody>
      </p:sp>
      <p:pic>
        <p:nvPicPr>
          <p:cNvPr id="113" name="" descr=""/>
          <p:cNvPicPr/>
          <p:nvPr/>
        </p:nvPicPr>
        <p:blipFill>
          <a:blip r:embed="rId1"/>
          <a:srcRect l="2344" t="52084" r="53126" b="26042"/>
          <a:stretch/>
        </p:blipFill>
        <p:spPr>
          <a:xfrm>
            <a:off x="0" y="2971800"/>
            <a:ext cx="6858000" cy="1333440"/>
          </a:xfrm>
          <a:prstGeom prst="rect">
            <a:avLst/>
          </a:prstGeom>
          <a:noFill/>
          <a:ln w="9360">
            <a:solidFill>
              <a:srgbClr val="000000"/>
            </a:solidFill>
            <a:miter/>
          </a:ln>
        </p:spPr>
      </p:pic>
      <p:sp>
        <p:nvSpPr>
          <p:cNvPr id="114" name=""/>
          <p:cNvSpPr/>
          <p:nvPr/>
        </p:nvSpPr>
        <p:spPr>
          <a:xfrm>
            <a:off x="1752480" y="4495680"/>
            <a:ext cx="3353040" cy="914400"/>
          </a:xfrm>
          <a:prstGeom prst="rect">
            <a:avLst/>
          </a:prstGeom>
          <a:solidFill>
            <a:srgbClr val="ffffcc"/>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This tag is in “Implement” status,</a:t>
            </a:r>
            <a:endParaRPr b="0" lang="en-US" sz="14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so the only choices available are Cancel</a:t>
            </a:r>
            <a:endParaRPr b="0" lang="en-US" sz="14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or Terminate</a:t>
            </a:r>
            <a:endParaRPr b="0" lang="en-US" sz="1400" strike="noStrike" u="none">
              <a:solidFill>
                <a:srgbClr val="000000"/>
              </a:solidFill>
              <a:effectLst/>
              <a:uFillTx/>
              <a:latin typeface="Times New Roman"/>
            </a:endParaRPr>
          </a:p>
        </p:txBody>
      </p:sp>
      <p:sp>
        <p:nvSpPr>
          <p:cNvPr id="115" name=""/>
          <p:cNvSpPr/>
          <p:nvPr/>
        </p:nvSpPr>
        <p:spPr>
          <a:xfrm flipH="1" flipV="1">
            <a:off x="914400" y="4191120"/>
            <a:ext cx="838080" cy="4572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6" name=""/>
          <p:cNvSpPr/>
          <p:nvPr/>
        </p:nvSpPr>
        <p:spPr>
          <a:xfrm flipV="1">
            <a:off x="5105520" y="4267080"/>
            <a:ext cx="457200" cy="5335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117" name=""/>
          <p:cNvSpPr/>
          <p:nvPr/>
        </p:nvSpPr>
        <p:spPr>
          <a:xfrm>
            <a:off x="193320" y="5433840"/>
            <a:ext cx="6674400" cy="9169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Canceling a tag removes the entire tag from active scheduling,</a:t>
            </a: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The Terminating a tag removes it from a specific point forward.</a:t>
            </a: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The pink dialogue box below will appear when “Terminate” is clicked.</a:t>
            </a:r>
            <a:endParaRPr b="0" lang="en-US" sz="1800" strike="noStrike" u="none">
              <a:solidFill>
                <a:srgbClr val="000000"/>
              </a:solidFill>
              <a:effectLst/>
              <a:uFillTx/>
              <a:latin typeface="Times New Roman"/>
            </a:endParaRPr>
          </a:p>
        </p:txBody>
      </p:sp>
      <p:pic>
        <p:nvPicPr>
          <p:cNvPr id="118" name="" descr=""/>
          <p:cNvPicPr/>
          <p:nvPr/>
        </p:nvPicPr>
        <p:blipFill>
          <a:blip r:embed="rId2"/>
          <a:srcRect l="12891" t="37501" r="62111" b="37501"/>
          <a:stretch/>
        </p:blipFill>
        <p:spPr>
          <a:xfrm>
            <a:off x="228600" y="6705720"/>
            <a:ext cx="3048120" cy="1143000"/>
          </a:xfrm>
          <a:prstGeom prst="rect">
            <a:avLst/>
          </a:prstGeom>
          <a:noFill/>
          <a:ln w="9360">
            <a:solidFill>
              <a:srgbClr val="000000"/>
            </a:solidFill>
            <a:miter/>
          </a:ln>
        </p:spPr>
      </p:pic>
      <p:pic>
        <p:nvPicPr>
          <p:cNvPr id="119" name="" descr=""/>
          <p:cNvPicPr/>
          <p:nvPr/>
        </p:nvPicPr>
        <p:blipFill>
          <a:blip r:embed="rId3"/>
          <a:srcRect l="12891" t="37501" r="62111" b="38544"/>
          <a:stretch/>
        </p:blipFill>
        <p:spPr>
          <a:xfrm>
            <a:off x="3429000" y="6705720"/>
            <a:ext cx="3124080" cy="1123920"/>
          </a:xfrm>
          <a:prstGeom prst="rect">
            <a:avLst/>
          </a:prstGeom>
          <a:noFill/>
          <a:ln w="9360">
            <a:solidFill>
              <a:srgbClr val="000000"/>
            </a:solidFill>
            <a:miter/>
          </a:ln>
        </p:spPr>
      </p:pic>
      <p:sp>
        <p:nvSpPr>
          <p:cNvPr id="120" name=""/>
          <p:cNvSpPr/>
          <p:nvPr/>
        </p:nvSpPr>
        <p:spPr>
          <a:xfrm>
            <a:off x="291240" y="7948440"/>
            <a:ext cx="5932800" cy="9169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In this example, the tag was stopped at HE 0200 on 12/19. The</a:t>
            </a: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schedule that existed before that time was still valid, but after </a:t>
            </a: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that time is removed from active scheduling.</a:t>
            </a:r>
            <a:endParaRPr b="0" lang="en-US" sz="1800" strike="noStrike" u="none">
              <a:solidFill>
                <a:srgbClr val="000000"/>
              </a:solidFill>
              <a:effectLst/>
              <a:uFillTx/>
              <a:latin typeface="Times New Roman"/>
            </a:endParaRPr>
          </a:p>
        </p:txBody>
      </p:sp>
      <p:pic>
        <p:nvPicPr>
          <p:cNvPr id="121" name="enron_logo" descr=""/>
          <p:cNvPicPr/>
          <p:nvPr/>
        </p:nvPicPr>
        <p:blipFill>
          <a:blip r:embed="rId4"/>
          <a:stretch/>
        </p:blipFill>
        <p:spPr>
          <a:xfrm>
            <a:off x="6477120" y="8766000"/>
            <a:ext cx="377640" cy="378000"/>
          </a:xfrm>
          <a:prstGeom prst="rect">
            <a:avLst/>
          </a:prstGeom>
          <a:noFill/>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2" name=""/>
          <p:cNvSpPr txBox="1"/>
          <p:nvPr/>
        </p:nvSpPr>
        <p:spPr>
          <a:xfrm>
            <a:off x="2362320" y="380880"/>
            <a:ext cx="2342880" cy="524160"/>
          </a:xfrm>
          <a:prstGeom prst="rect">
            <a:avLst/>
          </a:prstGeom>
        </p:spPr>
        <p:txBody>
          <a:bodyPr wrap="none" lIns="90000" rIns="90000" tIns="46800" bIns="46800" anchor="t"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0">
                  <a:noFill/>
                </a:ln>
                <a:solidFill>
                  <a:srgbClr val="336699"/>
                </a:solidFill>
                <a:effectLst>
                  <a:outerShdw dist="40186" dir="1096358" blurRad="0" rotWithShape="0">
                    <a:srgbClr val="c0c0c0"/>
                  </a:outerShdw>
                </a:effectLst>
                <a:uFillTx/>
                <a:latin typeface="Times New Roman"/>
              </a:rPr>
              <a:t>New Feature</a:t>
            </a:r>
            <a:endParaRPr b="0" lang="en-US" sz="2400" spc="3" strike="noStrike" u="none">
              <a:ln w="0">
                <a:noFill/>
              </a:ln>
              <a:solidFill>
                <a:srgbClr val="336699"/>
              </a:solidFill>
              <a:effectLst>
                <a:outerShdw dist="40186" dir="1096358" blurRad="0" rotWithShape="0">
                  <a:srgbClr val="c0c0c0"/>
                </a:outerShdw>
              </a:effectLst>
              <a:uFillTx/>
              <a:latin typeface="Times New Roman"/>
              <a:ea typeface="Times New Roman"/>
            </a:endParaRPr>
          </a:p>
        </p:txBody>
      </p:sp>
      <p:pic>
        <p:nvPicPr>
          <p:cNvPr id="123" name="" descr=""/>
          <p:cNvPicPr/>
          <p:nvPr/>
        </p:nvPicPr>
        <p:blipFill>
          <a:blip r:embed="rId1"/>
          <a:srcRect l="27734" t="51046" r="52734" b="22917"/>
          <a:stretch/>
        </p:blipFill>
        <p:spPr>
          <a:xfrm>
            <a:off x="1600200" y="2971800"/>
            <a:ext cx="3809880" cy="1905120"/>
          </a:xfrm>
          <a:prstGeom prst="rect">
            <a:avLst/>
          </a:prstGeom>
          <a:noFill/>
          <a:ln w="38160">
            <a:solidFill>
              <a:srgbClr val="000000"/>
            </a:solidFill>
            <a:miter/>
          </a:ln>
        </p:spPr>
      </p:pic>
      <p:sp>
        <p:nvSpPr>
          <p:cNvPr id="124" name=""/>
          <p:cNvSpPr/>
          <p:nvPr/>
        </p:nvSpPr>
        <p:spPr>
          <a:xfrm>
            <a:off x="228600" y="1295280"/>
            <a:ext cx="6384960" cy="11912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A graph at the bottom of a tag in active scheduling</a:t>
            </a:r>
            <a:endParaRPr b="0" lang="en-US" sz="2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will now show the energy profile. This feature was</a:t>
            </a:r>
            <a:endParaRPr b="0" lang="en-US" sz="2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just added on 12/19/2000</a:t>
            </a:r>
            <a:endParaRPr b="0" lang="en-US" sz="2400" strike="noStrike" u="none">
              <a:solidFill>
                <a:srgbClr val="000000"/>
              </a:solidFill>
              <a:effectLst/>
              <a:uFillTx/>
              <a:latin typeface="Times New Roman"/>
            </a:endParaRPr>
          </a:p>
        </p:txBody>
      </p:sp>
      <p:pic>
        <p:nvPicPr>
          <p:cNvPr id="125" name="enron_logo" descr=""/>
          <p:cNvPicPr/>
          <p:nvPr/>
        </p:nvPicPr>
        <p:blipFill>
          <a:blip r:embed="rId2"/>
          <a:stretch/>
        </p:blipFill>
        <p:spPr>
          <a:xfrm>
            <a:off x="6477120" y="8766000"/>
            <a:ext cx="377640" cy="378000"/>
          </a:xfrm>
          <a:prstGeom prst="rect">
            <a:avLst/>
          </a:prstGeom>
          <a:noFill/>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 name=""/>
          <p:cNvSpPr/>
          <p:nvPr/>
        </p:nvSpPr>
        <p:spPr>
          <a:xfrm>
            <a:off x="457200" y="2743200"/>
            <a:ext cx="5886360" cy="30200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 Main Website:</a:t>
            </a:r>
            <a:endParaRPr b="0" lang="en-US" sz="2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	</a:t>
            </a:r>
            <a:r>
              <a:rPr b="0" lang="en-US" sz="2400" strike="noStrike" u="none">
                <a:solidFill>
                  <a:srgbClr val="000000"/>
                </a:solidFill>
                <a:effectLst/>
                <a:uFillTx/>
                <a:latin typeface="Times New Roman"/>
              </a:rPr>
              <a:t>	</a:t>
            </a:r>
            <a:r>
              <a:rPr b="0" lang="en-US" sz="2400" strike="noStrike" u="none">
                <a:solidFill>
                  <a:srgbClr val="000000"/>
                </a:solidFill>
                <a:effectLst/>
                <a:uFillTx/>
                <a:latin typeface="Times New Roman"/>
              </a:rPr>
              <a:t>http://www.ets.oatiinc.com/</a:t>
            </a:r>
            <a:endParaRPr b="0" lang="en-US" sz="2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Alternate Website*:</a:t>
            </a:r>
            <a:endParaRPr b="0" lang="en-US" sz="2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	</a:t>
            </a:r>
            <a:r>
              <a:rPr b="0" lang="en-US" sz="2400" strike="noStrike" u="none">
                <a:solidFill>
                  <a:srgbClr val="000000"/>
                </a:solidFill>
                <a:effectLst/>
                <a:uFillTx/>
                <a:latin typeface="Times New Roman"/>
              </a:rPr>
              <a:t>	</a:t>
            </a:r>
            <a:r>
              <a:rPr b="0" lang="en-US" sz="2400" strike="noStrike" u="none">
                <a:solidFill>
                  <a:srgbClr val="000000"/>
                </a:solidFill>
                <a:effectLst/>
                <a:uFillTx/>
                <a:latin typeface="Times New Roman"/>
              </a:rPr>
              <a:t>http://www3.ets.oatiinc.com/</a:t>
            </a:r>
            <a:endParaRPr b="0" lang="en-US" sz="2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*Use this site when the regular site is down or </a:t>
            </a:r>
            <a:endParaRPr b="0" lang="en-US" sz="24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acting erratic.</a:t>
            </a:r>
            <a:endParaRPr b="0" lang="en-US" sz="2400" strike="noStrike" u="none">
              <a:solidFill>
                <a:srgbClr val="000000"/>
              </a:solidFill>
              <a:effectLst/>
              <a:uFillTx/>
              <a:latin typeface="Times New Roman"/>
            </a:endParaRPr>
          </a:p>
        </p:txBody>
      </p:sp>
      <p:sp>
        <p:nvSpPr>
          <p:cNvPr id="13" name=""/>
          <p:cNvSpPr txBox="1"/>
          <p:nvPr/>
        </p:nvSpPr>
        <p:spPr>
          <a:xfrm>
            <a:off x="1066680" y="1066680"/>
            <a:ext cx="4714920" cy="524160"/>
          </a:xfrm>
          <a:prstGeom prst="rect">
            <a:avLst/>
          </a:prstGeom>
        </p:spPr>
        <p:txBody>
          <a:bodyPr wrap="none" lIns="90000" rIns="90000" tIns="46800" bIns="46800" anchor="t"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0">
                  <a:noFill/>
                </a:ln>
                <a:solidFill>
                  <a:srgbClr val="336699"/>
                </a:solidFill>
                <a:effectLst>
                  <a:outerShdw dist="40186" dir="1096358" blurRad="0" rotWithShape="0">
                    <a:srgbClr val="c0c0c0"/>
                  </a:outerShdw>
                </a:effectLst>
                <a:uFillTx/>
                <a:latin typeface="Times New Roman"/>
              </a:rPr>
              <a:t>Finding the OATI Site</a:t>
            </a:r>
            <a:endParaRPr b="0" lang="en-US" sz="2400" spc="3" strike="noStrike" u="none">
              <a:ln w="0">
                <a:noFill/>
              </a:ln>
              <a:solidFill>
                <a:srgbClr val="336699"/>
              </a:solidFill>
              <a:effectLst>
                <a:outerShdw dist="40186" dir="1096358" blurRad="0" rotWithShape="0">
                  <a:srgbClr val="c0c0c0"/>
                </a:outerShdw>
              </a:effectLst>
              <a:uFillTx/>
              <a:latin typeface="Times New Roman"/>
              <a:ea typeface="Times New Roman"/>
            </a:endParaRPr>
          </a:p>
        </p:txBody>
      </p:sp>
      <p:pic>
        <p:nvPicPr>
          <p:cNvPr id="14" name="enron_logo" descr=""/>
          <p:cNvPicPr/>
          <p:nvPr/>
        </p:nvPicPr>
        <p:blipFill>
          <a:blip r:embed="rId1"/>
          <a:stretch/>
        </p:blipFill>
        <p:spPr>
          <a:xfrm>
            <a:off x="6477120" y="8766000"/>
            <a:ext cx="377640" cy="378000"/>
          </a:xfrm>
          <a:prstGeom prst="rect">
            <a:avLst/>
          </a:prstGeom>
          <a:noFill/>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5" name=""/>
          <p:cNvSpPr txBox="1"/>
          <p:nvPr/>
        </p:nvSpPr>
        <p:spPr>
          <a:xfrm>
            <a:off x="2895480" y="380880"/>
            <a:ext cx="1162080" cy="524160"/>
          </a:xfrm>
          <a:prstGeom prst="rect">
            <a:avLst/>
          </a:prstGeom>
        </p:spPr>
        <p:txBody>
          <a:bodyPr wrap="none" lIns="90000" rIns="90000" tIns="46800" bIns="46800" anchor="t"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0">
                  <a:noFill/>
                </a:ln>
                <a:solidFill>
                  <a:srgbClr val="336699"/>
                </a:solidFill>
                <a:effectLst>
                  <a:outerShdw dist="40186" dir="1096358" blurRad="0" rotWithShape="0">
                    <a:srgbClr val="c0c0c0"/>
                  </a:outerShdw>
                </a:effectLst>
                <a:uFillTx/>
                <a:latin typeface="Times New Roman"/>
              </a:rPr>
              <a:t>Terms</a:t>
            </a:r>
            <a:endParaRPr b="0" lang="en-US" sz="2400" spc="3" strike="noStrike" u="none">
              <a:ln w="0">
                <a:noFill/>
              </a:ln>
              <a:solidFill>
                <a:srgbClr val="336699"/>
              </a:solidFill>
              <a:effectLst>
                <a:outerShdw dist="40186" dir="1096358" blurRad="0" rotWithShape="0">
                  <a:srgbClr val="c0c0c0"/>
                </a:outerShdw>
              </a:effectLst>
              <a:uFillTx/>
              <a:latin typeface="Times New Roman"/>
              <a:ea typeface="Times New Roman"/>
            </a:endParaRPr>
          </a:p>
        </p:txBody>
      </p:sp>
      <p:sp>
        <p:nvSpPr>
          <p:cNvPr id="16" name=""/>
          <p:cNvSpPr/>
          <p:nvPr/>
        </p:nvSpPr>
        <p:spPr>
          <a:xfrm>
            <a:off x="15840" y="1295280"/>
            <a:ext cx="6553080" cy="743616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800" strike="noStrike" u="none">
                <a:solidFill>
                  <a:srgbClr val="000000"/>
                </a:solidFill>
                <a:effectLst/>
                <a:uFillTx/>
                <a:latin typeface="Times New Roman"/>
              </a:rPr>
              <a:t>Tag Status Terms</a:t>
            </a:r>
            <a:r>
              <a:rPr b="0" lang="en-US" sz="1800" strike="noStrike" u="none">
                <a:solidFill>
                  <a:srgbClr val="000000"/>
                </a:solidFill>
                <a:effectLst/>
                <a:uFillTx/>
                <a:latin typeface="Times New Roman"/>
              </a:rPr>
              <a:t>:</a:t>
            </a: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Pending</a:t>
            </a:r>
            <a:r>
              <a:rPr b="0" lang="en-US" sz="1600" strike="noStrike" u="none">
                <a:solidFill>
                  <a:srgbClr val="000000"/>
                </a:solidFill>
                <a:effectLst/>
                <a:uFillTx/>
                <a:latin typeface="Times New Roman"/>
              </a:rPr>
              <a:t>: A tag that has been made but not approved by any tagging authority.</a:t>
            </a: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Attention Required</a:t>
            </a:r>
            <a:r>
              <a:rPr b="0" lang="en-US" sz="1600" strike="noStrike" u="none">
                <a:solidFill>
                  <a:srgbClr val="000000"/>
                </a:solidFill>
                <a:effectLst/>
                <a:uFillTx/>
                <a:latin typeface="Times New Roman"/>
              </a:rPr>
              <a:t>: A tag that has not been delivered due to a technical </a:t>
            </a: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problem with another entity.</a:t>
            </a: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Conditional</a:t>
            </a:r>
            <a:r>
              <a:rPr b="0" lang="en-US" sz="1600" strike="noStrike" u="none">
                <a:solidFill>
                  <a:srgbClr val="000000"/>
                </a:solidFill>
                <a:effectLst/>
                <a:uFillTx/>
                <a:latin typeface="Times New Roman"/>
              </a:rPr>
              <a:t>: A tag that has not been fully approved, but not denied within a </a:t>
            </a: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2-3 hour window after being made.</a:t>
            </a: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Implement</a:t>
            </a:r>
            <a:r>
              <a:rPr b="0" lang="en-US" sz="1600" strike="noStrike" u="none">
                <a:solidFill>
                  <a:srgbClr val="000000"/>
                </a:solidFill>
                <a:effectLst/>
                <a:uFillTx/>
                <a:latin typeface="Times New Roman"/>
              </a:rPr>
              <a:t>: A tag that has been approved by all CA’s.</a:t>
            </a: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Denied</a:t>
            </a:r>
            <a:r>
              <a:rPr b="0" lang="en-US" sz="1600" strike="noStrike" u="none">
                <a:solidFill>
                  <a:srgbClr val="000000"/>
                </a:solidFill>
                <a:effectLst/>
                <a:uFillTx/>
                <a:latin typeface="Times New Roman"/>
              </a:rPr>
              <a:t>:  A tag that has been refused approval by one or more CA’s.</a:t>
            </a: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Withdrawn</a:t>
            </a:r>
            <a:r>
              <a:rPr b="0" lang="en-US" sz="1600" strike="noStrike" u="none">
                <a:solidFill>
                  <a:srgbClr val="000000"/>
                </a:solidFill>
                <a:effectLst/>
                <a:uFillTx/>
                <a:latin typeface="Times New Roman"/>
              </a:rPr>
              <a:t>: A tag that has been removed from active scheduling by the </a:t>
            </a: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creating PSE.</a:t>
            </a: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Cancelled</a:t>
            </a:r>
            <a:r>
              <a:rPr b="0" lang="en-US" sz="1600" strike="noStrike" u="none">
                <a:solidFill>
                  <a:srgbClr val="000000"/>
                </a:solidFill>
                <a:effectLst/>
                <a:uFillTx/>
                <a:latin typeface="Times New Roman"/>
              </a:rPr>
              <a:t>: A tag that has been withdrawn by the creating PSE after all of the </a:t>
            </a: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CA’s have approved it.</a:t>
            </a: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Rejected</a:t>
            </a:r>
            <a:r>
              <a:rPr b="0" lang="en-US" sz="1600" strike="noStrike" u="none">
                <a:solidFill>
                  <a:srgbClr val="000000"/>
                </a:solidFill>
                <a:effectLst/>
                <a:uFillTx/>
                <a:latin typeface="Times New Roman"/>
              </a:rPr>
              <a:t>:  A tag that has not passed the Oati software due to a format or </a:t>
            </a: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protocol error.</a:t>
            </a: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Delayed</a:t>
            </a:r>
            <a:r>
              <a:rPr b="0" lang="en-US" sz="1600" strike="noStrike" u="none">
                <a:solidFill>
                  <a:srgbClr val="000000"/>
                </a:solidFill>
                <a:effectLst/>
                <a:uFillTx/>
                <a:latin typeface="Times New Roman"/>
              </a:rPr>
              <a:t>: A tag that has been created, but  not released into active scheduling.</a:t>
            </a: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Undelivered</a:t>
            </a:r>
            <a:r>
              <a:rPr b="0" lang="en-US" sz="1600" strike="noStrike" u="none">
                <a:solidFill>
                  <a:srgbClr val="000000"/>
                </a:solidFill>
                <a:effectLst/>
                <a:uFillTx/>
                <a:latin typeface="Times New Roman"/>
              </a:rPr>
              <a:t>: A tag that has not been delivered to anyone due to a technical </a:t>
            </a: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problem at Enron or OATI.</a:t>
            </a: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Late:</a:t>
            </a:r>
            <a:r>
              <a:rPr b="0" lang="en-US" sz="1600" strike="noStrike" u="none">
                <a:solidFill>
                  <a:srgbClr val="000000"/>
                </a:solidFill>
                <a:effectLst/>
                <a:uFillTx/>
                <a:latin typeface="Times New Roman"/>
              </a:rPr>
              <a:t> A Preschedule tag made after the Preschedule deadline.</a:t>
            </a: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p:txBody>
      </p:sp>
      <p:pic>
        <p:nvPicPr>
          <p:cNvPr id="17" name="enron_logo" descr=""/>
          <p:cNvPicPr/>
          <p:nvPr/>
        </p:nvPicPr>
        <p:blipFill>
          <a:blip r:embed="rId1"/>
          <a:stretch/>
        </p:blipFill>
        <p:spPr>
          <a:xfrm>
            <a:off x="6477120" y="8766000"/>
            <a:ext cx="377640" cy="378000"/>
          </a:xfrm>
          <a:prstGeom prst="rect">
            <a:avLst/>
          </a:prstGeom>
          <a:noFill/>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 name=""/>
          <p:cNvSpPr txBox="1"/>
          <p:nvPr/>
        </p:nvSpPr>
        <p:spPr>
          <a:xfrm>
            <a:off x="2895480" y="228600"/>
            <a:ext cx="1162080" cy="523800"/>
          </a:xfrm>
          <a:prstGeom prst="rect">
            <a:avLst/>
          </a:prstGeom>
        </p:spPr>
        <p:txBody>
          <a:bodyPr wrap="none" lIns="90000" rIns="90000" tIns="46800" bIns="46800" anchor="t"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0">
                  <a:noFill/>
                </a:ln>
                <a:solidFill>
                  <a:srgbClr val="336699"/>
                </a:solidFill>
                <a:effectLst>
                  <a:outerShdw dist="40186" dir="1096358" blurRad="0" rotWithShape="0">
                    <a:srgbClr val="c0c0c0"/>
                  </a:outerShdw>
                </a:effectLst>
                <a:uFillTx/>
                <a:latin typeface="Times New Roman"/>
              </a:rPr>
              <a:t>Terms</a:t>
            </a:r>
            <a:endParaRPr b="0" lang="en-US" sz="2400" spc="3" strike="noStrike" u="none">
              <a:ln w="0">
                <a:noFill/>
              </a:ln>
              <a:solidFill>
                <a:srgbClr val="336699"/>
              </a:solidFill>
              <a:effectLst>
                <a:outerShdw dist="40186" dir="1096358" blurRad="0" rotWithShape="0">
                  <a:srgbClr val="c0c0c0"/>
                </a:outerShdw>
              </a:effectLst>
              <a:uFillTx/>
              <a:latin typeface="Times New Roman"/>
              <a:ea typeface="Times New Roman"/>
            </a:endParaRPr>
          </a:p>
        </p:txBody>
      </p:sp>
      <p:sp>
        <p:nvSpPr>
          <p:cNvPr id="19" name=""/>
          <p:cNvSpPr/>
          <p:nvPr/>
        </p:nvSpPr>
        <p:spPr>
          <a:xfrm>
            <a:off x="609480" y="762120"/>
            <a:ext cx="5867640" cy="72864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Times New Roman"/>
              </a:rPr>
              <a:t>Transmission Terms:</a:t>
            </a: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All Transmission has a degree of time and firmness. </a:t>
            </a: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This information is vital on an e-tag, and failure to properly identify the transmission will result in rejected or denied tags.</a:t>
            </a: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Product Codes:</a:t>
            </a:r>
            <a:endParaRPr b="0" lang="en-US" sz="16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1-NS- </a:t>
            </a:r>
            <a:r>
              <a:rPr b="0" lang="en-US" sz="1800" strike="noStrike" u="none">
                <a:solidFill>
                  <a:srgbClr val="000000"/>
                </a:solidFill>
                <a:effectLst/>
                <a:uFillTx/>
                <a:latin typeface="Times New Roman"/>
              </a:rPr>
              <a:t>Non-Firm Secondary</a:t>
            </a: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2-NH- </a:t>
            </a:r>
            <a:r>
              <a:rPr b="0" lang="en-US" sz="1800" strike="noStrike" u="none">
                <a:solidFill>
                  <a:srgbClr val="000000"/>
                </a:solidFill>
                <a:effectLst/>
                <a:uFillTx/>
                <a:latin typeface="Times New Roman"/>
              </a:rPr>
              <a:t>Non-Firm Hourly</a:t>
            </a: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3-ND - </a:t>
            </a:r>
            <a:r>
              <a:rPr b="0" lang="en-US" sz="1800" strike="noStrike" u="none">
                <a:solidFill>
                  <a:srgbClr val="000000"/>
                </a:solidFill>
                <a:effectLst/>
                <a:uFillTx/>
                <a:latin typeface="Times New Roman"/>
              </a:rPr>
              <a:t>Non-Firm Daily</a:t>
            </a: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4-NW- </a:t>
            </a:r>
            <a:r>
              <a:rPr b="0" lang="en-US" sz="1800" strike="noStrike" u="none">
                <a:solidFill>
                  <a:srgbClr val="000000"/>
                </a:solidFill>
                <a:effectLst/>
                <a:uFillTx/>
                <a:latin typeface="Times New Roman"/>
              </a:rPr>
              <a:t>Non-Firm Weekly</a:t>
            </a: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5-NM-</a:t>
            </a:r>
            <a:r>
              <a:rPr b="0" lang="en-US" sz="1800" strike="noStrike" u="none">
                <a:solidFill>
                  <a:srgbClr val="000000"/>
                </a:solidFill>
                <a:effectLst/>
                <a:uFillTx/>
                <a:latin typeface="Times New Roman"/>
              </a:rPr>
              <a:t>Non-Firm Monthly</a:t>
            </a: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6-NN-</a:t>
            </a:r>
            <a:r>
              <a:rPr b="0" lang="en-US" sz="1800" strike="noStrike" u="none">
                <a:solidFill>
                  <a:srgbClr val="000000"/>
                </a:solidFill>
                <a:effectLst/>
                <a:uFillTx/>
                <a:latin typeface="Times New Roman"/>
              </a:rPr>
              <a:t>Non-Firm Network</a:t>
            </a: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Times New Roman"/>
              </a:rPr>
              <a:t>7-F-</a:t>
            </a:r>
            <a:r>
              <a:rPr b="0" lang="en-US" sz="1800" strike="noStrike" u="none">
                <a:solidFill>
                  <a:srgbClr val="000000"/>
                </a:solidFill>
                <a:effectLst/>
                <a:uFillTx/>
                <a:latin typeface="Times New Roman"/>
              </a:rPr>
              <a:t>Firm</a:t>
            </a: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Each time a transmission path is used, a corresponding OASIS number must be entered on the same row. The tag will not even go into the system without it.  Numbers and Letters can be used, but the capacity of the OASIS number space is limited to 12 characters.</a:t>
            </a:r>
            <a:endParaRPr b="0" lang="en-US" sz="1800" strike="noStrike" u="none">
              <a:solidFill>
                <a:srgbClr val="000000"/>
              </a:solidFill>
              <a:effectLst/>
              <a:uFillTx/>
              <a:latin typeface="Times New Roman"/>
            </a:endParaRPr>
          </a:p>
        </p:txBody>
      </p:sp>
      <p:pic>
        <p:nvPicPr>
          <p:cNvPr id="20" name="enron_logo" descr=""/>
          <p:cNvPicPr/>
          <p:nvPr/>
        </p:nvPicPr>
        <p:blipFill>
          <a:blip r:embed="rId1"/>
          <a:stretch/>
        </p:blipFill>
        <p:spPr>
          <a:xfrm>
            <a:off x="6477120" y="8766000"/>
            <a:ext cx="377640" cy="378000"/>
          </a:xfrm>
          <a:prstGeom prst="rect">
            <a:avLst/>
          </a:prstGeom>
          <a:noFill/>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1" name=""/>
          <p:cNvSpPr txBox="1"/>
          <p:nvPr/>
        </p:nvSpPr>
        <p:spPr>
          <a:xfrm>
            <a:off x="1905120" y="304920"/>
            <a:ext cx="2867040" cy="523800"/>
          </a:xfrm>
          <a:prstGeom prst="rect">
            <a:avLst/>
          </a:prstGeom>
        </p:spPr>
        <p:txBody>
          <a:bodyPr wrap="none" lIns="90000" rIns="90000" tIns="46800" bIns="46800" anchor="t"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0">
                  <a:noFill/>
                </a:ln>
                <a:solidFill>
                  <a:srgbClr val="336699"/>
                </a:solidFill>
                <a:effectLst>
                  <a:outerShdw dist="40186" dir="1096358" blurRad="0" rotWithShape="0">
                    <a:srgbClr val="c0c0c0"/>
                  </a:outerShdw>
                </a:effectLst>
                <a:uFillTx/>
                <a:latin typeface="Times New Roman"/>
              </a:rPr>
              <a:t>Tagging Basics</a:t>
            </a:r>
            <a:endParaRPr b="0" lang="en-US" sz="2400" spc="3" strike="noStrike" u="none">
              <a:ln w="0">
                <a:noFill/>
              </a:ln>
              <a:solidFill>
                <a:srgbClr val="336699"/>
              </a:solidFill>
              <a:effectLst>
                <a:outerShdw dist="40186" dir="1096358" blurRad="0" rotWithShape="0">
                  <a:srgbClr val="c0c0c0"/>
                </a:outerShdw>
              </a:effectLst>
              <a:uFillTx/>
              <a:latin typeface="Times New Roman"/>
              <a:ea typeface="Times New Roman"/>
            </a:endParaRPr>
          </a:p>
        </p:txBody>
      </p:sp>
      <p:pic>
        <p:nvPicPr>
          <p:cNvPr id="22" name="" descr=""/>
          <p:cNvPicPr/>
          <p:nvPr/>
        </p:nvPicPr>
        <p:blipFill>
          <a:blip r:embed="rId1"/>
          <a:srcRect l="8985" t="25004" r="59767" b="6251"/>
          <a:stretch/>
        </p:blipFill>
        <p:spPr>
          <a:xfrm>
            <a:off x="380880" y="2971800"/>
            <a:ext cx="6096240" cy="5029200"/>
          </a:xfrm>
          <a:prstGeom prst="rect">
            <a:avLst/>
          </a:prstGeom>
          <a:noFill/>
          <a:ln w="9360">
            <a:solidFill>
              <a:srgbClr val="000000"/>
            </a:solidFill>
            <a:miter/>
          </a:ln>
        </p:spPr>
      </p:pic>
      <p:sp>
        <p:nvSpPr>
          <p:cNvPr id="23" name=""/>
          <p:cNvSpPr/>
          <p:nvPr/>
        </p:nvSpPr>
        <p:spPr>
          <a:xfrm>
            <a:off x="2065320" y="914400"/>
            <a:ext cx="2561760" cy="3376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600" strike="noStrike" u="none">
                <a:solidFill>
                  <a:srgbClr val="000000"/>
                </a:solidFill>
                <a:effectLst/>
                <a:uFillTx/>
                <a:latin typeface="Times New Roman"/>
              </a:rPr>
              <a:t>This is the print view of a tag</a:t>
            </a:r>
            <a:endParaRPr b="0" lang="en-US" sz="1600" strike="noStrike" u="none">
              <a:solidFill>
                <a:srgbClr val="000000"/>
              </a:solidFill>
              <a:effectLst/>
              <a:uFillTx/>
              <a:latin typeface="Times New Roman"/>
            </a:endParaRPr>
          </a:p>
        </p:txBody>
      </p:sp>
      <p:sp>
        <p:nvSpPr>
          <p:cNvPr id="24" name=""/>
          <p:cNvSpPr/>
          <p:nvPr/>
        </p:nvSpPr>
        <p:spPr>
          <a:xfrm>
            <a:off x="0" y="1295280"/>
            <a:ext cx="4038480" cy="609840"/>
          </a:xfrm>
          <a:prstGeom prst="wedgeRectCallout">
            <a:avLst>
              <a:gd name="adj1" fmla="val -20990"/>
              <a:gd name="adj2" fmla="val 16925"/>
            </a:avLst>
          </a:prstGeom>
          <a:solidFill>
            <a:srgbClr val="ffffcc"/>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These 4 components make up the unique tag identifier:</a:t>
            </a:r>
            <a:endParaRPr b="0" lang="en-US" sz="12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This tag’s unique code is “BPAT_EPMIWE0013235_SCL”</a:t>
            </a:r>
            <a:endParaRPr b="0" lang="en-US" sz="1200" strike="noStrike" u="none">
              <a:solidFill>
                <a:srgbClr val="000000"/>
              </a:solidFill>
              <a:effectLst/>
              <a:uFillTx/>
              <a:latin typeface="Times New Roman"/>
            </a:endParaRPr>
          </a:p>
        </p:txBody>
      </p:sp>
      <p:sp>
        <p:nvSpPr>
          <p:cNvPr id="25" name=""/>
          <p:cNvSpPr/>
          <p:nvPr/>
        </p:nvSpPr>
        <p:spPr>
          <a:xfrm>
            <a:off x="1143000" y="1905120"/>
            <a:ext cx="304920" cy="11430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6" name=""/>
          <p:cNvSpPr/>
          <p:nvPr/>
        </p:nvSpPr>
        <p:spPr>
          <a:xfrm>
            <a:off x="4800600" y="1219320"/>
            <a:ext cx="1828800" cy="914400"/>
          </a:xfrm>
          <a:prstGeom prst="rect">
            <a:avLst/>
          </a:prstGeom>
          <a:solidFill>
            <a:srgbClr val="ffffcc"/>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This determines the </a:t>
            </a:r>
            <a:endParaRPr b="0" lang="en-US" sz="12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scheduling nature of the tag</a:t>
            </a:r>
            <a:endParaRPr b="0" lang="en-US" sz="12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PreSchedule vs. Real Time</a:t>
            </a:r>
            <a:endParaRPr b="0" lang="en-US" sz="1200" strike="noStrike" u="none">
              <a:solidFill>
                <a:srgbClr val="000000"/>
              </a:solidFill>
              <a:effectLst/>
              <a:uFillTx/>
              <a:latin typeface="Times New Roman"/>
            </a:endParaRPr>
          </a:p>
        </p:txBody>
      </p:sp>
      <p:sp>
        <p:nvSpPr>
          <p:cNvPr id="27" name=""/>
          <p:cNvSpPr/>
          <p:nvPr/>
        </p:nvSpPr>
        <p:spPr>
          <a:xfrm flipH="1">
            <a:off x="4495680" y="2133720"/>
            <a:ext cx="457200" cy="9144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28" name=""/>
          <p:cNvSpPr/>
          <p:nvPr/>
        </p:nvSpPr>
        <p:spPr>
          <a:xfrm>
            <a:off x="5029200" y="2286000"/>
            <a:ext cx="1828800" cy="304920"/>
          </a:xfrm>
          <a:prstGeom prst="rect">
            <a:avLst/>
          </a:prstGeom>
          <a:solidFill>
            <a:srgbClr val="ffffcc"/>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The tag approval status</a:t>
            </a:r>
            <a:endParaRPr b="0" lang="en-US" sz="1200" strike="noStrike" u="none">
              <a:solidFill>
                <a:srgbClr val="000000"/>
              </a:solidFill>
              <a:effectLst/>
              <a:uFillTx/>
              <a:latin typeface="Times New Roman"/>
            </a:endParaRPr>
          </a:p>
        </p:txBody>
      </p:sp>
      <p:sp>
        <p:nvSpPr>
          <p:cNvPr id="29" name=""/>
          <p:cNvSpPr/>
          <p:nvPr/>
        </p:nvSpPr>
        <p:spPr>
          <a:xfrm flipH="1">
            <a:off x="5715000" y="2590920"/>
            <a:ext cx="380880" cy="76176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0" name=""/>
          <p:cNvSpPr/>
          <p:nvPr/>
        </p:nvSpPr>
        <p:spPr>
          <a:xfrm>
            <a:off x="2971800" y="2286000"/>
            <a:ext cx="990720" cy="685800"/>
          </a:xfrm>
          <a:prstGeom prst="rect">
            <a:avLst/>
          </a:prstGeom>
          <a:solidFill>
            <a:srgbClr val="ffffcc"/>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The login ID </a:t>
            </a:r>
            <a:endParaRPr b="0" lang="en-US" sz="12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of the tagger </a:t>
            </a:r>
            <a:endParaRPr b="0" lang="en-US" sz="12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and PSE info</a:t>
            </a:r>
            <a:endParaRPr b="0" lang="en-US" sz="1200" strike="noStrike" u="none">
              <a:solidFill>
                <a:srgbClr val="000000"/>
              </a:solidFill>
              <a:effectLst/>
              <a:uFillTx/>
              <a:latin typeface="Times New Roman"/>
            </a:endParaRPr>
          </a:p>
        </p:txBody>
      </p:sp>
      <p:sp>
        <p:nvSpPr>
          <p:cNvPr id="31" name=""/>
          <p:cNvSpPr/>
          <p:nvPr/>
        </p:nvSpPr>
        <p:spPr>
          <a:xfrm flipH="1">
            <a:off x="2819160" y="2971800"/>
            <a:ext cx="228600" cy="13716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2" name=""/>
          <p:cNvSpPr/>
          <p:nvPr/>
        </p:nvSpPr>
        <p:spPr>
          <a:xfrm>
            <a:off x="3276720" y="4267080"/>
            <a:ext cx="990360" cy="457200"/>
          </a:xfrm>
          <a:prstGeom prst="rect">
            <a:avLst/>
          </a:prstGeom>
          <a:solidFill>
            <a:srgbClr val="ffffcc"/>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The dates</a:t>
            </a:r>
            <a:endParaRPr b="0" lang="en-US" sz="12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of Power Flow</a:t>
            </a:r>
            <a:endParaRPr b="0" lang="en-US" sz="1200" strike="noStrike" u="none">
              <a:solidFill>
                <a:srgbClr val="000000"/>
              </a:solidFill>
              <a:effectLst/>
              <a:uFillTx/>
              <a:latin typeface="Times New Roman"/>
            </a:endParaRPr>
          </a:p>
        </p:txBody>
      </p:sp>
      <p:sp>
        <p:nvSpPr>
          <p:cNvPr id="33" name=""/>
          <p:cNvSpPr/>
          <p:nvPr/>
        </p:nvSpPr>
        <p:spPr>
          <a:xfrm>
            <a:off x="4267080" y="4572000"/>
            <a:ext cx="7632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4" name=""/>
          <p:cNvSpPr/>
          <p:nvPr/>
        </p:nvSpPr>
        <p:spPr>
          <a:xfrm>
            <a:off x="5715000" y="6172200"/>
            <a:ext cx="990720" cy="685800"/>
          </a:xfrm>
          <a:prstGeom prst="rect">
            <a:avLst/>
          </a:prstGeom>
          <a:solidFill>
            <a:srgbClr val="ffffcc"/>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The time and </a:t>
            </a:r>
            <a:endParaRPr b="0" lang="en-US" sz="12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volume of</a:t>
            </a:r>
            <a:endParaRPr b="0" lang="en-US" sz="12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Power flow</a:t>
            </a:r>
            <a:endParaRPr b="0" lang="en-US" sz="1200" strike="noStrike" u="none">
              <a:solidFill>
                <a:srgbClr val="000000"/>
              </a:solidFill>
              <a:effectLst/>
              <a:uFillTx/>
              <a:latin typeface="Times New Roman"/>
            </a:endParaRPr>
          </a:p>
        </p:txBody>
      </p:sp>
      <p:sp>
        <p:nvSpPr>
          <p:cNvPr id="35" name=""/>
          <p:cNvSpPr/>
          <p:nvPr/>
        </p:nvSpPr>
        <p:spPr>
          <a:xfrm flipV="1">
            <a:off x="5715000" y="6095880"/>
            <a:ext cx="0" cy="76320"/>
          </a:xfrm>
          <a:prstGeom prst="line">
            <a:avLst/>
          </a:prstGeom>
          <a:ln w="9360">
            <a:solidFill>
              <a:srgbClr val="000000"/>
            </a:solidFill>
            <a:miter/>
            <a:tailEnd len="med" type="triangle" w="med"/>
          </a:ln>
        </p:spPr>
        <p:style>
          <a:lnRef idx="0"/>
          <a:fillRef idx="0"/>
          <a:effectRef idx="0"/>
          <a:fontRef idx="minor"/>
        </p:style>
        <p:txBody>
          <a:bodyPr lIns="90000" rIns="90000" tIns="29520" bIns="29520" anchor="ctr">
            <a:noAutofit/>
          </a:bodyPr>
          <a:p>
            <a:endParaRPr b="0" lang="en-US" sz="2400" strike="noStrike" u="none">
              <a:solidFill>
                <a:srgbClr val="000000"/>
              </a:solidFill>
              <a:effectLst/>
              <a:uFillTx/>
              <a:latin typeface="Times New Roman"/>
            </a:endParaRPr>
          </a:p>
        </p:txBody>
      </p:sp>
      <p:sp>
        <p:nvSpPr>
          <p:cNvPr id="36" name=""/>
          <p:cNvSpPr/>
          <p:nvPr/>
        </p:nvSpPr>
        <p:spPr>
          <a:xfrm>
            <a:off x="4267080" y="6553080"/>
            <a:ext cx="1219320" cy="838440"/>
          </a:xfrm>
          <a:prstGeom prst="rect">
            <a:avLst/>
          </a:prstGeom>
          <a:solidFill>
            <a:srgbClr val="ffffcc"/>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The Entire </a:t>
            </a:r>
            <a:endParaRPr b="0" lang="en-US" sz="12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Path, with any</a:t>
            </a:r>
            <a:endParaRPr b="0" lang="en-US" sz="12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relevant numbers</a:t>
            </a:r>
            <a:endParaRPr b="0" lang="en-US" sz="1200" strike="noStrike" u="none">
              <a:solidFill>
                <a:srgbClr val="000000"/>
              </a:solidFill>
              <a:effectLst/>
              <a:uFillTx/>
              <a:latin typeface="Times New Roman"/>
            </a:endParaRPr>
          </a:p>
        </p:txBody>
      </p:sp>
      <p:sp>
        <p:nvSpPr>
          <p:cNvPr id="37" name=""/>
          <p:cNvSpPr/>
          <p:nvPr/>
        </p:nvSpPr>
        <p:spPr>
          <a:xfrm flipH="1">
            <a:off x="4190760" y="6858000"/>
            <a:ext cx="7596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38" name=""/>
          <p:cNvSpPr/>
          <p:nvPr/>
        </p:nvSpPr>
        <p:spPr>
          <a:xfrm>
            <a:off x="152280" y="8153280"/>
            <a:ext cx="3581640" cy="457200"/>
          </a:xfrm>
          <a:prstGeom prst="rect">
            <a:avLst/>
          </a:prstGeom>
          <a:solidFill>
            <a:srgbClr val="ffffcc"/>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Contact numbers of the Generator and Sinking </a:t>
            </a:r>
            <a:endParaRPr b="0" lang="en-US" sz="12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Control Areas</a:t>
            </a:r>
            <a:endParaRPr b="0" lang="en-US" sz="1200" strike="noStrike" u="none">
              <a:solidFill>
                <a:srgbClr val="000000"/>
              </a:solidFill>
              <a:effectLst/>
              <a:uFillTx/>
              <a:latin typeface="Times New Roman"/>
            </a:endParaRPr>
          </a:p>
        </p:txBody>
      </p:sp>
      <p:sp>
        <p:nvSpPr>
          <p:cNvPr id="39" name=""/>
          <p:cNvSpPr/>
          <p:nvPr/>
        </p:nvSpPr>
        <p:spPr>
          <a:xfrm flipV="1">
            <a:off x="228600" y="5486400"/>
            <a:ext cx="457200" cy="28195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40" name="enron_logo" descr=""/>
          <p:cNvPicPr/>
          <p:nvPr/>
        </p:nvPicPr>
        <p:blipFill>
          <a:blip r:embed="rId2"/>
          <a:stretch/>
        </p:blipFill>
        <p:spPr>
          <a:xfrm>
            <a:off x="6477120" y="8766000"/>
            <a:ext cx="377640" cy="378000"/>
          </a:xfrm>
          <a:prstGeom prst="rect">
            <a:avLst/>
          </a:prstGeom>
          <a:noFill/>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
          <p:cNvSpPr txBox="1"/>
          <p:nvPr/>
        </p:nvSpPr>
        <p:spPr>
          <a:xfrm>
            <a:off x="2209680" y="380880"/>
            <a:ext cx="2381400" cy="524160"/>
          </a:xfrm>
          <a:prstGeom prst="rect">
            <a:avLst/>
          </a:prstGeom>
        </p:spPr>
        <p:txBody>
          <a:bodyPr wrap="none" lIns="90000" rIns="90000" tIns="46800" bIns="46800" anchor="t"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0">
                  <a:noFill/>
                </a:ln>
                <a:solidFill>
                  <a:srgbClr val="336699"/>
                </a:solidFill>
                <a:effectLst>
                  <a:outerShdw dist="40186" dir="1096358" blurRad="0" rotWithShape="0">
                    <a:srgbClr val="c0c0c0"/>
                  </a:outerShdw>
                </a:effectLst>
                <a:uFillTx/>
                <a:latin typeface="Times New Roman"/>
              </a:rPr>
              <a:t>Finding Tags</a:t>
            </a:r>
            <a:endParaRPr b="0" lang="en-US" sz="2400" spc="3" strike="noStrike" u="none">
              <a:ln w="0">
                <a:noFill/>
              </a:ln>
              <a:solidFill>
                <a:srgbClr val="336699"/>
              </a:solidFill>
              <a:effectLst>
                <a:outerShdw dist="40186" dir="1096358" blurRad="0" rotWithShape="0">
                  <a:srgbClr val="c0c0c0"/>
                </a:outerShdw>
              </a:effectLst>
              <a:uFillTx/>
              <a:latin typeface="Times New Roman"/>
              <a:ea typeface="Times New Roman"/>
            </a:endParaRPr>
          </a:p>
        </p:txBody>
      </p:sp>
      <p:sp>
        <p:nvSpPr>
          <p:cNvPr id="42" name=""/>
          <p:cNvSpPr/>
          <p:nvPr/>
        </p:nvSpPr>
        <p:spPr>
          <a:xfrm>
            <a:off x="459360" y="1219320"/>
            <a:ext cx="5881680" cy="3682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This sorting box appears at the top of the main tagging screen.</a:t>
            </a:r>
            <a:endParaRPr b="0" lang="en-US" sz="1800" strike="noStrike" u="none">
              <a:solidFill>
                <a:srgbClr val="000000"/>
              </a:solidFill>
              <a:effectLst/>
              <a:uFillTx/>
              <a:latin typeface="Times New Roman"/>
            </a:endParaRPr>
          </a:p>
        </p:txBody>
      </p:sp>
      <p:sp>
        <p:nvSpPr>
          <p:cNvPr id="43" name=""/>
          <p:cNvSpPr/>
          <p:nvPr/>
        </p:nvSpPr>
        <p:spPr>
          <a:xfrm>
            <a:off x="383400" y="6172200"/>
            <a:ext cx="6274800" cy="642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To find a specific tag, enter the tag number only (ie 13124)  in the </a:t>
            </a:r>
            <a:endParaRPr b="0" lang="en-US" sz="18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“tag code” box. (*it is best to have the time set to Anytime here)</a:t>
            </a:r>
            <a:endParaRPr b="0" lang="en-US" sz="1800" strike="noStrike" u="none">
              <a:solidFill>
                <a:srgbClr val="000000"/>
              </a:solidFill>
              <a:effectLst/>
              <a:uFillTx/>
              <a:latin typeface="Times New Roman"/>
            </a:endParaRPr>
          </a:p>
        </p:txBody>
      </p:sp>
      <p:sp>
        <p:nvSpPr>
          <p:cNvPr id="44" name=""/>
          <p:cNvSpPr/>
          <p:nvPr/>
        </p:nvSpPr>
        <p:spPr>
          <a:xfrm>
            <a:off x="230040" y="6248520"/>
            <a:ext cx="237960" cy="3682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 </a:t>
            </a:r>
            <a:endParaRPr b="0" lang="en-US" sz="1800" strike="noStrike" u="none">
              <a:solidFill>
                <a:srgbClr val="000000"/>
              </a:solidFill>
              <a:effectLst/>
              <a:uFillTx/>
              <a:latin typeface="Times New Roman"/>
            </a:endParaRPr>
          </a:p>
        </p:txBody>
      </p:sp>
      <p:pic>
        <p:nvPicPr>
          <p:cNvPr id="45" name="" descr=""/>
          <p:cNvPicPr/>
          <p:nvPr/>
        </p:nvPicPr>
        <p:blipFill>
          <a:blip r:embed="rId1"/>
          <a:srcRect l="2344" t="29168" r="53126" b="61461"/>
          <a:stretch/>
        </p:blipFill>
        <p:spPr>
          <a:xfrm>
            <a:off x="304920" y="5257800"/>
            <a:ext cx="6400800" cy="685800"/>
          </a:xfrm>
          <a:prstGeom prst="rect">
            <a:avLst/>
          </a:prstGeom>
          <a:noFill/>
          <a:ln w="9360">
            <a:solidFill>
              <a:srgbClr val="000000"/>
            </a:solidFill>
            <a:miter/>
          </a:ln>
        </p:spPr>
      </p:pic>
      <p:pic>
        <p:nvPicPr>
          <p:cNvPr id="46" name="" descr=""/>
          <p:cNvPicPr/>
          <p:nvPr/>
        </p:nvPicPr>
        <p:blipFill>
          <a:blip r:embed="rId2"/>
          <a:srcRect l="781" t="26303" r="51173" b="41670"/>
          <a:stretch/>
        </p:blipFill>
        <p:spPr>
          <a:xfrm>
            <a:off x="228600" y="7010280"/>
            <a:ext cx="6400800" cy="1600200"/>
          </a:xfrm>
          <a:prstGeom prst="rect">
            <a:avLst/>
          </a:prstGeom>
          <a:noFill/>
          <a:ln w="0">
            <a:noFill/>
          </a:ln>
        </p:spPr>
      </p:pic>
      <p:sp>
        <p:nvSpPr>
          <p:cNvPr id="47" name=""/>
          <p:cNvSpPr/>
          <p:nvPr/>
        </p:nvSpPr>
        <p:spPr>
          <a:xfrm flipV="1">
            <a:off x="2895480" y="5562720"/>
            <a:ext cx="457200" cy="76176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48" name=""/>
          <p:cNvSpPr/>
          <p:nvPr/>
        </p:nvSpPr>
        <p:spPr>
          <a:xfrm flipV="1">
            <a:off x="5867280" y="5715000"/>
            <a:ext cx="228600" cy="8380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49" name="" descr=""/>
          <p:cNvPicPr/>
          <p:nvPr/>
        </p:nvPicPr>
        <p:blipFill>
          <a:blip r:embed="rId3"/>
          <a:srcRect l="2344" t="29168" r="53126" b="61461"/>
          <a:stretch/>
        </p:blipFill>
        <p:spPr>
          <a:xfrm>
            <a:off x="228600" y="2819520"/>
            <a:ext cx="6400800" cy="685800"/>
          </a:xfrm>
          <a:prstGeom prst="rect">
            <a:avLst/>
          </a:prstGeom>
          <a:noFill/>
          <a:ln w="9360">
            <a:solidFill>
              <a:srgbClr val="000000"/>
            </a:solidFill>
            <a:miter/>
          </a:ln>
        </p:spPr>
      </p:pic>
      <p:sp>
        <p:nvSpPr>
          <p:cNvPr id="50" name=""/>
          <p:cNvSpPr/>
          <p:nvPr/>
        </p:nvSpPr>
        <p:spPr>
          <a:xfrm>
            <a:off x="0" y="4876920"/>
            <a:ext cx="6858000" cy="0"/>
          </a:xfrm>
          <a:prstGeom prst="line">
            <a:avLst/>
          </a:prstGeom>
          <a:ln w="28440">
            <a:solidFill>
              <a:srgbClr val="000000"/>
            </a:solidFill>
            <a:miter/>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1" name=""/>
          <p:cNvSpPr/>
          <p:nvPr/>
        </p:nvSpPr>
        <p:spPr>
          <a:xfrm>
            <a:off x="228600" y="1752480"/>
            <a:ext cx="914400" cy="914400"/>
          </a:xfrm>
          <a:prstGeom prst="rect">
            <a:avLst/>
          </a:prstGeom>
          <a:solidFill>
            <a:srgbClr val="ffffcc"/>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Generating</a:t>
            </a:r>
            <a:endParaRPr b="0" lang="en-US" sz="14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Control</a:t>
            </a:r>
            <a:endParaRPr b="0" lang="en-US" sz="14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Area</a:t>
            </a:r>
            <a:endParaRPr b="0" lang="en-US" sz="1400" strike="noStrike" u="none">
              <a:solidFill>
                <a:srgbClr val="000000"/>
              </a:solidFill>
              <a:effectLst/>
              <a:uFillTx/>
              <a:latin typeface="Times New Roman"/>
            </a:endParaRPr>
          </a:p>
        </p:txBody>
      </p:sp>
      <p:sp>
        <p:nvSpPr>
          <p:cNvPr id="52" name=""/>
          <p:cNvSpPr/>
          <p:nvPr/>
        </p:nvSpPr>
        <p:spPr>
          <a:xfrm>
            <a:off x="685800" y="3733920"/>
            <a:ext cx="914400" cy="914400"/>
          </a:xfrm>
          <a:prstGeom prst="rect">
            <a:avLst/>
          </a:prstGeom>
          <a:solidFill>
            <a:srgbClr val="ffffcc"/>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Load</a:t>
            </a:r>
            <a:endParaRPr b="0" lang="en-US" sz="14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Control</a:t>
            </a:r>
            <a:endParaRPr b="0" lang="en-US" sz="14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Area</a:t>
            </a:r>
            <a:endParaRPr b="0" lang="en-US" sz="1400" strike="noStrike" u="none">
              <a:solidFill>
                <a:srgbClr val="000000"/>
              </a:solidFill>
              <a:effectLst/>
              <a:uFillTx/>
              <a:latin typeface="Times New Roman"/>
            </a:endParaRPr>
          </a:p>
        </p:txBody>
      </p:sp>
      <p:sp>
        <p:nvSpPr>
          <p:cNvPr id="53" name=""/>
          <p:cNvSpPr/>
          <p:nvPr/>
        </p:nvSpPr>
        <p:spPr>
          <a:xfrm flipV="1">
            <a:off x="1219320" y="3200400"/>
            <a:ext cx="0" cy="5335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54" name=""/>
          <p:cNvSpPr/>
          <p:nvPr/>
        </p:nvSpPr>
        <p:spPr>
          <a:xfrm>
            <a:off x="1752480" y="1752480"/>
            <a:ext cx="914400" cy="914400"/>
          </a:xfrm>
          <a:prstGeom prst="rect">
            <a:avLst/>
          </a:prstGeom>
          <a:solidFill>
            <a:srgbClr val="ffffcc"/>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Entity who</a:t>
            </a:r>
            <a:endParaRPr b="0" lang="en-US" sz="14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Created the</a:t>
            </a:r>
            <a:endParaRPr b="0" lang="en-US" sz="14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Tag</a:t>
            </a:r>
            <a:endParaRPr b="0" lang="en-US" sz="1400" strike="noStrike" u="none">
              <a:solidFill>
                <a:srgbClr val="000000"/>
              </a:solidFill>
              <a:effectLst/>
              <a:uFillTx/>
              <a:latin typeface="Times New Roman"/>
            </a:endParaRPr>
          </a:p>
        </p:txBody>
      </p:sp>
      <p:sp>
        <p:nvSpPr>
          <p:cNvPr id="55" name=""/>
          <p:cNvSpPr/>
          <p:nvPr/>
        </p:nvSpPr>
        <p:spPr>
          <a:xfrm>
            <a:off x="2971800" y="2209680"/>
            <a:ext cx="914400" cy="457200"/>
          </a:xfrm>
          <a:prstGeom prst="rect">
            <a:avLst/>
          </a:prstGeom>
          <a:solidFill>
            <a:srgbClr val="ffffcc"/>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Tag</a:t>
            </a:r>
            <a:endParaRPr b="0" lang="en-US" sz="14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Number</a:t>
            </a:r>
            <a:endParaRPr b="0" lang="en-US" sz="1400" strike="noStrike" u="none">
              <a:solidFill>
                <a:srgbClr val="000000"/>
              </a:solidFill>
              <a:effectLst/>
              <a:uFillTx/>
              <a:latin typeface="Times New Roman"/>
            </a:endParaRPr>
          </a:p>
        </p:txBody>
      </p:sp>
      <p:sp>
        <p:nvSpPr>
          <p:cNvPr id="56" name=""/>
          <p:cNvSpPr/>
          <p:nvPr/>
        </p:nvSpPr>
        <p:spPr>
          <a:xfrm>
            <a:off x="3352680" y="3809880"/>
            <a:ext cx="914400" cy="914400"/>
          </a:xfrm>
          <a:prstGeom prst="rect">
            <a:avLst/>
          </a:prstGeom>
          <a:solidFill>
            <a:srgbClr val="ffffcc"/>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Oasis</a:t>
            </a:r>
            <a:endParaRPr b="0" lang="en-US" sz="14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or</a:t>
            </a:r>
            <a:endParaRPr b="0" lang="en-US" sz="14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Global ID</a:t>
            </a:r>
            <a:endParaRPr b="0" lang="en-US" sz="1400" strike="noStrike" u="none">
              <a:solidFill>
                <a:srgbClr val="000000"/>
              </a:solidFill>
              <a:effectLst/>
              <a:uFillTx/>
              <a:latin typeface="Times New Roman"/>
            </a:endParaRPr>
          </a:p>
        </p:txBody>
      </p:sp>
      <p:sp>
        <p:nvSpPr>
          <p:cNvPr id="57" name=""/>
          <p:cNvSpPr/>
          <p:nvPr/>
        </p:nvSpPr>
        <p:spPr>
          <a:xfrm>
            <a:off x="4191120" y="1676520"/>
            <a:ext cx="914400" cy="914400"/>
          </a:xfrm>
          <a:prstGeom prst="rect">
            <a:avLst/>
          </a:prstGeom>
          <a:solidFill>
            <a:srgbClr val="ffffcc"/>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Path or</a:t>
            </a:r>
            <a:endParaRPr b="0" lang="en-US" sz="14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Delivery </a:t>
            </a:r>
            <a:endParaRPr b="0" lang="en-US" sz="14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Point</a:t>
            </a:r>
            <a:endParaRPr b="0" lang="en-US" sz="1400" strike="noStrike" u="none">
              <a:solidFill>
                <a:srgbClr val="000000"/>
              </a:solidFill>
              <a:effectLst/>
              <a:uFillTx/>
              <a:latin typeface="Times New Roman"/>
            </a:endParaRPr>
          </a:p>
        </p:txBody>
      </p:sp>
      <p:sp>
        <p:nvSpPr>
          <p:cNvPr id="58" name=""/>
          <p:cNvSpPr/>
          <p:nvPr/>
        </p:nvSpPr>
        <p:spPr>
          <a:xfrm>
            <a:off x="5257800" y="3962520"/>
            <a:ext cx="1295280" cy="609480"/>
          </a:xfrm>
          <a:prstGeom prst="rect">
            <a:avLst/>
          </a:prstGeom>
          <a:solidFill>
            <a:srgbClr val="ffffcc"/>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Time Criteria</a:t>
            </a:r>
            <a:endParaRPr b="0" lang="en-US" sz="14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to sort by</a:t>
            </a:r>
            <a:endParaRPr b="0" lang="en-US" sz="1400" strike="noStrike" u="none">
              <a:solidFill>
                <a:srgbClr val="000000"/>
              </a:solidFill>
              <a:effectLst/>
              <a:uFillTx/>
              <a:latin typeface="Times New Roman"/>
            </a:endParaRPr>
          </a:p>
        </p:txBody>
      </p:sp>
      <p:sp>
        <p:nvSpPr>
          <p:cNvPr id="59" name=""/>
          <p:cNvSpPr/>
          <p:nvPr/>
        </p:nvSpPr>
        <p:spPr>
          <a:xfrm flipV="1">
            <a:off x="5334120" y="3429000"/>
            <a:ext cx="152280" cy="5335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0" name=""/>
          <p:cNvSpPr/>
          <p:nvPr/>
        </p:nvSpPr>
        <p:spPr>
          <a:xfrm flipH="1">
            <a:off x="4267080" y="2590920"/>
            <a:ext cx="152640" cy="3808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1" name=""/>
          <p:cNvSpPr/>
          <p:nvPr/>
        </p:nvSpPr>
        <p:spPr>
          <a:xfrm flipV="1">
            <a:off x="4038480" y="3276360"/>
            <a:ext cx="228600" cy="6094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2" name=""/>
          <p:cNvSpPr/>
          <p:nvPr/>
        </p:nvSpPr>
        <p:spPr>
          <a:xfrm flipH="1">
            <a:off x="3581280" y="2666880"/>
            <a:ext cx="152640" cy="38124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3" name=""/>
          <p:cNvSpPr/>
          <p:nvPr/>
        </p:nvSpPr>
        <p:spPr>
          <a:xfrm>
            <a:off x="380880" y="2666880"/>
            <a:ext cx="304920" cy="38124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4" name=""/>
          <p:cNvSpPr/>
          <p:nvPr/>
        </p:nvSpPr>
        <p:spPr>
          <a:xfrm>
            <a:off x="2286000" y="2666880"/>
            <a:ext cx="228600" cy="45720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65" name=""/>
          <p:cNvSpPr/>
          <p:nvPr/>
        </p:nvSpPr>
        <p:spPr>
          <a:xfrm>
            <a:off x="5791320" y="8305920"/>
            <a:ext cx="914400" cy="380880"/>
          </a:xfrm>
          <a:prstGeom prst="rect">
            <a:avLst/>
          </a:prstGeom>
          <a:solidFill>
            <a:srgbClr val="ffffcc"/>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The result:</a:t>
            </a:r>
            <a:endParaRPr b="0" lang="en-US" sz="1400" strike="noStrike" u="none">
              <a:solidFill>
                <a:srgbClr val="000000"/>
              </a:solidFill>
              <a:effectLst/>
              <a:uFillTx/>
              <a:latin typeface="Times New Roman"/>
            </a:endParaRPr>
          </a:p>
        </p:txBody>
      </p:sp>
      <p:pic>
        <p:nvPicPr>
          <p:cNvPr id="66" name="enron_logo" descr=""/>
          <p:cNvPicPr/>
          <p:nvPr/>
        </p:nvPicPr>
        <p:blipFill>
          <a:blip r:embed="rId4"/>
          <a:stretch/>
        </p:blipFill>
        <p:spPr>
          <a:xfrm>
            <a:off x="6477120" y="8766000"/>
            <a:ext cx="377640" cy="378000"/>
          </a:xfrm>
          <a:prstGeom prst="rect">
            <a:avLst/>
          </a:prstGeom>
          <a:noFill/>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67" name="" descr=""/>
          <p:cNvPicPr/>
          <p:nvPr/>
        </p:nvPicPr>
        <p:blipFill>
          <a:blip r:embed="rId1"/>
          <a:srcRect l="7987" t="23148" r="57639" b="6484"/>
          <a:stretch/>
        </p:blipFill>
        <p:spPr>
          <a:xfrm>
            <a:off x="380880" y="1066680"/>
            <a:ext cx="6096240" cy="4381560"/>
          </a:xfrm>
          <a:prstGeom prst="rect">
            <a:avLst/>
          </a:prstGeom>
          <a:noFill/>
          <a:ln w="0">
            <a:noFill/>
          </a:ln>
        </p:spPr>
      </p:pic>
      <p:sp>
        <p:nvSpPr>
          <p:cNvPr id="68" name=""/>
          <p:cNvSpPr txBox="1"/>
          <p:nvPr/>
        </p:nvSpPr>
        <p:spPr>
          <a:xfrm>
            <a:off x="3048120" y="228600"/>
            <a:ext cx="2390760" cy="523800"/>
          </a:xfrm>
          <a:prstGeom prst="rect">
            <a:avLst/>
          </a:prstGeom>
        </p:spPr>
        <p:txBody>
          <a:bodyPr wrap="none" lIns="90000" rIns="90000" tIns="46800" bIns="46800" anchor="t"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0">
                  <a:noFill/>
                </a:ln>
                <a:solidFill>
                  <a:srgbClr val="336699"/>
                </a:solidFill>
                <a:effectLst>
                  <a:outerShdw dist="40186" dir="1096358" blurRad="0" rotWithShape="0">
                    <a:srgbClr val="c0c0c0"/>
                  </a:outerShdw>
                </a:effectLst>
                <a:uFillTx/>
                <a:latin typeface="Times New Roman"/>
              </a:rPr>
              <a:t>Making Tags</a:t>
            </a:r>
            <a:endParaRPr b="0" lang="en-US" sz="2400" spc="3" strike="noStrike" u="none">
              <a:ln w="0">
                <a:noFill/>
              </a:ln>
              <a:solidFill>
                <a:srgbClr val="336699"/>
              </a:solidFill>
              <a:effectLst>
                <a:outerShdw dist="40186" dir="1096358" blurRad="0" rotWithShape="0">
                  <a:srgbClr val="c0c0c0"/>
                </a:outerShdw>
              </a:effectLst>
              <a:uFillTx/>
              <a:latin typeface="Times New Roman"/>
              <a:ea typeface="Times New Roman"/>
            </a:endParaRPr>
          </a:p>
        </p:txBody>
      </p:sp>
      <p:sp>
        <p:nvSpPr>
          <p:cNvPr id="69" name=""/>
          <p:cNvSpPr/>
          <p:nvPr/>
        </p:nvSpPr>
        <p:spPr>
          <a:xfrm>
            <a:off x="227160" y="609480"/>
            <a:ext cx="271584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The blank template, ready to go…..</a:t>
            </a:r>
            <a:endParaRPr b="0" lang="en-US" sz="1400" strike="noStrike" u="none">
              <a:solidFill>
                <a:srgbClr val="000000"/>
              </a:solidFill>
              <a:effectLst/>
              <a:uFillTx/>
              <a:latin typeface="Times New Roman"/>
            </a:endParaRPr>
          </a:p>
        </p:txBody>
      </p:sp>
      <p:pic>
        <p:nvPicPr>
          <p:cNvPr id="70" name="" descr=""/>
          <p:cNvPicPr/>
          <p:nvPr/>
        </p:nvPicPr>
        <p:blipFill>
          <a:blip r:embed="rId2"/>
          <a:srcRect l="7987" t="23148" r="57640" b="8334"/>
          <a:stretch/>
        </p:blipFill>
        <p:spPr>
          <a:xfrm>
            <a:off x="380880" y="4419720"/>
            <a:ext cx="6096240" cy="4443120"/>
          </a:xfrm>
          <a:prstGeom prst="rect">
            <a:avLst/>
          </a:prstGeom>
          <a:noFill/>
          <a:ln w="0">
            <a:noFill/>
          </a:ln>
        </p:spPr>
      </p:pic>
      <p:pic>
        <p:nvPicPr>
          <p:cNvPr id="71" name="enron_logo" descr=""/>
          <p:cNvPicPr/>
          <p:nvPr/>
        </p:nvPicPr>
        <p:blipFill>
          <a:blip r:embed="rId3"/>
          <a:stretch/>
        </p:blipFill>
        <p:spPr>
          <a:xfrm>
            <a:off x="6477120" y="8766000"/>
            <a:ext cx="377640" cy="378000"/>
          </a:xfrm>
          <a:prstGeom prst="rect">
            <a:avLst/>
          </a:prstGeom>
          <a:noFill/>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2" name="" descr=""/>
          <p:cNvPicPr/>
          <p:nvPr/>
        </p:nvPicPr>
        <p:blipFill>
          <a:blip r:embed="rId1"/>
          <a:srcRect l="7987" t="28705" r="57639" b="11113"/>
          <a:stretch/>
        </p:blipFill>
        <p:spPr>
          <a:xfrm>
            <a:off x="609480" y="5181480"/>
            <a:ext cx="5791320" cy="3756240"/>
          </a:xfrm>
          <a:prstGeom prst="rect">
            <a:avLst/>
          </a:prstGeom>
          <a:noFill/>
          <a:ln w="0">
            <a:noFill/>
          </a:ln>
        </p:spPr>
      </p:pic>
      <p:pic>
        <p:nvPicPr>
          <p:cNvPr id="73" name="" descr=""/>
          <p:cNvPicPr/>
          <p:nvPr/>
        </p:nvPicPr>
        <p:blipFill>
          <a:blip r:embed="rId2"/>
          <a:srcRect l="7987" t="23148" r="57639" b="6484"/>
          <a:stretch/>
        </p:blipFill>
        <p:spPr>
          <a:xfrm>
            <a:off x="609480" y="1219320"/>
            <a:ext cx="5791320" cy="4446360"/>
          </a:xfrm>
          <a:prstGeom prst="rect">
            <a:avLst/>
          </a:prstGeom>
          <a:noFill/>
          <a:ln w="0">
            <a:noFill/>
          </a:ln>
        </p:spPr>
      </p:pic>
      <p:sp>
        <p:nvSpPr>
          <p:cNvPr id="74" name=""/>
          <p:cNvSpPr txBox="1"/>
          <p:nvPr/>
        </p:nvSpPr>
        <p:spPr>
          <a:xfrm>
            <a:off x="3048120" y="228600"/>
            <a:ext cx="2390760" cy="523800"/>
          </a:xfrm>
          <a:prstGeom prst="rect">
            <a:avLst/>
          </a:prstGeom>
        </p:spPr>
        <p:txBody>
          <a:bodyPr wrap="none" lIns="90000" rIns="90000" tIns="46800" bIns="46800" anchor="t"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0">
                  <a:noFill/>
                </a:ln>
                <a:solidFill>
                  <a:srgbClr val="336699"/>
                </a:solidFill>
                <a:effectLst>
                  <a:outerShdw dist="40186" dir="1096358" blurRad="0" rotWithShape="0">
                    <a:srgbClr val="c0c0c0"/>
                  </a:outerShdw>
                </a:effectLst>
                <a:uFillTx/>
                <a:latin typeface="Times New Roman"/>
              </a:rPr>
              <a:t>Making Tags-2</a:t>
            </a:r>
            <a:endParaRPr b="0" lang="en-US" sz="2400" spc="3" strike="noStrike" u="none">
              <a:ln w="0">
                <a:noFill/>
              </a:ln>
              <a:solidFill>
                <a:srgbClr val="336699"/>
              </a:solidFill>
              <a:effectLst>
                <a:outerShdw dist="40186" dir="1096358" blurRad="0" rotWithShape="0">
                  <a:srgbClr val="c0c0c0"/>
                </a:outerShdw>
              </a:effectLst>
              <a:uFillTx/>
              <a:latin typeface="Times New Roman"/>
              <a:ea typeface="Times New Roman"/>
            </a:endParaRPr>
          </a:p>
        </p:txBody>
      </p:sp>
      <p:sp>
        <p:nvSpPr>
          <p:cNvPr id="75" name=""/>
          <p:cNvSpPr/>
          <p:nvPr/>
        </p:nvSpPr>
        <p:spPr>
          <a:xfrm>
            <a:off x="530640" y="838080"/>
            <a:ext cx="3621960" cy="3074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The information entered, ready to send………...</a:t>
            </a:r>
            <a:endParaRPr b="0" lang="en-US" sz="1400" strike="noStrike" u="none">
              <a:solidFill>
                <a:srgbClr val="000000"/>
              </a:solidFill>
              <a:effectLst/>
              <a:uFillTx/>
              <a:latin typeface="Times New Roman"/>
            </a:endParaRPr>
          </a:p>
        </p:txBody>
      </p:sp>
      <p:sp>
        <p:nvSpPr>
          <p:cNvPr id="76" name=""/>
          <p:cNvSpPr/>
          <p:nvPr/>
        </p:nvSpPr>
        <p:spPr>
          <a:xfrm>
            <a:off x="609480" y="3886200"/>
            <a:ext cx="914400" cy="914400"/>
          </a:xfrm>
          <a:prstGeom prst="rect">
            <a:avLst/>
          </a:prstGeom>
          <a:solidFill>
            <a:srgbClr val="ffffcc"/>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All of this</a:t>
            </a:r>
            <a:endParaRPr b="0" lang="en-US" sz="1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info is </a:t>
            </a:r>
            <a:endParaRPr b="0" lang="en-US" sz="1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auto generated</a:t>
            </a:r>
            <a:endParaRPr b="0" lang="en-US" sz="1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when the </a:t>
            </a:r>
            <a:endParaRPr b="0" lang="en-US" sz="1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tag is </a:t>
            </a:r>
            <a:endParaRPr b="0" lang="en-US" sz="1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entered</a:t>
            </a:r>
            <a:endParaRPr b="0" lang="en-US" sz="1000" strike="noStrike" u="none">
              <a:solidFill>
                <a:srgbClr val="000000"/>
              </a:solidFill>
              <a:effectLst/>
              <a:uFillTx/>
              <a:latin typeface="Times New Roman"/>
            </a:endParaRPr>
          </a:p>
        </p:txBody>
      </p:sp>
      <p:sp>
        <p:nvSpPr>
          <p:cNvPr id="77" name=""/>
          <p:cNvSpPr/>
          <p:nvPr/>
        </p:nvSpPr>
        <p:spPr>
          <a:xfrm flipV="1">
            <a:off x="1523880" y="3733560"/>
            <a:ext cx="914400" cy="1522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8" name=""/>
          <p:cNvSpPr/>
          <p:nvPr/>
        </p:nvSpPr>
        <p:spPr>
          <a:xfrm>
            <a:off x="1523880" y="4800600"/>
            <a:ext cx="1143000" cy="1522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79" name=""/>
          <p:cNvSpPr/>
          <p:nvPr/>
        </p:nvSpPr>
        <p:spPr>
          <a:xfrm flipV="1">
            <a:off x="914400" y="6324480"/>
            <a:ext cx="152280" cy="5335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0" name=""/>
          <p:cNvSpPr/>
          <p:nvPr/>
        </p:nvSpPr>
        <p:spPr>
          <a:xfrm flipV="1">
            <a:off x="1066680" y="6324480"/>
            <a:ext cx="533520" cy="53352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1" name=""/>
          <p:cNvSpPr/>
          <p:nvPr/>
        </p:nvSpPr>
        <p:spPr>
          <a:xfrm flipV="1">
            <a:off x="1295280" y="6324480"/>
            <a:ext cx="990720" cy="60984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2" name=""/>
          <p:cNvSpPr/>
          <p:nvPr/>
        </p:nvSpPr>
        <p:spPr>
          <a:xfrm>
            <a:off x="152280" y="6858000"/>
            <a:ext cx="1219320" cy="1295280"/>
          </a:xfrm>
          <a:prstGeom prst="rect">
            <a:avLst/>
          </a:prstGeom>
          <a:solidFill>
            <a:srgbClr val="ffffcc"/>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Clicking these</a:t>
            </a:r>
            <a:endParaRPr b="0" lang="en-US" sz="1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asterisks will</a:t>
            </a:r>
            <a:endParaRPr b="0" lang="en-US" sz="1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pop up a screen</a:t>
            </a:r>
            <a:endParaRPr b="0" lang="en-US" sz="1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that allows</a:t>
            </a:r>
            <a:endParaRPr b="0" lang="en-US" sz="1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the user to</a:t>
            </a:r>
            <a:endParaRPr b="0" lang="en-US" sz="1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choose from a list </a:t>
            </a:r>
            <a:endParaRPr b="0" lang="en-US" sz="1000" strike="noStrike" u="none">
              <a:solidFill>
                <a:srgbClr val="000000"/>
              </a:solidFill>
              <a:effectLst/>
              <a:uFillTx/>
              <a:latin typeface="Times New Roman"/>
            </a:endParaRPr>
          </a:p>
        </p:txBody>
      </p:sp>
      <p:sp>
        <p:nvSpPr>
          <p:cNvPr id="83" name=""/>
          <p:cNvSpPr/>
          <p:nvPr/>
        </p:nvSpPr>
        <p:spPr>
          <a:xfrm>
            <a:off x="2895480" y="7162920"/>
            <a:ext cx="1676520" cy="533160"/>
          </a:xfrm>
          <a:prstGeom prst="rect">
            <a:avLst/>
          </a:prstGeom>
          <a:solidFill>
            <a:srgbClr val="ffffcc"/>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Sends  the tag</a:t>
            </a:r>
            <a:endParaRPr b="0" lang="en-US" sz="1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to a</a:t>
            </a:r>
            <a:endParaRPr b="0" lang="en-US" sz="1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“Preview  Screen”</a:t>
            </a:r>
            <a:endParaRPr b="0" lang="en-US" sz="1000" strike="noStrike" u="none">
              <a:solidFill>
                <a:srgbClr val="000000"/>
              </a:solidFill>
              <a:effectLst/>
              <a:uFillTx/>
              <a:latin typeface="Times New Roman"/>
            </a:endParaRPr>
          </a:p>
        </p:txBody>
      </p:sp>
      <p:sp>
        <p:nvSpPr>
          <p:cNvPr id="84" name=""/>
          <p:cNvSpPr/>
          <p:nvPr/>
        </p:nvSpPr>
        <p:spPr>
          <a:xfrm>
            <a:off x="4572000" y="7543800"/>
            <a:ext cx="304920" cy="1522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5" name=""/>
          <p:cNvSpPr/>
          <p:nvPr/>
        </p:nvSpPr>
        <p:spPr>
          <a:xfrm>
            <a:off x="2514600" y="7772400"/>
            <a:ext cx="1905120" cy="609480"/>
          </a:xfrm>
          <a:prstGeom prst="rect">
            <a:avLst/>
          </a:prstGeom>
          <a:solidFill>
            <a:srgbClr val="ffffcc"/>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Saves the tag in the system</a:t>
            </a:r>
            <a:endParaRPr b="0" lang="en-US" sz="1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for later modification</a:t>
            </a:r>
            <a:endParaRPr b="0" lang="en-US" sz="1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and sending</a:t>
            </a:r>
            <a:endParaRPr b="0" lang="en-US" sz="1000" strike="noStrike" u="none">
              <a:solidFill>
                <a:srgbClr val="000000"/>
              </a:solidFill>
              <a:effectLst/>
              <a:uFillTx/>
              <a:latin typeface="Times New Roman"/>
            </a:endParaRPr>
          </a:p>
        </p:txBody>
      </p:sp>
      <p:sp>
        <p:nvSpPr>
          <p:cNvPr id="86" name=""/>
          <p:cNvSpPr/>
          <p:nvPr/>
        </p:nvSpPr>
        <p:spPr>
          <a:xfrm>
            <a:off x="4419720" y="7924680"/>
            <a:ext cx="45720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87" name=""/>
          <p:cNvSpPr/>
          <p:nvPr/>
        </p:nvSpPr>
        <p:spPr>
          <a:xfrm>
            <a:off x="2743200" y="8534520"/>
            <a:ext cx="1905120" cy="457200"/>
          </a:xfrm>
          <a:prstGeom prst="rect">
            <a:avLst/>
          </a:prstGeom>
          <a:solidFill>
            <a:srgbClr val="ffffcc"/>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Times New Roman"/>
              </a:rPr>
              <a:t>NEW!</a:t>
            </a:r>
            <a:r>
              <a:rPr b="0" lang="en-US" sz="1000" strike="noStrike" u="none">
                <a:solidFill>
                  <a:srgbClr val="000000"/>
                </a:solidFill>
                <a:effectLst/>
                <a:uFillTx/>
                <a:latin typeface="Times New Roman"/>
              </a:rPr>
              <a:t> Saves the tag in the system</a:t>
            </a:r>
            <a:endParaRPr b="0" lang="en-US" sz="10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000" strike="noStrike" u="none">
                <a:solidFill>
                  <a:srgbClr val="000000"/>
                </a:solidFill>
                <a:effectLst/>
                <a:uFillTx/>
                <a:latin typeface="Times New Roman"/>
              </a:rPr>
              <a:t>as a template</a:t>
            </a:r>
            <a:endParaRPr b="0" lang="en-US" sz="1000" strike="noStrike" u="none">
              <a:solidFill>
                <a:srgbClr val="000000"/>
              </a:solidFill>
              <a:effectLst/>
              <a:uFillTx/>
              <a:latin typeface="Times New Roman"/>
            </a:endParaRPr>
          </a:p>
        </p:txBody>
      </p:sp>
      <p:sp>
        <p:nvSpPr>
          <p:cNvPr id="88" name=""/>
          <p:cNvSpPr/>
          <p:nvPr/>
        </p:nvSpPr>
        <p:spPr>
          <a:xfrm>
            <a:off x="4648320" y="8610480"/>
            <a:ext cx="228600" cy="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pic>
        <p:nvPicPr>
          <p:cNvPr id="89" name="enron_logo" descr=""/>
          <p:cNvPicPr/>
          <p:nvPr/>
        </p:nvPicPr>
        <p:blipFill>
          <a:blip r:embed="rId3"/>
          <a:stretch/>
        </p:blipFill>
        <p:spPr>
          <a:xfrm>
            <a:off x="6477120" y="8766000"/>
            <a:ext cx="377640" cy="378000"/>
          </a:xfrm>
          <a:prstGeom prst="rect">
            <a:avLst/>
          </a:prstGeom>
          <a:noFill/>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0" name="" descr=""/>
          <p:cNvPicPr/>
          <p:nvPr/>
        </p:nvPicPr>
        <p:blipFill>
          <a:blip r:embed="rId1"/>
          <a:srcRect l="5860" t="26042" r="56642" b="6251"/>
          <a:stretch/>
        </p:blipFill>
        <p:spPr>
          <a:xfrm>
            <a:off x="228600" y="2514600"/>
            <a:ext cx="6400800" cy="5178600"/>
          </a:xfrm>
          <a:prstGeom prst="rect">
            <a:avLst/>
          </a:prstGeom>
          <a:noFill/>
          <a:ln w="0">
            <a:noFill/>
          </a:ln>
        </p:spPr>
      </p:pic>
      <p:sp>
        <p:nvSpPr>
          <p:cNvPr id="91" name=""/>
          <p:cNvSpPr txBox="1"/>
          <p:nvPr/>
        </p:nvSpPr>
        <p:spPr>
          <a:xfrm>
            <a:off x="3886200" y="304920"/>
            <a:ext cx="2390760" cy="523800"/>
          </a:xfrm>
          <a:prstGeom prst="rect">
            <a:avLst/>
          </a:prstGeom>
        </p:spPr>
        <p:txBody>
          <a:bodyPr wrap="none" lIns="90000" rIns="90000" tIns="46800" bIns="46800" anchor="t" anchorCtr="1">
            <a:prstTxWarp prst="textPlain">
              <a:avLst>
                <a:gd name="adj" fmla="val 50000"/>
              </a:avLst>
            </a:prstTxWarp>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pc="3" strike="noStrike" u="none">
                <a:ln w="0">
                  <a:noFill/>
                </a:ln>
                <a:solidFill>
                  <a:srgbClr val="336699"/>
                </a:solidFill>
                <a:effectLst>
                  <a:outerShdw dist="40186" dir="1096358" blurRad="0" rotWithShape="0">
                    <a:srgbClr val="c0c0c0"/>
                  </a:outerShdw>
                </a:effectLst>
                <a:uFillTx/>
                <a:latin typeface="Times New Roman"/>
              </a:rPr>
              <a:t>Making Tags-3</a:t>
            </a:r>
            <a:endParaRPr b="0" lang="en-US" sz="2400" spc="3" strike="noStrike" u="none">
              <a:ln w="0">
                <a:noFill/>
              </a:ln>
              <a:solidFill>
                <a:srgbClr val="336699"/>
              </a:solidFill>
              <a:effectLst>
                <a:outerShdw dist="40186" dir="1096358" blurRad="0" rotWithShape="0">
                  <a:srgbClr val="c0c0c0"/>
                </a:outerShdw>
              </a:effectLst>
              <a:uFillTx/>
              <a:latin typeface="Times New Roman"/>
              <a:ea typeface="Times New Roman"/>
            </a:endParaRPr>
          </a:p>
        </p:txBody>
      </p:sp>
      <p:sp>
        <p:nvSpPr>
          <p:cNvPr id="92" name=""/>
          <p:cNvSpPr/>
          <p:nvPr/>
        </p:nvSpPr>
        <p:spPr>
          <a:xfrm>
            <a:off x="990720" y="990720"/>
            <a:ext cx="4952880" cy="1295280"/>
          </a:xfrm>
          <a:prstGeom prst="rect">
            <a:avLst/>
          </a:prstGeom>
          <a:solidFill>
            <a:srgbClr val="ffffcc"/>
          </a:solidFill>
          <a:ln w="9360">
            <a:solidFill>
              <a:srgbClr val="000000"/>
            </a:solidFill>
            <a:miter/>
          </a:ln>
        </p:spPr>
        <p:style>
          <a:lnRef idx="0"/>
          <a:fillRef idx="0"/>
          <a:effectRef idx="0"/>
          <a:fontRef idx="minor"/>
        </p:style>
        <p:txBody>
          <a:bodyPr wrap="none"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This error message box will point out</a:t>
            </a:r>
            <a:endParaRPr b="0" lang="en-US" sz="1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any serious flaws in the tag. These errors </a:t>
            </a:r>
            <a:endParaRPr b="0" lang="en-US" sz="1800" strike="noStrike" u="none">
              <a:solidFill>
                <a:srgbClr val="000000"/>
              </a:solidFill>
              <a:effectLst/>
              <a:uFillTx/>
              <a:latin typeface="Times New Roman"/>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must be corrected before the tag can be entered.</a:t>
            </a:r>
            <a:endParaRPr b="0" lang="en-US" sz="1800" strike="noStrike" u="none">
              <a:solidFill>
                <a:srgbClr val="000000"/>
              </a:solidFill>
              <a:effectLst/>
              <a:uFillTx/>
              <a:latin typeface="Times New Roman"/>
            </a:endParaRPr>
          </a:p>
        </p:txBody>
      </p:sp>
      <p:sp>
        <p:nvSpPr>
          <p:cNvPr id="93" name=""/>
          <p:cNvSpPr/>
          <p:nvPr/>
        </p:nvSpPr>
        <p:spPr>
          <a:xfrm>
            <a:off x="1981080" y="2286000"/>
            <a:ext cx="152640" cy="1066680"/>
          </a:xfrm>
          <a:prstGeom prst="line">
            <a:avLst/>
          </a:prstGeom>
          <a:ln w="9360">
            <a:solidFill>
              <a:srgbClr val="000000"/>
            </a:solidFill>
            <a:miter/>
            <a:tailEnd len="med" type="triangle" w="med"/>
          </a:ln>
        </p:spPr>
        <p:style>
          <a:lnRef idx="0"/>
          <a:fillRef idx="0"/>
          <a:effectRef idx="0"/>
          <a:fontRef idx="minor"/>
        </p:style>
        <p:txBody>
          <a:bodyPr lIns="90000" rIns="90000" tIns="46800" bIns="46800" anchor="ctr">
            <a:noAutofit/>
          </a:bodyPr>
          <a:p>
            <a:endParaRPr b="0" lang="en-US" sz="2400" strike="noStrike" u="none">
              <a:solidFill>
                <a:srgbClr val="000000"/>
              </a:solidFill>
              <a:effectLst/>
              <a:uFillTx/>
              <a:latin typeface="Times New Roman"/>
            </a:endParaRPr>
          </a:p>
        </p:txBody>
      </p:sp>
      <p:sp>
        <p:nvSpPr>
          <p:cNvPr id="94" name=""/>
          <p:cNvSpPr/>
          <p:nvPr/>
        </p:nvSpPr>
        <p:spPr>
          <a:xfrm>
            <a:off x="3962520" y="4572000"/>
            <a:ext cx="2209680" cy="838080"/>
          </a:xfrm>
          <a:prstGeom prst="ellipse">
            <a:avLst/>
          </a:prstGeom>
          <a:noFill/>
          <a:ln w="28440">
            <a:solidFill>
              <a:srgbClr val="ff0000"/>
            </a:solidFill>
            <a:miter/>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Times New Roman"/>
            </a:endParaRPr>
          </a:p>
        </p:txBody>
      </p:sp>
      <p:sp>
        <p:nvSpPr>
          <p:cNvPr id="95" name=""/>
          <p:cNvSpPr/>
          <p:nvPr/>
        </p:nvSpPr>
        <p:spPr>
          <a:xfrm>
            <a:off x="905400" y="7848720"/>
            <a:ext cx="5410800" cy="100872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In this example, a tag with a profile that flows past </a:t>
            </a:r>
            <a:endParaRPr b="0" lang="en-US" sz="20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midnight was initially tagged as the same day. The</a:t>
            </a:r>
            <a:endParaRPr b="0" lang="en-US" sz="2000" strike="noStrike" u="none">
              <a:solidFill>
                <a:srgbClr val="000000"/>
              </a:solidFill>
              <a:effectLst/>
              <a:uFillTx/>
              <a:latin typeface="Times New Roman"/>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corrected tag will show a stop date of 12/19/2000</a:t>
            </a:r>
            <a:endParaRPr b="0" lang="en-US" sz="2000" strike="noStrike" u="none">
              <a:solidFill>
                <a:srgbClr val="000000"/>
              </a:solidFill>
              <a:effectLst/>
              <a:uFillTx/>
              <a:latin typeface="Times New Roman"/>
            </a:endParaRPr>
          </a:p>
        </p:txBody>
      </p:sp>
      <p:pic>
        <p:nvPicPr>
          <p:cNvPr id="96" name="enron_logo" descr=""/>
          <p:cNvPicPr/>
          <p:nvPr/>
        </p:nvPicPr>
        <p:blipFill>
          <a:blip r:embed="rId2"/>
          <a:stretch/>
        </p:blipFill>
        <p:spPr>
          <a:xfrm>
            <a:off x="6477120" y="8766000"/>
            <a:ext cx="377640" cy="378000"/>
          </a:xfrm>
          <a:prstGeom prst="rect">
            <a:avLst/>
          </a:prstGeom>
          <a:noFill/>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376</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2000-12-18T20:46:08Z</dcterms:created>
  <dc:creator>Cara Semperger</dc:creator>
  <dc:description/>
  <dc:language>en-US</dc:language>
  <cp:lastModifiedBy>Cara Semperger</cp:lastModifiedBy>
  <cp:lastPrinted>2001-01-08T15:01:27Z</cp:lastPrinted>
  <dcterms:modified xsi:type="dcterms:W3CDTF">2001-01-08T15:02:42Z</dcterms:modified>
  <cp:revision>35</cp:revision>
  <dc:subject/>
  <dc:title>No Slide Title</dc:title>
</cp:coreProperties>
</file>