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9F2746-5494-4EA3-B534-E9C01ABE92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14B693-5C6E-4C4E-89E4-C15C5B0E1F9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5101DA-CFD0-4B4D-A551-782D2A8D96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4BBCB1-C52B-4863-BC86-0449D7A044E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ECF826-6DA8-4727-9EDE-A45A41B27A4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Nymex positions and proposed hedging program for EES Retail Gas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 &amp; Actions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 into 9 month hedging program for the period from April 2002-December 2002 immediately at 100% ratio of open positions.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Deposit initial margin of $2.7 MM with brokerage plus some balance of cash $10MM to manage margin calls. Establish 1,000 open contract maximum.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Re-establishment DPR / Rac reporting mechanisms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 credit support to provide for more counterparties ( UBS &amp; others ). Provide access to DIP financing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 :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MTM, current open Nymex positions and related sensitivities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capital needs and logistical implications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uncertainties and current initiatives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Decide on plan of action to manage significant price risk which currently exists in EES Retail Gas portfolio to maintain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of MTM values – All Active portfolios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228600" y="914400"/>
          <a:ext cx="8381880" cy="5562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14400"/>
                    <a:ext cx="8381880" cy="556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MTM Values of NESCO Portfolios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304920" y="990720"/>
          <a:ext cx="8381880" cy="5257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990720"/>
                    <a:ext cx="8381880" cy="52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Positions  - All Portfolios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685800" y="1447920"/>
          <a:ext cx="7391520" cy="4647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447920"/>
                    <a:ext cx="7391520" cy="46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NESCO Initial Margin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457200" y="1981080"/>
          <a:ext cx="815328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81080"/>
                    <a:ext cx="81532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NESCO VAR and Maintenance Margins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380880" y="838080"/>
          <a:ext cx="8458200" cy="5410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838080"/>
                    <a:ext cx="8458200" cy="541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 &amp; Uncertainties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04920" y="1294920"/>
            <a:ext cx="853416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Attrition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Keeper vs. Non-Keeper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Attrition/Instability of workforce due to lack of incentives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Issues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regarding forward commodity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Risk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Ability to execute and perform on current physical portfolio of contracts ( Lack of Credit, Small # of supply counterparties, Access to DIP Financing 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Correlation / Basis Risk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&amp; lack of perfect Nymex correlation to physical supply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Hedging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price risk in portfolio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“Lock-in” MTM value of current portfolio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risk control framework in place simply needs to be re-established – RGS, Corporate RAC, Daily Position report (DPR) distributed daily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2002-03-01T17:25:28Z</dcterms:created>
  <dc:creator>ddraper</dc:creator>
  <dc:description/>
  <dc:language>en-US</dc:language>
  <cp:lastModifiedBy>ddraper</cp:lastModifiedBy>
  <dcterms:modified xsi:type="dcterms:W3CDTF">2002-03-22T14:18:41Z</dcterms:modified>
  <cp:revision>32</cp:revision>
  <dc:subject/>
  <dc:title>Enron Energy Services</dc:title>
</cp:coreProperties>
</file>