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322200" y="1371240"/>
            <a:ext cx="8501040" cy="466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B32BBD-309F-46B0-B71C-C1D654CAADC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322200" y="1371240"/>
            <a:ext cx="8501040" cy="4662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DA688E-E690-49ED-B2B3-2AA7AC33359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22200" y="1371240"/>
            <a:ext cx="8501040" cy="466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6400440" y="6248520"/>
            <a:ext cx="1981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3619440" y="6400440"/>
            <a:ext cx="1905120" cy="304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ABE6A6-C04C-462E-B57D-E1F39D986A5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57200" y="990720"/>
            <a:ext cx="8229600" cy="75960"/>
          </a:xfrm>
          <a:prstGeom prst="rect">
            <a:avLst/>
          </a:prstGeom>
          <a:gradFill rotWithShape="0">
            <a:gsLst>
              <a:gs pos="0">
                <a:srgbClr val="3333cc"/>
              </a:gs>
              <a:gs pos="100000">
                <a:srgbClr val="3366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E_RGB_R" descr=""/>
          <p:cNvPicPr/>
          <p:nvPr/>
        </p:nvPicPr>
        <p:blipFill>
          <a:blip r:embed="rId2"/>
          <a:stretch/>
        </p:blipFill>
        <p:spPr>
          <a:xfrm>
            <a:off x="8407440" y="6134040"/>
            <a:ext cx="685800" cy="676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" name=""/>
          <p:cNvSpPr/>
          <p:nvPr/>
        </p:nvSpPr>
        <p:spPr>
          <a:xfrm>
            <a:off x="228600" y="6324480"/>
            <a:ext cx="2438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DRAFT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514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Notre Dame</a:t>
            </a:r>
            <a:endParaRPr b="0" lang="en-US" sz="6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3031200" y="5805360"/>
            <a:ext cx="31021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5, 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Summary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22200" y="1371240"/>
            <a:ext cx="8516880" cy="4662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Rockne and Gipper conduct heads up merger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 ratio is .347 (based on 5- day trading averages)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Rockne bridges short-term liquidity with $1.5 billion purchase of preferred in Gipper Sub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Drop dead close date is November 30, 2002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1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Heisman commits $2.5 billion in support of the transaction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$1.5 billion at signing through Rockne purchase of preferred stock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$1.0 billion equity purchase in Rockne at closing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Anti-dilution right to invest incremental $2.0 billion in Rockne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A433B9-F853-4A9E-9C56-5B991ABCA4F0}" type="slidenum">
              <a:t>2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spcBef>
                <a:spcPts val="11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Merger Agreement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22200" y="1371240"/>
            <a:ext cx="8501040" cy="466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150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transaction economics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$2.0 billion basket for litigation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$1.0 billion incremental cap for material adverse change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$350 million breakage fee plus exchange rights in preferred stock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9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Gipper operations between signing and closing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 ability to raise or refinance debt, and issue private equity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 current employee benefits for one year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Retention plan to keep key employees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29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Governance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Social issues still being negotiated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2F24FF3-97E9-472D-8D1C-DC7D136FA0D8}" type="slidenum">
              <a:t>3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Preferred Stock Transaction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22200" y="1371240"/>
            <a:ext cx="8501040" cy="466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150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Rockne purchases $1.5 billion non-voting preferred with 6% dividend in Gipper Sub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Funding upon HSR filing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Convertible to common stock of Gipper Sub if merger fails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Exchangeable to Gipper common if Gipper  pays breakage fee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Board fiduciary duty out (topping bid)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Withdrawal of recommendation to shareholders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9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key terms of preferred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Does not restrict ability to raise incremental debt ($450)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125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Except for case where Rockne exchanges into Gipper common, Gipper retains right to repurchase preferred for $1.5 billion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8C9660-59D6-4E7C-BEDD-81C214561DAB}" type="slidenum">
              <a:t>4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 Forma Equity Infusion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263520" y="1216080"/>
          <a:ext cx="8309160" cy="2052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63520" y="1216080"/>
                    <a:ext cx="8309160" cy="2052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" name=""/>
          <p:cNvGraphicFramePr/>
          <p:nvPr/>
        </p:nvGraphicFramePr>
        <p:xfrm>
          <a:off x="971640" y="3508200"/>
          <a:ext cx="5657760" cy="27403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71640" y="3508200"/>
                    <a:ext cx="5657760" cy="274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477B4B-7717-41C2-BAA0-E2C301F9FC78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 Forma Merger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1204920" y="1371600"/>
          <a:ext cx="6734160" cy="1600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04920" y="1371600"/>
                    <a:ext cx="6734160" cy="1600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8" name=""/>
          <p:cNvGraphicFramePr/>
          <p:nvPr/>
        </p:nvGraphicFramePr>
        <p:xfrm>
          <a:off x="2852640" y="3181320"/>
          <a:ext cx="3438720" cy="30672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852640" y="3181320"/>
                    <a:ext cx="3438720" cy="3067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BC7F47-696B-4E9A-BFFE-F1B77C8C1418}" type="slidenum">
              <a:t>6</a:t>
            </a:fld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Rationale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322200" y="1371240"/>
            <a:ext cx="8501040" cy="466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opportunity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C59CDFA-38D0-49E8-A0F1-656A225613E4}" type="slidenum">
              <a:t>7</a:t>
            </a:fld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 Frame and Closing Constraints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22200" y="1371240"/>
            <a:ext cx="8501040" cy="466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0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HSR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Gipper Sub – file day after announcement (11/6 or 11/7)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15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Gipper – file within 1 week of announcement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0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 investigation – file 8K on 11/7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0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 review of transaction – est. 3 months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0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FERC – est. 6 months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001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PUHCA – est. 6-9 months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29D198-B1BC-4133-AAC3-83C21FFAB406}" type="slidenum">
              <a:t>8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2001-06-01T11:28:56Z</dcterms:created>
  <dc:creator>cregalad</dc:creator>
  <dc:description/>
  <dc:language>en-US</dc:language>
  <cp:lastModifiedBy>bneff2</cp:lastModifiedBy>
  <cp:lastPrinted>2001-09-05T11:56:13Z</cp:lastPrinted>
  <dcterms:modified xsi:type="dcterms:W3CDTF">2001-11-05T02:09:12Z</dcterms:modified>
  <cp:revision>213</cp:revision>
  <dc:subject/>
  <dc:title>EBSI Industries/Clients Served</dc:title>
</cp:coreProperties>
</file>