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5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2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14.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8.xml.rels" ContentType="application/vnd.openxmlformats-package.relationships+xml"/>
  <Override PartName="/ppt/slides/_rels/slide5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60.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46.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1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50.xml.rels" ContentType="application/vnd.openxmlformats-package.relationships+xml"/>
  <Override PartName="/ppt/slides/_rels/slide51.xml.rels" ContentType="application/vnd.openxmlformats-package.relationships+xml"/>
  <Override PartName="/ppt/slides/_rels/slide52.xml.rels" ContentType="application/vnd.openxmlformats-package.relationships+xml"/>
  <Override PartName="/ppt/slides/_rels/slide53.xml.rels" ContentType="application/vnd.openxmlformats-package.relationships+xml"/>
  <Override PartName="/ppt/slides/slide56.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18.xml" ContentType="application/vnd.openxmlformats-officedocument.presentationml.slide+xml"/>
  <Override PartName="/ppt/slides/slide60.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10.png" ContentType="image/png"/>
  <Override PartName="/ppt/media/image7.wmf" ContentType="image/x-wmf"/>
  <Override PartName="/ppt/media/image12.png" ContentType="image/png"/>
  <Override PartName="/ppt/media/image8.wmf" ContentType="image/x-wmf"/>
  <Override PartName="/ppt/media/image9.png" ContentType="image/png"/>
  <Override PartName="/ppt/media/image11.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E9BE24F-B501-4547-BD3F-9C6D11241AFD}"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1876467-FE42-460B-884F-D2ECA3746E0B}"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A34CC28-6C40-4249-91FD-00BB9934C04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328318C-D3E5-4083-966E-23BEBAECCF4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1C3BA42-DFF7-43E8-8BD2-B055712367A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image" Target="../media/image9.png"/><Relationship Id="rId5"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image" Target="../media/image9.png"/><Relationship Id="rId5" Type="http://schemas.openxmlformats.org/officeDocument/2006/relationships/image" Target="../media/image9.png"/><Relationship Id="rId6" Type="http://schemas.openxmlformats.org/officeDocument/2006/relationships/image" Target="../media/image9.png"/><Relationship Id="rId7"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390320" y="228240"/>
            <a:ext cx="6770520" cy="4221000"/>
          </a:xfrm>
          <a:prstGeom prst="rect">
            <a:avLst/>
          </a:prstGeom>
          <a:noFill/>
          <a:ln w="0">
            <a:noFill/>
          </a:ln>
        </p:spPr>
        <p:txBody>
          <a:bodyPr lIns="90000" rIns="90000" tIns="46800" bIns="46800" anchor="ctr">
            <a:noAutofit/>
          </a:bodyPr>
          <a:p>
            <a:pPr indent="0" algn="ctr">
              <a:lnSpc>
                <a:spcPct val="100000"/>
              </a:lnSpc>
              <a:spcBef>
                <a:spcPts val="1500"/>
              </a:spcBef>
              <a:buNone/>
              <a:tabLst>
                <a:tab algn="l" pos="0"/>
                <a:tab algn="l" pos="257004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cc0000"/>
                </a:solidFill>
                <a:effectLst/>
                <a:uFillTx/>
                <a:latin typeface="Arial Black"/>
              </a:rPr>
              <a:t>Presentation to</a:t>
            </a:r>
            <a:br>
              <a:rPr sz="4800"/>
            </a:br>
            <a:r>
              <a:rPr b="1" lang="en-US" sz="4800" strike="noStrike" u="none">
                <a:solidFill>
                  <a:srgbClr val="cc0000"/>
                </a:solidFill>
                <a:effectLst/>
                <a:uFillTx/>
                <a:latin typeface="Arial Black"/>
              </a:rPr>
              <a:t>Norsk Hydro</a:t>
            </a:r>
            <a:br>
              <a:rPr sz="4800"/>
            </a:br>
            <a:r>
              <a:rPr b="1" lang="en-US" sz="4800" strike="noStrike" u="none">
                <a:solidFill>
                  <a:srgbClr val="3333cc"/>
                </a:solidFill>
                <a:effectLst/>
                <a:uFillTx/>
                <a:latin typeface="Arial Black"/>
              </a:rPr>
              <a:t>Houston</a:t>
            </a:r>
            <a:br>
              <a:rPr sz="4800"/>
            </a:br>
            <a:r>
              <a:rPr b="1" lang="en-US" sz="4800" strike="noStrike" u="none">
                <a:solidFill>
                  <a:srgbClr val="cc0000"/>
                </a:solidFill>
                <a:effectLst/>
                <a:uFillTx/>
                <a:latin typeface="Arial Black"/>
              </a:rPr>
              <a:t>June 7, 2001</a:t>
            </a:r>
            <a:endParaRPr b="0" lang="en-US" sz="4800" strike="noStrike" u="none">
              <a:solidFill>
                <a:srgbClr val="000000"/>
              </a:solidFill>
              <a:effectLst/>
              <a:uFillTx/>
              <a:latin typeface="Times New Roman"/>
            </a:endParaRPr>
          </a:p>
        </p:txBody>
      </p:sp>
      <p:sp>
        <p:nvSpPr>
          <p:cNvPr id="11" name="PlaceHolder 2"/>
          <p:cNvSpPr>
            <a:spLocks noGrp="1"/>
          </p:cNvSpPr>
          <p:nvPr>
            <p:ph type="subTitle"/>
          </p:nvPr>
        </p:nvSpPr>
        <p:spPr>
          <a:xfrm>
            <a:off x="1143000" y="4267080"/>
            <a:ext cx="6477120" cy="1905120"/>
          </a:xfrm>
          <a:prstGeom prst="rect">
            <a:avLst/>
          </a:prstGeom>
          <a:noFill/>
          <a:ln w="0">
            <a:noFill/>
          </a:ln>
        </p:spPr>
        <p:txBody>
          <a:bodyPr lIns="90000" rIns="90000" tIns="46800" bIns="46800" anchor="t">
            <a:noAutofit/>
          </a:bodyPr>
          <a:p>
            <a:pPr indent="0" algn="ctr">
              <a:lnSpc>
                <a:spcPct val="100000"/>
              </a:lnSpc>
              <a:spcBef>
                <a:spcPts val="1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ff3399"/>
                </a:solidFill>
                <a:effectLst/>
                <a:uFillTx/>
                <a:latin typeface="Arial Black"/>
              </a:rPr>
              <a:t>Vince Kaminski</a:t>
            </a:r>
            <a:endParaRPr b="0" lang="en-US" sz="5400" strike="noStrike" u="none">
              <a:solidFill>
                <a:srgbClr val="000000"/>
              </a:solidFill>
              <a:effectLst/>
              <a:uFillTx/>
              <a:latin typeface="Times New Roman"/>
            </a:endParaRPr>
          </a:p>
          <a:p>
            <a:pPr indent="0" algn="ctr">
              <a:lnSpc>
                <a:spcPct val="100000"/>
              </a:lnSpc>
              <a:spcBef>
                <a:spcPts val="1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ff3399"/>
                </a:solidFill>
                <a:effectLst/>
                <a:uFillTx/>
                <a:latin typeface="Arial Black"/>
              </a:rPr>
              <a:t>ENRON CORP</a:t>
            </a:r>
            <a:r>
              <a:rPr b="0" lang="en-US" sz="5400" strike="noStrike" u="none">
                <a:solidFill>
                  <a:srgbClr val="ff3399"/>
                </a:solidFill>
                <a:effectLst/>
                <a:uFillTx/>
                <a:latin typeface="Times New Roman"/>
              </a:rPr>
              <a:t>.</a:t>
            </a:r>
            <a:endParaRPr b="0" lang="en-US" sz="5400" strike="noStrike" u="none">
              <a:solidFill>
                <a:srgbClr val="000000"/>
              </a:solidFill>
              <a:effectLst/>
              <a:uFillTx/>
              <a:latin typeface="Times New Roman"/>
            </a:endParaRPr>
          </a:p>
        </p:txBody>
      </p:sp>
      <p:pic>
        <p:nvPicPr>
          <p:cNvPr id="12" name="" descr=""/>
          <p:cNvPicPr/>
          <p:nvPr/>
        </p:nvPicPr>
        <p:blipFill>
          <a:blip r:embed="rId1"/>
          <a:stretch/>
        </p:blipFill>
        <p:spPr>
          <a:xfrm>
            <a:off x="7696080" y="5703840"/>
            <a:ext cx="928800" cy="71604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graphicFrame>
        <p:nvGraphicFramePr>
          <p:cNvPr id="275" name=""/>
          <p:cNvGraphicFramePr/>
          <p:nvPr/>
        </p:nvGraphicFramePr>
        <p:xfrm>
          <a:off x="838080" y="1174680"/>
          <a:ext cx="7629480" cy="5683320"/>
        </p:xfrm>
        <a:graphic>
          <a:graphicData uri="http://schemas.openxmlformats.org/presentationml/2006/ole">
            <p:oleObj r:id="rId1" spid="">
              <p:embed/>
              <p:pic>
                <p:nvPicPr>
                  <p:cNvPr id="276" name="" descr=""/>
                  <p:cNvPicPr/>
                  <p:nvPr/>
                </p:nvPicPr>
                <p:blipFill>
                  <a:blip r:embed="rId2"/>
                  <a:stretch/>
                </p:blipFill>
                <p:spPr>
                  <a:xfrm>
                    <a:off x="838080" y="1174680"/>
                    <a:ext cx="7629480" cy="5683320"/>
                  </a:xfrm>
                  <a:prstGeom prst="rect">
                    <a:avLst/>
                  </a:prstGeom>
                  <a:noFill/>
                  <a:ln w="0">
                    <a:noFill/>
                  </a:ln>
                </p:spPr>
              </p:pic>
            </p:oleObj>
          </a:graphicData>
        </a:graphic>
      </p:graphicFrame>
      <p:sp>
        <p:nvSpPr>
          <p:cNvPr id="277" name="PlaceHolder 1"/>
          <p:cNvSpPr>
            <a:spLocks noGrp="1"/>
          </p:cNvSpPr>
          <p:nvPr>
            <p:ph type="title"/>
          </p:nvPr>
        </p:nvSpPr>
        <p:spPr>
          <a:xfrm>
            <a:off x="533520" y="228600"/>
            <a:ext cx="769608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Black"/>
              </a:rPr>
              <a:t>NG Risk Book Hierarchy</a:t>
            </a:r>
            <a:endParaRPr b="0" lang="en-US" sz="4400" strike="noStrike" u="none">
              <a:solidFill>
                <a:srgbClr val="000000"/>
              </a:solidFill>
              <a:effectLst/>
              <a:uFillTx/>
              <a:latin typeface="Times New Roman"/>
            </a:endParaRPr>
          </a:p>
        </p:txBody>
      </p:sp>
      <p:sp>
        <p:nvSpPr>
          <p:cNvPr id="278" name=""/>
          <p:cNvSpPr/>
          <p:nvPr/>
        </p:nvSpPr>
        <p:spPr>
          <a:xfrm>
            <a:off x="5340240" y="4395960"/>
            <a:ext cx="3337200" cy="1584000"/>
          </a:xfrm>
          <a:prstGeom prst="roundRect">
            <a:avLst>
              <a:gd name="adj" fmla="val 16667"/>
            </a:avLst>
          </a:prstGeom>
          <a:solidFill>
            <a:srgbClr val="ffe473"/>
          </a:solidFill>
          <a:ln w="0">
            <a:noFill/>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5319720" y="4498920"/>
            <a:ext cx="3429000" cy="141012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Enron defines the portfolio risk hierarchy to</a:t>
            </a:r>
            <a:endParaRPr b="0" lang="en-US" sz="18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manage individual, portfolio, and enterprise risk</a:t>
            </a:r>
            <a:endParaRPr b="0" lang="en-US" sz="1800" strike="noStrike" u="none">
              <a:solidFill>
                <a:srgbClr val="0000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28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Book Antiqua"/>
              </a:rPr>
              <a:t>Backtesting</a:t>
            </a:r>
            <a:endParaRPr b="0" lang="en-US" sz="4400" strike="noStrike" u="none">
              <a:solidFill>
                <a:srgbClr val="000000"/>
              </a:solidFill>
              <a:effectLst/>
              <a:uFillTx/>
              <a:latin typeface="Times New Roman"/>
            </a:endParaRPr>
          </a:p>
        </p:txBody>
      </p:sp>
      <p:graphicFrame>
        <p:nvGraphicFramePr>
          <p:cNvPr id="281" name=""/>
          <p:cNvGraphicFramePr/>
          <p:nvPr/>
        </p:nvGraphicFramePr>
        <p:xfrm>
          <a:off x="733320" y="1754280"/>
          <a:ext cx="7796160" cy="4259160"/>
        </p:xfrm>
        <a:graphic>
          <a:graphicData uri="http://schemas.openxmlformats.org/presentationml/2006/ole">
            <p:oleObj r:id="rId1" spid="">
              <p:embed/>
              <p:pic>
                <p:nvPicPr>
                  <p:cNvPr id="282" name="" descr=""/>
                  <p:cNvPicPr/>
                  <p:nvPr/>
                </p:nvPicPr>
                <p:blipFill>
                  <a:blip r:embed="rId2"/>
                  <a:stretch/>
                </p:blipFill>
                <p:spPr>
                  <a:xfrm>
                    <a:off x="733320" y="1754280"/>
                    <a:ext cx="7796160" cy="4259160"/>
                  </a:xfrm>
                  <a:prstGeom prst="rect">
                    <a:avLst/>
                  </a:prstGeom>
                  <a:noFill/>
                  <a:ln w="0">
                    <a:noFill/>
                  </a:ln>
                </p:spPr>
              </p:pic>
            </p:oleObj>
          </a:graphicData>
        </a:graphic>
      </p:graphicFrame>
      <p:sp>
        <p:nvSpPr>
          <p:cNvPr id="283" name=""/>
          <p:cNvSpPr/>
          <p:nvPr/>
        </p:nvSpPr>
        <p:spPr>
          <a:xfrm>
            <a:off x="365040" y="401760"/>
            <a:ext cx="8077320" cy="1066680"/>
          </a:xfrm>
          <a:prstGeom prst="rect">
            <a:avLst/>
          </a:prstGeom>
          <a:noFill/>
          <a:ln w="0">
            <a:noFill/>
          </a:ln>
        </p:spPr>
        <p:style>
          <a:lnRef idx="0"/>
          <a:fillRef idx="0"/>
          <a:effectRef idx="0"/>
          <a:fontRef idx="minor"/>
        </p:style>
        <p:txBody>
          <a:bodyPr lIns="92160" rIns="92160" tIns="46080" bIns="46080" anchor="t">
            <a:noAutofit/>
          </a:bodyPr>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284" name=""/>
          <p:cNvGrpSpPr/>
          <p:nvPr/>
        </p:nvGrpSpPr>
        <p:grpSpPr>
          <a:xfrm>
            <a:off x="457200" y="609480"/>
            <a:ext cx="3495600" cy="270000"/>
            <a:chOff x="457200" y="609480"/>
            <a:chExt cx="3495600" cy="270000"/>
          </a:xfrm>
        </p:grpSpPr>
        <p:sp>
          <p:nvSpPr>
            <p:cNvPr id="285" name=""/>
            <p:cNvSpPr/>
            <p:nvPr/>
          </p:nvSpPr>
          <p:spPr>
            <a:xfrm>
              <a:off x="457200" y="609480"/>
              <a:ext cx="3495600" cy="2700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581040" y="714600"/>
              <a:ext cx="236520" cy="59040"/>
            </a:xfrm>
            <a:prstGeom prst="rect">
              <a:avLst/>
            </a:prstGeom>
            <a:solidFill>
              <a:srgbClr val="0000ff"/>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87" name=""/>
            <p:cNvSpPr/>
            <p:nvPr/>
          </p:nvSpPr>
          <p:spPr>
            <a:xfrm>
              <a:off x="853560" y="695160"/>
              <a:ext cx="2966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P&amp;L</a:t>
              </a:r>
              <a:endParaRPr b="0" lang="en-US" sz="1100" strike="noStrike" u="none">
                <a:solidFill>
                  <a:srgbClr val="000000"/>
                </a:solidFill>
                <a:effectLst/>
                <a:uFillTx/>
                <a:latin typeface="Times New Roman"/>
              </a:endParaRPr>
            </a:p>
          </p:txBody>
        </p:sp>
        <p:sp>
          <p:nvSpPr>
            <p:cNvPr id="288" name=""/>
            <p:cNvSpPr/>
            <p:nvPr/>
          </p:nvSpPr>
          <p:spPr>
            <a:xfrm>
              <a:off x="1654200" y="752760"/>
              <a:ext cx="237960" cy="1440"/>
            </a:xfrm>
            <a:prstGeom prst="line">
              <a:avLst/>
            </a:prstGeom>
            <a:ln w="111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9" name=""/>
            <p:cNvSpPr/>
            <p:nvPr/>
          </p:nvSpPr>
          <p:spPr>
            <a:xfrm>
              <a:off x="1915560" y="695160"/>
              <a:ext cx="810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Value at Risk</a:t>
              </a:r>
              <a:endParaRPr b="0" lang="en-US" sz="1100" strike="noStrike" u="none">
                <a:solidFill>
                  <a:srgbClr val="000000"/>
                </a:solidFill>
                <a:effectLst/>
                <a:uFillTx/>
                <a:latin typeface="Times New Roman"/>
              </a:endParaRPr>
            </a:p>
          </p:txBody>
        </p:sp>
        <p:sp>
          <p:nvSpPr>
            <p:cNvPr id="290" name=""/>
            <p:cNvSpPr/>
            <p:nvPr/>
          </p:nvSpPr>
          <p:spPr>
            <a:xfrm>
              <a:off x="2878200" y="752760"/>
              <a:ext cx="237960" cy="1440"/>
            </a:xfrm>
            <a:prstGeom prst="line">
              <a:avLst/>
            </a:prstGeom>
            <a:ln w="20520">
              <a:solidFill>
                <a:srgbClr val="48843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91" name=""/>
            <p:cNvSpPr/>
            <p:nvPr/>
          </p:nvSpPr>
          <p:spPr>
            <a:xfrm>
              <a:off x="3140280" y="695160"/>
              <a:ext cx="7034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V@R Limit</a:t>
              </a:r>
              <a:endParaRPr b="0" lang="en-US" sz="1100" strike="noStrike" u="none">
                <a:solidFill>
                  <a:srgbClr val="000000"/>
                </a:solidFill>
                <a:effectLst/>
                <a:uFillTx/>
                <a:latin typeface="Times New Roman"/>
              </a:endParaRPr>
            </a:p>
          </p:txBody>
        </p:sp>
      </p:grpSp>
      <p:sp>
        <p:nvSpPr>
          <p:cNvPr id="292" name=""/>
          <p:cNvSpPr/>
          <p:nvPr/>
        </p:nvSpPr>
        <p:spPr>
          <a:xfrm>
            <a:off x="5219640" y="1812960"/>
            <a:ext cx="159228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Summer 1998 Power Price Spike</a:t>
            </a:r>
            <a:endParaRPr b="0" lang="en-US" sz="1200" strike="noStrike" u="none">
              <a:solidFill>
                <a:srgbClr val="000000"/>
              </a:solidFill>
              <a:effectLst/>
              <a:uFillTx/>
              <a:latin typeface="Times New Roman"/>
            </a:endParaRPr>
          </a:p>
        </p:txBody>
      </p:sp>
      <p:sp>
        <p:nvSpPr>
          <p:cNvPr id="293" name=""/>
          <p:cNvSpPr/>
          <p:nvPr/>
        </p:nvSpPr>
        <p:spPr>
          <a:xfrm>
            <a:off x="6885000" y="2438280"/>
            <a:ext cx="15922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Hurricane Mitch</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294"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NATURAL GAS TRADING</a:t>
            </a:r>
            <a:endParaRPr b="0" lang="en-US" sz="4400" strike="noStrike" u="none">
              <a:solidFill>
                <a:srgbClr val="000000"/>
              </a:solidFill>
              <a:effectLst/>
              <a:uFillTx/>
              <a:latin typeface="Times New Roman"/>
            </a:endParaRPr>
          </a:p>
        </p:txBody>
      </p:sp>
      <p:sp>
        <p:nvSpPr>
          <p:cNvPr id="295"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29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a:t>
            </a:r>
            <a:endParaRPr b="0" lang="en-US" sz="4400" strike="noStrike" u="none">
              <a:solidFill>
                <a:srgbClr val="000000"/>
              </a:solidFill>
              <a:effectLst/>
              <a:uFillTx/>
              <a:latin typeface="Times New Roman"/>
            </a:endParaRPr>
          </a:p>
        </p:txBody>
      </p:sp>
      <p:sp>
        <p:nvSpPr>
          <p:cNvPr id="29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mixture of gaseous hydrocarbons found issuing from the ground or obtained from specially driven wells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Its chief component, methane, usually makes up from 80% to 95%, </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 the balance is composed of varying amounts of ethane, propane, butane, and other  hydrocarbon compounds.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29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a:t>
            </a:r>
            <a:endParaRPr b="0" lang="en-US" sz="4400" strike="noStrike" u="none">
              <a:solidFill>
                <a:srgbClr val="000000"/>
              </a:solidFill>
              <a:effectLst/>
              <a:uFillTx/>
              <a:latin typeface="Times New Roman"/>
            </a:endParaRPr>
          </a:p>
        </p:txBody>
      </p:sp>
      <p:sp>
        <p:nvSpPr>
          <p:cNvPr id="29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mixture of gaseous hydrocarbons found issuing from the ground or obtained from specially driven wells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Its chief component, methane, usually makes up from 80% to 95%, </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 the balance is composed of varying amounts of ethane, propane, butane, and other  hydrocarbon compounds.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Units</a:t>
            </a:r>
            <a:endParaRPr b="0" lang="en-US" sz="4400" strike="noStrike" u="none">
              <a:solidFill>
                <a:srgbClr val="000000"/>
              </a:solidFill>
              <a:effectLst/>
              <a:uFillTx/>
              <a:latin typeface="Times New Roman"/>
            </a:endParaRPr>
          </a:p>
        </p:txBody>
      </p:sp>
      <p:sp>
        <p:nvSpPr>
          <p:cNvPr id="30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lvl="1" marL="743040" indent="-285840">
              <a:lnSpc>
                <a:spcPct val="90000"/>
              </a:lnSpc>
              <a:spcBef>
                <a:spcPts val="601"/>
              </a:spcBef>
              <a:buSzPct val="102884"/>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Btu is a unit of measurement for energy. It represents the amount of heat that is necessary to raise the temperature of one pound of water by 1 degree, Fahrenheit. </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Mcf stands for one thousand cubic feet. </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Bcf - Billion Cubic Feet. Gas measurement approximately equal to one trillion (1,000,000,000,000) Btu’s.</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Quad. An abbreviation for a quadrillion (1,000,000,000,000,000). For natural gas, roughly equivalent to one trillion (1,000,000,000,000) cubic feet, or 1 Tcf.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pic>
        <p:nvPicPr>
          <p:cNvPr id="302" name="gas_pie" descr=""/>
          <p:cNvPicPr/>
          <p:nvPr/>
        </p:nvPicPr>
        <p:blipFill>
          <a:blip r:embed="rId1"/>
          <a:stretch/>
        </p:blipFill>
        <p:spPr>
          <a:xfrm>
            <a:off x="1752480" y="1066680"/>
            <a:ext cx="4667400" cy="480060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(2)</a:t>
            </a:r>
            <a:endParaRPr b="0" lang="en-US" sz="4400" strike="noStrike" u="none">
              <a:solidFill>
                <a:srgbClr val="000000"/>
              </a:solidFill>
              <a:effectLst/>
              <a:uFillTx/>
              <a:latin typeface="Times New Roman"/>
            </a:endParaRPr>
          </a:p>
        </p:txBody>
      </p:sp>
      <p:sp>
        <p:nvSpPr>
          <p:cNvPr id="304" name="PlaceHolder 2"/>
          <p:cNvSpPr>
            <a:spLocks noGrp="1"/>
          </p:cNvSpPr>
          <p:nvPr>
            <p:ph/>
          </p:nvPr>
        </p:nvSpPr>
        <p:spPr>
          <a:xfrm>
            <a:off x="685800" y="1980720"/>
            <a:ext cx="7696080" cy="449604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Petroleum products and natural gas come from ancient plants and animals that died and their bodies have decomposed</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remains were deposited along the shorelines of old rivers and covered with mud and silt</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Compression by the weight of the sedimentary rock layers  </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Organic materials transform over time into petroleum products due to intense heat and pressure present in the rock formations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Oil an natural gas migrate through the pores in the sedimentary rock formations</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Some oil and gas becomes trapped under layers of rock formed above the sedimentary rock</a:t>
            </a:r>
            <a:endParaRPr b="0" lang="en-US" sz="2000" strike="noStrike" u="none">
              <a:solidFill>
                <a:srgbClr val="000000"/>
              </a:solidFill>
              <a:effectLst/>
              <a:uFillTx/>
              <a:latin typeface="Times New Roman"/>
            </a:endParaRPr>
          </a:p>
          <a:p>
            <a:pPr marL="343080" indent="-343080">
              <a:lnSpc>
                <a:spcPct val="9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Another explanation: primordial gases that rise up from the mantle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(3)</a:t>
            </a:r>
            <a:endParaRPr b="0" lang="en-US" sz="4400" strike="noStrike" u="none">
              <a:solidFill>
                <a:srgbClr val="000000"/>
              </a:solidFill>
              <a:effectLst/>
              <a:uFillTx/>
              <a:latin typeface="Times New Roman"/>
            </a:endParaRPr>
          </a:p>
        </p:txBody>
      </p:sp>
      <p:sp>
        <p:nvSpPr>
          <p:cNvPr id="30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Associated gas: dissolved in oil or available along oil deposits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Separated from oil at the casing heads of  the well</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Non-associated gas occurs in reservoirs separate from crude oil</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Dry gas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~75% of the US production</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Gas condensate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pic>
        <p:nvPicPr>
          <p:cNvPr id="307" name="supply" descr=""/>
          <p:cNvPicPr/>
          <p:nvPr/>
        </p:nvPicPr>
        <p:blipFill>
          <a:blip r:embed="rId1"/>
          <a:stretch/>
        </p:blipFill>
        <p:spPr>
          <a:xfrm>
            <a:off x="1905120" y="1020600"/>
            <a:ext cx="5715000" cy="516096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a:t>
            </a:r>
            <a:endParaRPr b="0" lang="en-US" sz="4400" strike="noStrike" u="none">
              <a:solidFill>
                <a:srgbClr val="000000"/>
              </a:solidFill>
              <a:effectLst/>
              <a:uFillTx/>
              <a:latin typeface="Times New Roman"/>
            </a:endParaRPr>
          </a:p>
        </p:txBody>
      </p:sp>
      <p:sp>
        <p:nvSpPr>
          <p:cNvPr id="14"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0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(4)</a:t>
            </a:r>
            <a:endParaRPr b="0" lang="en-US" sz="4400" strike="noStrike" u="none">
              <a:solidFill>
                <a:srgbClr val="000000"/>
              </a:solidFill>
              <a:effectLst/>
              <a:uFillTx/>
              <a:latin typeface="Times New Roman"/>
            </a:endParaRPr>
          </a:p>
        </p:txBody>
      </p:sp>
      <p:sp>
        <p:nvSpPr>
          <p:cNvPr id="30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 is also defined as lean (dry) or rich (wet) depending on the content of heavy components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Other substances: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water</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hydrogen sulfide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a:t>
            </a:r>
            <a:r>
              <a:rPr b="1" lang="en-US" sz="2000" strike="noStrike" u="none" baseline="-25000">
                <a:solidFill>
                  <a:srgbClr val="3333cc"/>
                </a:solidFill>
                <a:effectLst/>
                <a:uFillTx/>
                <a:latin typeface="Arial"/>
              </a:rPr>
              <a:t>2</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Nitrogen</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Helium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Liquids</a:t>
            </a:r>
            <a:endParaRPr b="0" lang="en-US" sz="4400" strike="noStrike" u="none">
              <a:solidFill>
                <a:srgbClr val="000000"/>
              </a:solidFill>
              <a:effectLst/>
              <a:uFillTx/>
              <a:latin typeface="Times New Roman"/>
            </a:endParaRPr>
          </a:p>
        </p:txBody>
      </p:sp>
      <p:sp>
        <p:nvSpPr>
          <p:cNvPr id="3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 liquids belong to the family of saturated hydrocarbons known as paraffins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a:t>
            </a:r>
            <a:r>
              <a:rPr b="1" lang="en-US" sz="2000" strike="noStrike" u="none" baseline="-25000">
                <a:solidFill>
                  <a:srgbClr val="3333cc"/>
                </a:solidFill>
                <a:effectLst/>
                <a:uFillTx/>
                <a:latin typeface="Arial"/>
              </a:rPr>
              <a:t>n</a:t>
            </a:r>
            <a:r>
              <a:rPr b="1" lang="en-US" sz="2000" strike="noStrike" u="none">
                <a:solidFill>
                  <a:srgbClr val="3333cc"/>
                </a:solidFill>
                <a:effectLst/>
                <a:uFillTx/>
                <a:latin typeface="Arial"/>
              </a:rPr>
              <a:t>H</a:t>
            </a:r>
            <a:r>
              <a:rPr b="1" lang="en-US" sz="2000" strike="noStrike" u="none" baseline="-25000">
                <a:solidFill>
                  <a:srgbClr val="3333cc"/>
                </a:solidFill>
                <a:effectLst/>
                <a:uFillTx/>
                <a:latin typeface="Arial"/>
              </a:rPr>
              <a:t>2n+2</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Ethane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Propane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Butane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Iso-butane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Natural gasoline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Liquids (2)</a:t>
            </a:r>
            <a:endParaRPr b="0" lang="en-US" sz="4400" strike="noStrike" u="none">
              <a:solidFill>
                <a:srgbClr val="000000"/>
              </a:solidFill>
              <a:effectLst/>
              <a:uFillTx/>
              <a:latin typeface="Times New Roman"/>
            </a:endParaRPr>
          </a:p>
        </p:txBody>
      </p:sp>
      <p:sp>
        <p:nvSpPr>
          <p:cNvPr id="3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Processing of natural gas liquids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Extraction of NGLs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Fractionation of the NGLs into separate components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Absorption and cryogenic expander process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Processing</a:t>
            </a:r>
            <a:endParaRPr b="0" lang="en-US" sz="4400" strike="noStrike" u="none">
              <a:solidFill>
                <a:srgbClr val="000000"/>
              </a:solidFill>
              <a:effectLst/>
              <a:uFillTx/>
              <a:latin typeface="Times New Roman"/>
            </a:endParaRPr>
          </a:p>
        </p:txBody>
      </p:sp>
      <p:sp>
        <p:nvSpPr>
          <p:cNvPr id="31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Dehydration to remove water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Removal of hydrogen sulfide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Removal of CO2</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Over 600 natural gas processing plants on the US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70,000 miles of pipelines used for transportation of unfractionated NGLs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Transportation</a:t>
            </a:r>
            <a:endParaRPr b="0" lang="en-US" sz="4400" strike="noStrike" u="none">
              <a:solidFill>
                <a:srgbClr val="000000"/>
              </a:solidFill>
              <a:effectLst/>
              <a:uFillTx/>
              <a:latin typeface="Times New Roman"/>
            </a:endParaRPr>
          </a:p>
        </p:txBody>
      </p:sp>
      <p:sp>
        <p:nvSpPr>
          <p:cNvPr id="317" name="PlaceHolder 2"/>
          <p:cNvSpPr>
            <a:spLocks noGrp="1"/>
          </p:cNvSpPr>
          <p:nvPr>
            <p:ph/>
          </p:nvPr>
        </p:nvSpPr>
        <p:spPr>
          <a:xfrm>
            <a:off x="685440" y="1752120"/>
            <a:ext cx="8077320" cy="4876920"/>
          </a:xfrm>
          <a:prstGeom prst="rect">
            <a:avLst/>
          </a:prstGeom>
          <a:noFill/>
          <a:ln w="0">
            <a:noFill/>
          </a:ln>
        </p:spPr>
        <p:txBody>
          <a:bodyPr lIns="90000" rIns="90000" tIns="46800" bIns="46800" anchor="t">
            <a:normAutofit lnSpcReduction="9999"/>
          </a:bodyPr>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The U.S. gas transmission system ~ 300,000 miles of piping. Steel pipes 20 to 42 inches in diameter.</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 Natural gas is transmitted at higher pressures (from 200 to 1500 psi) to reduce the volume of the gas, and provide a pushing force to propel the gas through the pipe</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Compressor stations about every 100 miles along the pipeline. Reciprocating compressors are powered by a  portion of the natural gas that flows through the pipeline. </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8,000 gas compressing stations along gas pipelines, with a combined output capability of over 20 million horsepower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685800" y="609120"/>
            <a:ext cx="7601040" cy="8766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Types of Underground Natural Gas Storage</a:t>
            </a:r>
            <a:endParaRPr b="0" lang="en-US" sz="4400" strike="noStrike" u="none">
              <a:solidFill>
                <a:srgbClr val="000000"/>
              </a:solidFill>
              <a:effectLst/>
              <a:uFillTx/>
              <a:latin typeface="Times New Roman"/>
            </a:endParaRPr>
          </a:p>
        </p:txBody>
      </p:sp>
      <p:sp>
        <p:nvSpPr>
          <p:cNvPr id="3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natural gas and oil fields with sufficient porosity, permeability and retention characteristics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Aquifers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geology of aquifers is similar to that of depleted production fields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water-bearing sedimentary rock covered with impermeable cap rock</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Salt caverns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storage developed by injecting water into a salt formation and creating a cavern</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Depleted Fields as Storage Reservoirs</a:t>
            </a:r>
            <a:endParaRPr b="0" lang="en-US" sz="4400" strike="noStrike" u="none">
              <a:solidFill>
                <a:srgbClr val="000000"/>
              </a:solidFill>
              <a:effectLst/>
              <a:uFillTx/>
              <a:latin typeface="Times New Roman"/>
            </a:endParaRPr>
          </a:p>
        </p:txBody>
      </p:sp>
      <p:sp>
        <p:nvSpPr>
          <p:cNvPr id="321" name="PlaceHolder 2"/>
          <p:cNvSpPr>
            <a:spLocks noGrp="1"/>
          </p:cNvSpPr>
          <p:nvPr>
            <p:ph/>
          </p:nvPr>
        </p:nvSpPr>
        <p:spPr>
          <a:xfrm>
            <a:off x="685440" y="1980720"/>
            <a:ext cx="7924680" cy="4419720"/>
          </a:xfrm>
          <a:prstGeom prst="rect">
            <a:avLst/>
          </a:prstGeom>
          <a:noFill/>
          <a:ln w="0">
            <a:noFill/>
          </a:ln>
        </p:spPr>
        <p:txBody>
          <a:bodyPr lIns="90000" rIns="90000" tIns="46800" bIns="46800" anchor="t">
            <a:normAutofit fontScale="85000" lnSpcReduction="9999"/>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gas/oil and aquifer  fields are characterized by a low turnover rates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 season typically lasts from March/April till October/ November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reservoir is emptied during winter</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During an occasional upward spike in prices during summer, the injections can be suspended and gas earmarked for injections can be diverted to the market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These reservoirs take primarily advantage of summer/winter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Injections withdrawals are typically hedged in  the futures/forwards markets in order to lock-in seasonal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Optionality consists in the ability to time hedging decisions and to occasionally  suspend injections or  withdrawals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Salt Dome Storage</a:t>
            </a:r>
            <a:endParaRPr b="0" lang="en-US" sz="4400" strike="noStrike" u="none">
              <a:solidFill>
                <a:srgbClr val="000000"/>
              </a:solidFill>
              <a:effectLst/>
              <a:uFillTx/>
              <a:latin typeface="Times New Roman"/>
            </a:endParaRPr>
          </a:p>
        </p:txBody>
      </p:sp>
      <p:sp>
        <p:nvSpPr>
          <p:cNvPr id="323" name="PlaceHolder 2"/>
          <p:cNvSpPr>
            <a:spLocks noGrp="1"/>
          </p:cNvSpPr>
          <p:nvPr>
            <p:ph/>
          </p:nvPr>
        </p:nvSpPr>
        <p:spPr>
          <a:xfrm>
            <a:off x="685440" y="19810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High deliverability compared to other types of underground storage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salt formation storage facility can be turned over several times during the heating season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During summer, salt dome storage is used to satisfy cooling load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Injection/withdrawal rates(as in the case of aquifers) depend on the amount of gas in storage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high pressure of gas in storage slows down injections, accelerates withdrawals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low pressure has the opposite effect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Storage for peaking operations used to satisfy swing demand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pic>
        <p:nvPicPr>
          <p:cNvPr id="324" name="storage" descr=""/>
          <p:cNvPicPr/>
          <p:nvPr/>
        </p:nvPicPr>
        <p:blipFill>
          <a:blip r:embed="rId1"/>
          <a:stretch/>
        </p:blipFill>
        <p:spPr>
          <a:xfrm>
            <a:off x="719280" y="1182600"/>
            <a:ext cx="8424720" cy="4913280"/>
          </a:xfrm>
          <a:prstGeom prst="rect">
            <a:avLst/>
          </a:prstGeom>
          <a:noFill/>
          <a:ln w="0">
            <a:noFill/>
          </a:ln>
        </p:spPr>
      </p:pic>
      <p:sp>
        <p:nvSpPr>
          <p:cNvPr id="325" name=""/>
          <p:cNvSpPr/>
          <p:nvPr/>
        </p:nvSpPr>
        <p:spPr>
          <a:xfrm>
            <a:off x="1149120" y="228600"/>
            <a:ext cx="7372800" cy="703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rPr>
              <a:t>Natural Gas Storage Facilities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6" name="PlaceHolder 1"/>
          <p:cNvSpPr>
            <a:spLocks noGrp="1"/>
          </p:cNvSpPr>
          <p:nvPr>
            <p:ph type="title"/>
          </p:nvPr>
        </p:nvSpPr>
        <p:spPr>
          <a:xfrm>
            <a:off x="609480" y="304560"/>
            <a:ext cx="7772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a:t>
            </a:r>
            <a:endParaRPr b="0" lang="en-US" sz="4400" strike="noStrike" u="none">
              <a:solidFill>
                <a:srgbClr val="000000"/>
              </a:solidFill>
              <a:effectLst/>
              <a:uFillTx/>
              <a:latin typeface="Times New Roman"/>
            </a:endParaRPr>
          </a:p>
        </p:txBody>
      </p:sp>
      <p:sp>
        <p:nvSpPr>
          <p:cNvPr id="327" name="PlaceHolder 2"/>
          <p:cNvSpPr>
            <a:spLocks noGrp="1"/>
          </p:cNvSpPr>
          <p:nvPr>
            <p:ph/>
          </p:nvPr>
        </p:nvSpPr>
        <p:spPr>
          <a:xfrm>
            <a:off x="704520" y="1581120"/>
            <a:ext cx="7924680" cy="45720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Depleted oilfield/aquifer storage is a an option on  a seasonal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optionality related to</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 the option to switch from injection to withdrawal mode (or vice versa) when justified by market conditions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option to adjust timing of hedges </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option to deliver to multiple pipelines (depends on the location of the storage facility)</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Optionality is limited by operational constraints</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rate of injections/withdrawals changes with the level of working gas in storage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has to be injected into storage due to contractual obligations even when it’s unprofitable based on the seasonal spread</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pic>
        <p:nvPicPr>
          <p:cNvPr id="15" name="BXSDW" descr=""/>
          <p:cNvPicPr/>
          <p:nvPr/>
        </p:nvPicPr>
        <p:blipFill>
          <a:blip r:embed="rId1"/>
          <a:stretch/>
        </p:blipFill>
        <p:spPr>
          <a:xfrm>
            <a:off x="2238480" y="2376360"/>
            <a:ext cx="4198680" cy="3286080"/>
          </a:xfrm>
          <a:prstGeom prst="rect">
            <a:avLst/>
          </a:prstGeom>
          <a:noFill/>
          <a:ln w="0">
            <a:noFill/>
          </a:ln>
        </p:spPr>
      </p:pic>
      <p:sp>
        <p:nvSpPr>
          <p:cNvPr id="16" name=""/>
          <p:cNvSpPr/>
          <p:nvPr/>
        </p:nvSpPr>
        <p:spPr>
          <a:xfrm>
            <a:off x="4419720" y="6586560"/>
            <a:ext cx="4724280" cy="271800"/>
          </a:xfrm>
          <a:prstGeom prst="rect">
            <a:avLst/>
          </a:prstGeom>
          <a:noFill/>
          <a:ln w="0">
            <a:noFill/>
          </a:ln>
        </p:spPr>
        <p:style>
          <a:lnRef idx="0"/>
          <a:fillRef idx="0"/>
          <a:effectRef idx="0"/>
          <a:fontRef idx="minor"/>
        </p:style>
        <p:txBody>
          <a:bodyPr lIns="90360" rIns="90360" tIns="44280" bIns="44280" anchor="t">
            <a:spAutoFit/>
          </a:bodyPr>
          <a:p>
            <a:pPr lvl="4" marL="1828800" algn="ctr">
              <a:lnSpc>
                <a:spcPct val="100000"/>
              </a:lnSpc>
              <a:tabLst>
                <a:tab algn="l" pos="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0000"/>
                </a:solidFill>
                <a:effectLst/>
                <a:uFillTx/>
                <a:latin typeface="Times New Roman"/>
              </a:rPr>
              <a:t>Research Group</a:t>
            </a:r>
            <a:endParaRPr b="0" lang="en-US" sz="1200" strike="noStrike" u="none">
              <a:solidFill>
                <a:srgbClr val="000000"/>
              </a:solidFill>
              <a:effectLst/>
              <a:uFillTx/>
              <a:latin typeface="Times New Roman"/>
            </a:endParaRPr>
          </a:p>
        </p:txBody>
      </p:sp>
      <p:sp>
        <p:nvSpPr>
          <p:cNvPr id="17"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Black"/>
              </a:rPr>
              <a:t>A Quant’s Impact On Enron</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685800" y="1523520"/>
            <a:ext cx="7778880" cy="947880"/>
          </a:xfrm>
          <a:prstGeom prst="rect">
            <a:avLst/>
          </a:prstGeom>
          <a:noFill/>
          <a:ln w="0">
            <a:noFill/>
          </a:ln>
        </p:spPr>
        <p:txBody>
          <a:bodyPr lIns="90000" rIns="90000" tIns="46800" bIns="46800" anchor="t">
            <a:normAutofit lnSpcReduction="9999"/>
          </a:bodyPr>
          <a:p>
            <a:pPr marL="343080" indent="-343080">
              <a:lnSpc>
                <a:spcPct val="90000"/>
              </a:lnSpc>
              <a:spcBef>
                <a:spcPts val="14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Model Development and Control</a:t>
            </a:r>
            <a:endParaRPr b="0" lang="en-US" sz="2800" strike="noStrike" u="none">
              <a:solidFill>
                <a:srgbClr val="000000"/>
              </a:solidFill>
              <a:effectLst/>
              <a:uFillTx/>
              <a:latin typeface="Times New Roman"/>
            </a:endParaRPr>
          </a:p>
          <a:p>
            <a:pPr marL="343080" indent="-343080">
              <a:lnSpc>
                <a:spcPct val="90000"/>
              </a:lnSpc>
              <a:spcBef>
                <a:spcPts val="14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Forward Curve Validation</a:t>
            </a:r>
            <a:endParaRPr b="0" lang="en-US" sz="2800" strike="noStrike" u="none">
              <a:solidFill>
                <a:srgbClr val="000000"/>
              </a:solidFill>
              <a:effectLst/>
              <a:uFillTx/>
              <a:latin typeface="Times New Roman"/>
            </a:endParaRPr>
          </a:p>
        </p:txBody>
      </p:sp>
      <p:pic>
        <p:nvPicPr>
          <p:cNvPr id="19" name="Computer" descr=""/>
          <p:cNvPicPr/>
          <p:nvPr/>
        </p:nvPicPr>
        <p:blipFill>
          <a:blip r:embed="rId2"/>
          <a:stretch/>
        </p:blipFill>
        <p:spPr>
          <a:xfrm>
            <a:off x="2133720" y="3124080"/>
            <a:ext cx="4022640" cy="3114720"/>
          </a:xfrm>
          <a:prstGeom prst="rect">
            <a:avLst/>
          </a:prstGeom>
          <a:noFill/>
          <a:ln w="28440">
            <a:solidFill>
              <a:srgbClr val="000000"/>
            </a:solidFill>
            <a:miter/>
          </a:ln>
        </p:spPr>
      </p:pic>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 (2)</a:t>
            </a:r>
            <a:endParaRPr b="0" lang="en-US" sz="4400" strike="noStrike" u="none">
              <a:solidFill>
                <a:srgbClr val="000000"/>
              </a:solidFill>
              <a:effectLst/>
              <a:uFillTx/>
              <a:latin typeface="Times New Roman"/>
            </a:endParaRPr>
          </a:p>
        </p:txBody>
      </p:sp>
      <p:sp>
        <p:nvSpPr>
          <p:cNvPr id="329" name="PlaceHolder 2"/>
          <p:cNvSpPr>
            <a:spLocks noGrp="1"/>
          </p:cNvSpPr>
          <p:nvPr>
            <p:ph/>
          </p:nvPr>
        </p:nvSpPr>
        <p:spPr>
          <a:xfrm>
            <a:off x="609480" y="1828800"/>
            <a:ext cx="7963200" cy="394344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Salt dome storage is an option on short-term calendar spread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is being injected when prices drop and withdrawn when prices spike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Quick turnover allows the storage operator to take advantage of price spikes (upward and downward)</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optionality related to location (multiple pipelines)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operations of a salt dome storage may be affected by contractual obligations (supporting the operations of an associated pipeline)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 (3)</a:t>
            </a:r>
            <a:endParaRPr b="0" lang="en-US" sz="4400" strike="noStrike" u="none">
              <a:solidFill>
                <a:srgbClr val="000000"/>
              </a:solidFill>
              <a:effectLst/>
              <a:uFillTx/>
              <a:latin typeface="Times New Roman"/>
            </a:endParaRPr>
          </a:p>
        </p:txBody>
      </p:sp>
      <p:sp>
        <p:nvSpPr>
          <p:cNvPr id="33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Optimal gas storage facility operation</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When to put gas in, and when to take it out</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These are interacting, compound options:</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Putting gas in costs money but creates the option to sell gas later</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Taking gas out returns money and creates the option to store gas again later</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value and optimal exercise policy of these options interact</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 exercise price: </a:t>
            </a:r>
            <a:endParaRPr b="0" lang="en-US" sz="2000" strike="noStrike" u="none">
              <a:solidFill>
                <a:srgbClr val="000000"/>
              </a:solidFill>
              <a:effectLst/>
              <a:uFillTx/>
              <a:latin typeface="Times New Roman"/>
            </a:endParaRPr>
          </a:p>
          <a:p>
            <a:pPr lvl="3" marL="16002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Price of gas plus cost of storing or removing gas</a:t>
            </a:r>
            <a:endParaRPr b="0" lang="en-US" sz="2000" strike="noStrike" u="none">
              <a:solidFill>
                <a:srgbClr val="000000"/>
              </a:solidFill>
              <a:effectLst/>
              <a:uFillTx/>
              <a:latin typeface="Times New Roman"/>
            </a:endParaRPr>
          </a:p>
          <a:p>
            <a:pPr lvl="2" marL="1143000" indent="-228600">
              <a:lnSpc>
                <a:spcPct val="100000"/>
              </a:lnSpc>
              <a:spcBef>
                <a:spcPts val="499"/>
              </a:spcBef>
              <a:buClr>
                <a:srgbClr val="cc0066"/>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Option exercise constraints reduce the value of the option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Storage Optionality</a:t>
            </a:r>
            <a:endParaRPr b="0" lang="en-US" sz="4400" strike="noStrike" u="none">
              <a:solidFill>
                <a:srgbClr val="000000"/>
              </a:solidFill>
              <a:effectLst/>
              <a:uFillTx/>
              <a:latin typeface="Times New Roman"/>
            </a:endParaRPr>
          </a:p>
        </p:txBody>
      </p:sp>
      <p:sp>
        <p:nvSpPr>
          <p:cNvPr id="33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Gas Storage Facility</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Operating value is the sum of the value of operating options considered above</a:t>
            </a:r>
            <a:endParaRPr b="0" lang="en-US" sz="2000" strike="noStrike" u="none">
              <a:solidFill>
                <a:srgbClr val="000000"/>
              </a:solidFill>
              <a:effectLst/>
              <a:uFillTx/>
              <a:latin typeface="Times New Roman"/>
            </a:endParaRPr>
          </a:p>
          <a:p>
            <a:pPr lvl="1" marL="743040" indent="-28584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Valuing these options over the investment horizon requires a long term model of gas prices at facility location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value of an option depends often on who owns the asset</a:t>
            </a:r>
            <a:endParaRPr b="0" lang="en-US" sz="2000" strike="noStrike" u="none">
              <a:solidFill>
                <a:srgbClr val="000000"/>
              </a:solidFill>
              <a:effectLst/>
              <a:uFillTx/>
              <a:latin typeface="Times New Roman"/>
            </a:endParaRPr>
          </a:p>
          <a:p>
            <a:pPr lvl="3" marL="16002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4"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Natural Gas Trading</a:t>
            </a:r>
            <a:endParaRPr b="0" lang="en-US" sz="4400" strike="noStrike" u="none">
              <a:solidFill>
                <a:srgbClr val="000000"/>
              </a:solidFill>
              <a:effectLst/>
              <a:uFillTx/>
              <a:latin typeface="Times New Roman"/>
            </a:endParaRPr>
          </a:p>
        </p:txBody>
      </p:sp>
      <p:sp>
        <p:nvSpPr>
          <p:cNvPr id="335"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a:bodyPr>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A vibrant futures and OTC physical and derivatives market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Prices defined in terms of a benchmark NYMEX price and location basis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Basis  = Index – NX3 (NX1 OR NX2)</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a:rPr>
              <a:t>NXn – closing NYMEX price over the last n days of trading</a:t>
            </a:r>
            <a:endParaRPr b="0" lang="en-US" sz="2400" strike="noStrike" u="none">
              <a:solidFill>
                <a:srgbClr val="000000"/>
              </a:solidFill>
              <a:effectLst/>
              <a:uFillTx/>
              <a:latin typeface="Times New Roman"/>
            </a:endParaRPr>
          </a:p>
          <a:p>
            <a:pPr marL="343080" indent="-343080">
              <a:lnSpc>
                <a:spcPct val="100000"/>
              </a:lnSpc>
              <a:spcBef>
                <a:spcPts val="700"/>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a:rPr>
              <a:t> Index is set during the so-called bid-week</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Natural Gas Trading</a:t>
            </a:r>
            <a:endParaRPr b="0" lang="en-US" sz="4400" strike="noStrike" u="none">
              <a:solidFill>
                <a:srgbClr val="000000"/>
              </a:solidFill>
              <a:effectLst/>
              <a:uFillTx/>
              <a:latin typeface="Times New Roman"/>
            </a:endParaRPr>
          </a:p>
        </p:txBody>
      </p:sp>
      <p:sp>
        <p:nvSpPr>
          <p:cNvPr id="337"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Bid-week: a period of a few days at the end of the calendar month</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Natural gas was traditionally traded for next month delivery</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Index is based on a phone survey of transaction prices during the bid-week. Surveys are carried out by industry newsletters. </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Index is typically posted in the beginning of the month</a:t>
            </a: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An active market for basis. Basis trades as a stand alone commodity.</a:t>
            </a:r>
            <a:endParaRPr b="0" lang="en-US" sz="2400" strike="noStrike" u="none">
              <a:solidFill>
                <a:srgbClr val="000000"/>
              </a:solidFill>
              <a:effectLst/>
              <a:uFillTx/>
              <a:latin typeface="Times New Roman"/>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38" name="PlaceHolder 1"/>
          <p:cNvSpPr>
            <a:spLocks noGrp="1"/>
          </p:cNvSpPr>
          <p:nvPr>
            <p:ph type="title"/>
          </p:nvPr>
        </p:nvSpPr>
        <p:spPr>
          <a:xfrm>
            <a:off x="685800" y="456840"/>
            <a:ext cx="7772400" cy="10666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Forward Contract</a:t>
            </a:r>
            <a:endParaRPr b="0" lang="en-US" sz="4400" strike="noStrike" u="none">
              <a:solidFill>
                <a:srgbClr val="000000"/>
              </a:solidFill>
              <a:effectLst/>
              <a:uFillTx/>
              <a:latin typeface="Times New Roman"/>
            </a:endParaRPr>
          </a:p>
        </p:txBody>
      </p:sp>
      <p:sp>
        <p:nvSpPr>
          <p:cNvPr id="339" name="PlaceHolder 2"/>
          <p:cNvSpPr>
            <a:spLocks noGrp="1"/>
          </p:cNvSpPr>
          <p:nvPr>
            <p:ph/>
          </p:nvPr>
        </p:nvSpPr>
        <p:spPr>
          <a:xfrm>
            <a:off x="685800" y="1676160"/>
            <a:ext cx="7772400" cy="373356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Sale of commodity or a financial instrument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At a price agreed at inception of the contract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For delivery at a later date</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Cash flow occurs in the future</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 forward contract has no immediate cash consequences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Distinction between a long and short position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0" name="PlaceHolder 1"/>
          <p:cNvSpPr>
            <a:spLocks noGrp="1"/>
          </p:cNvSpPr>
          <p:nvPr>
            <p:ph type="title"/>
          </p:nvPr>
        </p:nvSpPr>
        <p:spPr>
          <a:xfrm>
            <a:off x="685800" y="380520"/>
            <a:ext cx="777240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Futures Contracts</a:t>
            </a:r>
            <a:endParaRPr b="0" lang="en-US" sz="4400" strike="noStrike" u="none">
              <a:solidFill>
                <a:srgbClr val="000000"/>
              </a:solidFill>
              <a:effectLst/>
              <a:uFillTx/>
              <a:latin typeface="Times New Roman"/>
            </a:endParaRPr>
          </a:p>
        </p:txBody>
      </p:sp>
      <p:sp>
        <p:nvSpPr>
          <p:cNvPr id="341" name="PlaceHolder 2"/>
          <p:cNvSpPr>
            <a:spLocks noGrp="1"/>
          </p:cNvSpPr>
          <p:nvPr>
            <p:ph/>
          </p:nvPr>
        </p:nvSpPr>
        <p:spPr>
          <a:xfrm>
            <a:off x="685800" y="1371240"/>
            <a:ext cx="7772400" cy="4724280"/>
          </a:xfrm>
          <a:prstGeom prst="rect">
            <a:avLst/>
          </a:prstGeom>
          <a:noFill/>
          <a:ln w="0">
            <a:noFill/>
          </a:ln>
        </p:spPr>
        <p:txBody>
          <a:bodyPr lIns="90000" rIns="90000" tIns="46800" bIns="46800" anchor="t">
            <a:normAutofit/>
          </a:bodyPr>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As with financial futures, commodity futures contract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is forward contract transacted on an exchange and marked-to-market on a daily basis</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Different exchanges have different ways trading: pit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trading with open outcry, electronic trading, etc.</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spcBef>
                <a:spcPts val="601"/>
              </a:spcBef>
              <a:buClr>
                <a:srgbClr val="cc0066"/>
              </a:buClr>
              <a:buFont typeface="Wingdings" charset="2"/>
              <a:buChar char=""/>
              <a:tabLst>
                <a:tab algn="l" pos="404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Enron owns two seats on NYMEX</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2" name="PlaceHolder 1"/>
          <p:cNvSpPr>
            <a:spLocks noGrp="1"/>
          </p:cNvSpPr>
          <p:nvPr>
            <p:ph type="title"/>
          </p:nvPr>
        </p:nvSpPr>
        <p:spPr>
          <a:xfrm>
            <a:off x="685800" y="304920"/>
            <a:ext cx="7772400" cy="7617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Futures vs. Forwards</a:t>
            </a:r>
            <a:endParaRPr b="0" lang="en-US" sz="4400" strike="noStrike" u="none">
              <a:solidFill>
                <a:srgbClr val="000000"/>
              </a:solidFill>
              <a:effectLst/>
              <a:uFillTx/>
              <a:latin typeface="Times New Roman"/>
            </a:endParaRPr>
          </a:p>
        </p:txBody>
      </p:sp>
      <p:sp>
        <p:nvSpPr>
          <p:cNvPr id="343" name="PlaceHolder 2"/>
          <p:cNvSpPr>
            <a:spLocks noGrp="1"/>
          </p:cNvSpPr>
          <p:nvPr>
            <p:ph/>
          </p:nvPr>
        </p:nvSpPr>
        <p:spPr>
          <a:xfrm>
            <a:off x="685800" y="1218960"/>
            <a:ext cx="7772400" cy="510516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Futures are:</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More liquid</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More public, implying more transparent prices</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Less subject to credit risk, due to margin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requirements</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Less flexible</a:t>
            </a:r>
            <a:endParaRPr b="0" lang="en-US" sz="2400" strike="noStrike" u="none">
              <a:solidFill>
                <a:srgbClr val="000000"/>
              </a:solidFill>
              <a:effectLst/>
              <a:uFillTx/>
              <a:latin typeface="Times New Roman"/>
            </a:endParaRPr>
          </a:p>
          <a:p>
            <a:pPr marL="343080" indent="0">
              <a:lnSpc>
                <a:spcPct val="90000"/>
              </a:lnSpc>
              <a:spcBef>
                <a:spcPts val="601"/>
              </a:spcBef>
              <a:buNone/>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cc0066"/>
              </a:buClr>
              <a:buFont typeface="Wingdings" charset="2"/>
              <a:buChar char=""/>
              <a:tabLst>
                <a:tab algn="l" pos="404640"/>
                <a:tab algn="l" pos="114768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Transaction of futures is not limited to physical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holders and consumers of commodity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4" name="PlaceHolder 1"/>
          <p:cNvSpPr>
            <a:spLocks noGrp="1"/>
          </p:cNvSpPr>
          <p:nvPr>
            <p:ph type="title"/>
          </p:nvPr>
        </p:nvSpPr>
        <p:spPr>
          <a:xfrm>
            <a:off x="685800" y="304920"/>
            <a:ext cx="7696080" cy="838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0000"/>
                </a:solidFill>
                <a:effectLst/>
                <a:uFillTx/>
                <a:latin typeface="Arial"/>
              </a:rPr>
              <a:t>Exchange for Physicals (EFP)</a:t>
            </a:r>
            <a:endParaRPr b="0" lang="en-US" sz="4400" strike="noStrike" u="none">
              <a:solidFill>
                <a:srgbClr val="000000"/>
              </a:solidFill>
              <a:effectLst/>
              <a:uFillTx/>
              <a:latin typeface="Times New Roman"/>
            </a:endParaRPr>
          </a:p>
        </p:txBody>
      </p:sp>
      <p:sp>
        <p:nvSpPr>
          <p:cNvPr id="345" name="PlaceHolder 2"/>
          <p:cNvSpPr>
            <a:spLocks noGrp="1"/>
          </p:cNvSpPr>
          <p:nvPr>
            <p:ph/>
          </p:nvPr>
        </p:nvSpPr>
        <p:spPr>
          <a:xfrm>
            <a:off x="609120" y="1599840"/>
            <a:ext cx="7696440" cy="4876920"/>
          </a:xfrm>
          <a:prstGeom prst="rect">
            <a:avLst/>
          </a:prstGeom>
          <a:noFill/>
          <a:ln w="0">
            <a:noFill/>
          </a:ln>
        </p:spPr>
        <p:txBody>
          <a:bodyPr lIns="90000" rIns="90000" tIns="46800" bIns="46800" anchor="t">
            <a:normAutofit/>
          </a:bodyPr>
          <a:p>
            <a:pPr marL="343080" indent="-343080">
              <a:lnSpc>
                <a:spcPct val="90000"/>
              </a:lnSpc>
              <a:spcBef>
                <a:spcPts val="601"/>
              </a:spcBef>
              <a:buSzPct val="102884"/>
              <a:buBlip>
                <a:blip r:embed="rId1"/>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Vast majority of futures are closed out prior to maturity</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2"/>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Futures contracts can be modified in cases where a future buyer and seller do hold contracts to maturity</a:t>
            </a:r>
            <a:endParaRPr b="0" lang="en-US" sz="2400" strike="noStrike" u="none">
              <a:solidFill>
                <a:srgbClr val="000000"/>
              </a:solidFill>
              <a:effectLst/>
              <a:uFillTx/>
              <a:latin typeface="Times New Roman"/>
            </a:endParaRPr>
          </a:p>
          <a:p>
            <a:pPr lvl="1" marL="743040" indent="-285840">
              <a:lnSpc>
                <a:spcPct val="90000"/>
              </a:lnSpc>
              <a:spcBef>
                <a:spcPts val="601"/>
              </a:spcBef>
              <a:buSzPct val="102884"/>
              <a:buBlip>
                <a:blip r:embed="rId3"/>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Parties may negotiate exchange for physicals, a </a:t>
            </a:r>
            <a:r>
              <a:rPr b="1" lang="en-US" sz="2400" strike="noStrike" u="none">
                <a:solidFill>
                  <a:srgbClr val="3333cc"/>
                </a:solidFill>
                <a:effectLst/>
                <a:uFillTx/>
                <a:latin typeface="Arial"/>
              </a:rPr>
              <a:t>	</a:t>
            </a:r>
            <a:r>
              <a:rPr b="1" lang="en-US" sz="2400" strike="noStrike" u="none">
                <a:solidFill>
                  <a:srgbClr val="3333cc"/>
                </a:solidFill>
                <a:effectLst/>
                <a:uFillTx/>
                <a:latin typeface="Arial"/>
              </a:rPr>
              <a:t>bilateral delivery arrangement off exchange floor</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4"/>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EFP parties lose the credit support of exchange</a:t>
            </a:r>
            <a:endParaRPr b="0" lang="en-US" sz="2400" strike="noStrike" u="none">
              <a:solidFill>
                <a:srgbClr val="000000"/>
              </a:solidFill>
              <a:effectLst/>
              <a:uFillTx/>
              <a:latin typeface="Times New Roman"/>
            </a:endParaRPr>
          </a:p>
          <a:p>
            <a:pPr marL="343080" indent="-343080">
              <a:lnSpc>
                <a:spcPct val="90000"/>
              </a:lnSpc>
              <a:spcBef>
                <a:spcPts val="601"/>
              </a:spcBef>
              <a:buSzPct val="102884"/>
              <a:buBlip>
                <a:blip r:embed="rId5"/>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EFPs require price adjustments for contract modifications</a:t>
            </a:r>
            <a:endParaRPr b="0" lang="en-US" sz="2400" strike="noStrike" u="none">
              <a:solidFill>
                <a:srgbClr val="000000"/>
              </a:solidFill>
              <a:effectLst/>
              <a:uFillTx/>
              <a:latin typeface="Times New Roman"/>
            </a:endParaRPr>
          </a:p>
          <a:p>
            <a:pPr marL="343080" indent="-343080">
              <a:lnSpc>
                <a:spcPct val="90000"/>
              </a:lnSpc>
              <a:spcBef>
                <a:spcPts val="700"/>
              </a:spcBef>
              <a:buSzPct val="102884"/>
              <a:buBlip>
                <a:blip r:embed="rId6"/>
              </a:buBlip>
              <a:tabLst>
                <a:tab algn="l" pos="404640"/>
                <a:tab algn="l" pos="103032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E.g., transportation costs to ADP (alternate delivery point</a:t>
            </a:r>
            <a:r>
              <a:rPr b="1" lang="en-US" sz="2800" strike="noStrike" u="none">
                <a:solidFill>
                  <a:srgbClr val="3333cc"/>
                </a:solidFill>
                <a:effectLst/>
                <a:uFillTx/>
                <a:latin typeface="Arial"/>
              </a:rPr>
              <a: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(1)</a:t>
            </a:r>
            <a:endParaRPr b="0" lang="en-US" sz="4400" strike="noStrike" u="none">
              <a:solidFill>
                <a:srgbClr val="000000"/>
              </a:solidFill>
              <a:effectLst/>
              <a:uFillTx/>
              <a:latin typeface="Times New Roman"/>
            </a:endParaRPr>
          </a:p>
        </p:txBody>
      </p:sp>
      <p:sp>
        <p:nvSpPr>
          <p:cNvPr id="347"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Unit </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Futures: 10,000 million British thermal units (mmBtu). </a:t>
            </a:r>
            <a:br>
              <a:rPr sz="2000"/>
            </a:br>
            <a:br>
              <a:rPr sz="2000"/>
            </a:br>
            <a:r>
              <a:rPr b="1" lang="en-US" sz="2000" strike="noStrike" u="none">
                <a:solidFill>
                  <a:srgbClr val="3333cc"/>
                </a:solidFill>
                <a:effectLst/>
                <a:uFillTx/>
                <a:latin typeface="Arial"/>
              </a:rPr>
              <a:t>Options: One NYMEX Division natural gas futures contract.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Hours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Futures and Options: Open outcry trading is conducted from 9:30 A.M. - 3:10 P.M. After-hours trading in futures and options is conducted via the NYMEX ACCESS® electronic trading system from 7 P.M. to 9 A.M. on Sundays and 4 P.M. to 9 A.M., Mondays through Thursdays. All times are New York time.</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grpSp>
        <p:nvGrpSpPr>
          <p:cNvPr id="20" name=""/>
          <p:cNvGrpSpPr/>
          <p:nvPr/>
        </p:nvGrpSpPr>
        <p:grpSpPr>
          <a:xfrm>
            <a:off x="4813200" y="3597120"/>
            <a:ext cx="1806480" cy="1581120"/>
            <a:chOff x="4813200" y="3597120"/>
            <a:chExt cx="1806480" cy="1581120"/>
          </a:xfrm>
        </p:grpSpPr>
        <p:sp>
          <p:nvSpPr>
            <p:cNvPr id="21" name=""/>
            <p:cNvSpPr/>
            <p:nvPr/>
          </p:nvSpPr>
          <p:spPr>
            <a:xfrm>
              <a:off x="4813200" y="3772440"/>
              <a:ext cx="1402920" cy="1404000"/>
            </a:xfrm>
            <a:prstGeom prst="rect">
              <a:avLst/>
            </a:prstGeom>
            <a:gradFill rotWithShape="0">
              <a:gsLst>
                <a:gs pos="0">
                  <a:srgbClr val="009900"/>
                </a:gs>
                <a:gs pos="50000">
                  <a:srgbClr val="b1dfb1"/>
                </a:gs>
                <a:gs pos="100000">
                  <a:srgbClr val="009900"/>
                </a:gs>
              </a:gsLst>
              <a:lin ang="81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6216120" y="3597120"/>
              <a:ext cx="397800" cy="1581120"/>
            </a:xfrm>
            <a:custGeom>
              <a:avLst/>
              <a:gdLst/>
              <a:ahLst/>
              <a:rect l="l" t="t" r="r" b="b"/>
              <a:pathLst>
                <a:path w="254" h="1011">
                  <a:moveTo>
                    <a:pt x="0" y="113"/>
                  </a:moveTo>
                  <a:lnTo>
                    <a:pt x="0" y="1011"/>
                  </a:lnTo>
                  <a:lnTo>
                    <a:pt x="254" y="861"/>
                  </a:lnTo>
                  <a:lnTo>
                    <a:pt x="254" y="0"/>
                  </a:lnTo>
                  <a:lnTo>
                    <a:pt x="0" y="113"/>
                  </a:lnTo>
                  <a:close/>
                </a:path>
              </a:pathLst>
            </a:custGeom>
            <a:gradFill rotWithShape="0">
              <a:gsLst>
                <a:gs pos="0">
                  <a:srgbClr val="009900"/>
                </a:gs>
                <a:gs pos="50000">
                  <a:srgbClr val="b1dfb1"/>
                </a:gs>
                <a:gs pos="100000">
                  <a:srgbClr val="009900"/>
                </a:gs>
              </a:gsLst>
              <a:lin ang="81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814640" y="3597120"/>
              <a:ext cx="1805040" cy="177480"/>
            </a:xfrm>
            <a:custGeom>
              <a:avLst/>
              <a:gdLst/>
              <a:ahLst/>
              <a:rect l="l" t="t" r="r" b="b"/>
              <a:pathLst>
                <a:path w="1156" h="113">
                  <a:moveTo>
                    <a:pt x="0" y="113"/>
                  </a:moveTo>
                  <a:lnTo>
                    <a:pt x="898" y="113"/>
                  </a:lnTo>
                  <a:lnTo>
                    <a:pt x="1156" y="0"/>
                  </a:lnTo>
                  <a:lnTo>
                    <a:pt x="290" y="0"/>
                  </a:lnTo>
                  <a:lnTo>
                    <a:pt x="0" y="113"/>
                  </a:lnTo>
                  <a:close/>
                </a:path>
              </a:pathLst>
            </a:custGeom>
            <a:gradFill rotWithShape="0">
              <a:gsLst>
                <a:gs pos="0">
                  <a:srgbClr val="009900"/>
                </a:gs>
                <a:gs pos="50000">
                  <a:srgbClr val="b1dfb1"/>
                </a:gs>
                <a:gs pos="100000">
                  <a:srgbClr val="009900"/>
                </a:gs>
              </a:gsLst>
              <a:lin ang="81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 name=""/>
          <p:cNvGrpSpPr/>
          <p:nvPr/>
        </p:nvGrpSpPr>
        <p:grpSpPr>
          <a:xfrm>
            <a:off x="6581880" y="4044960"/>
            <a:ext cx="1806120" cy="1628280"/>
            <a:chOff x="6581880" y="4044960"/>
            <a:chExt cx="1806120" cy="1628280"/>
          </a:xfrm>
        </p:grpSpPr>
        <p:sp>
          <p:nvSpPr>
            <p:cNvPr id="25" name=""/>
            <p:cNvSpPr/>
            <p:nvPr/>
          </p:nvSpPr>
          <p:spPr>
            <a:xfrm>
              <a:off x="6581880" y="4268160"/>
              <a:ext cx="1402920" cy="1405080"/>
            </a:xfrm>
            <a:prstGeom prst="rect">
              <a:avLst/>
            </a:prstGeom>
            <a:gradFill rotWithShape="0">
              <a:gsLst>
                <a:gs pos="0">
                  <a:srgbClr val="3333cc"/>
                </a:gs>
                <a:gs pos="50000">
                  <a:srgbClr val="acace9"/>
                </a:gs>
                <a:gs pos="100000">
                  <a:srgbClr val="3333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7984800" y="4050000"/>
              <a:ext cx="397800" cy="1622880"/>
            </a:xfrm>
            <a:custGeom>
              <a:avLst/>
              <a:gdLst/>
              <a:ahLst/>
              <a:rect l="l" t="t" r="r" b="b"/>
              <a:pathLst>
                <a:path w="254" h="1037">
                  <a:moveTo>
                    <a:pt x="0" y="140"/>
                  </a:moveTo>
                  <a:lnTo>
                    <a:pt x="0" y="1037"/>
                  </a:lnTo>
                  <a:lnTo>
                    <a:pt x="254" y="861"/>
                  </a:lnTo>
                  <a:lnTo>
                    <a:pt x="254" y="0"/>
                  </a:lnTo>
                  <a:lnTo>
                    <a:pt x="0" y="140"/>
                  </a:lnTo>
                  <a:close/>
                </a:path>
              </a:pathLst>
            </a:custGeom>
            <a:gradFill rotWithShape="0">
              <a:gsLst>
                <a:gs pos="0">
                  <a:srgbClr val="3333cc"/>
                </a:gs>
                <a:gs pos="50000">
                  <a:srgbClr val="acace9"/>
                </a:gs>
                <a:gs pos="100000">
                  <a:srgbClr val="3333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6585480" y="4044960"/>
              <a:ext cx="1802520" cy="224640"/>
            </a:xfrm>
            <a:custGeom>
              <a:avLst/>
              <a:gdLst/>
              <a:ahLst/>
              <a:rect l="l" t="t" r="r" b="b"/>
              <a:pathLst>
                <a:path w="1155" h="144">
                  <a:moveTo>
                    <a:pt x="0" y="144"/>
                  </a:moveTo>
                  <a:lnTo>
                    <a:pt x="897" y="144"/>
                  </a:lnTo>
                  <a:lnTo>
                    <a:pt x="1155" y="0"/>
                  </a:lnTo>
                  <a:lnTo>
                    <a:pt x="290" y="0"/>
                  </a:lnTo>
                  <a:lnTo>
                    <a:pt x="0" y="144"/>
                  </a:lnTo>
                  <a:close/>
                </a:path>
              </a:pathLst>
            </a:custGeom>
            <a:gradFill rotWithShape="0">
              <a:gsLst>
                <a:gs pos="0">
                  <a:srgbClr val="3333cc"/>
                </a:gs>
                <a:gs pos="50000">
                  <a:srgbClr val="acace9"/>
                </a:gs>
                <a:gs pos="100000">
                  <a:srgbClr val="3333cc"/>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 name=""/>
          <p:cNvGrpSpPr/>
          <p:nvPr/>
        </p:nvGrpSpPr>
        <p:grpSpPr>
          <a:xfrm>
            <a:off x="2986200" y="3013200"/>
            <a:ext cx="1806120" cy="1578960"/>
            <a:chOff x="2986200" y="3013200"/>
            <a:chExt cx="1806120" cy="1578960"/>
          </a:xfrm>
        </p:grpSpPr>
        <p:sp>
          <p:nvSpPr>
            <p:cNvPr id="29" name=""/>
            <p:cNvSpPr/>
            <p:nvPr/>
          </p:nvSpPr>
          <p:spPr>
            <a:xfrm>
              <a:off x="2986200" y="3188880"/>
              <a:ext cx="1402920" cy="1401840"/>
            </a:xfrm>
            <a:prstGeom prst="rect">
              <a:avLst/>
            </a:prstGeom>
            <a:gradFill rotWithShape="0">
              <a:gsLst>
                <a:gs pos="0">
                  <a:srgbClr val="660066"/>
                </a:gs>
                <a:gs pos="50000">
                  <a:srgbClr val="b585b5"/>
                </a:gs>
                <a:gs pos="100000">
                  <a:srgbClr val="6600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4389120" y="3013200"/>
              <a:ext cx="397800" cy="1578960"/>
            </a:xfrm>
            <a:custGeom>
              <a:avLst/>
              <a:gdLst/>
              <a:ahLst/>
              <a:rect l="l" t="t" r="r" b="b"/>
              <a:pathLst>
                <a:path w="254" h="1011">
                  <a:moveTo>
                    <a:pt x="0" y="114"/>
                  </a:moveTo>
                  <a:lnTo>
                    <a:pt x="0" y="1011"/>
                  </a:lnTo>
                  <a:lnTo>
                    <a:pt x="254" y="861"/>
                  </a:lnTo>
                  <a:lnTo>
                    <a:pt x="254" y="0"/>
                  </a:lnTo>
                  <a:lnTo>
                    <a:pt x="0" y="114"/>
                  </a:lnTo>
                  <a:close/>
                </a:path>
              </a:pathLst>
            </a:custGeom>
            <a:gradFill rotWithShape="0">
              <a:gsLst>
                <a:gs pos="0">
                  <a:srgbClr val="660066"/>
                </a:gs>
                <a:gs pos="50000">
                  <a:srgbClr val="b585b5"/>
                </a:gs>
                <a:gs pos="100000">
                  <a:srgbClr val="6600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2988000" y="3013200"/>
              <a:ext cx="1804320" cy="177120"/>
            </a:xfrm>
            <a:custGeom>
              <a:avLst/>
              <a:gdLst/>
              <a:ahLst/>
              <a:rect l="l" t="t" r="r" b="b"/>
              <a:pathLst>
                <a:path w="1156" h="114">
                  <a:moveTo>
                    <a:pt x="0" y="114"/>
                  </a:moveTo>
                  <a:lnTo>
                    <a:pt x="898" y="114"/>
                  </a:lnTo>
                  <a:lnTo>
                    <a:pt x="1156" y="0"/>
                  </a:lnTo>
                  <a:lnTo>
                    <a:pt x="290" y="0"/>
                  </a:lnTo>
                  <a:lnTo>
                    <a:pt x="0" y="114"/>
                  </a:lnTo>
                  <a:close/>
                </a:path>
              </a:pathLst>
            </a:custGeom>
            <a:gradFill rotWithShape="0">
              <a:gsLst>
                <a:gs pos="0">
                  <a:srgbClr val="660066"/>
                </a:gs>
                <a:gs pos="50000">
                  <a:srgbClr val="b585b5"/>
                </a:gs>
                <a:gs pos="100000">
                  <a:srgbClr val="660066"/>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2" name=""/>
          <p:cNvGrpSpPr/>
          <p:nvPr/>
        </p:nvGrpSpPr>
        <p:grpSpPr>
          <a:xfrm>
            <a:off x="1184400" y="2438280"/>
            <a:ext cx="1806120" cy="1514520"/>
            <a:chOff x="1184400" y="2438280"/>
            <a:chExt cx="1806120" cy="1514520"/>
          </a:xfrm>
        </p:grpSpPr>
        <p:sp>
          <p:nvSpPr>
            <p:cNvPr id="33" name=""/>
            <p:cNvSpPr/>
            <p:nvPr/>
          </p:nvSpPr>
          <p:spPr>
            <a:xfrm>
              <a:off x="1184400" y="2547720"/>
              <a:ext cx="1404720" cy="1403280"/>
            </a:xfrm>
            <a:prstGeom prst="rect">
              <a:avLst/>
            </a:prstGeom>
            <a:gradFill rotWithShape="0">
              <a:gsLst>
                <a:gs pos="0">
                  <a:srgbClr val="ffcc00"/>
                </a:gs>
                <a:gs pos="50000">
                  <a:srgbClr val="fee998"/>
                </a:gs>
                <a:gs pos="100000">
                  <a:srgbClr val="ffcc00"/>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2590560" y="2438280"/>
              <a:ext cx="398520" cy="1514520"/>
            </a:xfrm>
            <a:custGeom>
              <a:avLst/>
              <a:gdLst/>
              <a:ahLst/>
              <a:rect l="l" t="t" r="r" b="b"/>
              <a:pathLst>
                <a:path w="255" h="969">
                  <a:moveTo>
                    <a:pt x="0" y="72"/>
                  </a:moveTo>
                  <a:lnTo>
                    <a:pt x="0" y="969"/>
                  </a:lnTo>
                  <a:lnTo>
                    <a:pt x="255" y="852"/>
                  </a:lnTo>
                  <a:lnTo>
                    <a:pt x="255" y="0"/>
                  </a:lnTo>
                  <a:lnTo>
                    <a:pt x="0" y="72"/>
                  </a:lnTo>
                  <a:close/>
                </a:path>
              </a:pathLst>
            </a:custGeom>
            <a:gradFill rotWithShape="0">
              <a:gsLst>
                <a:gs pos="0">
                  <a:srgbClr val="ffcc00"/>
                </a:gs>
                <a:gs pos="50000">
                  <a:srgbClr val="fee998"/>
                </a:gs>
                <a:gs pos="100000">
                  <a:srgbClr val="ffcc00"/>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1187280" y="2438280"/>
              <a:ext cx="1803240" cy="112680"/>
            </a:xfrm>
            <a:custGeom>
              <a:avLst/>
              <a:gdLst/>
              <a:ahLst/>
              <a:rect l="l" t="t" r="r" b="b"/>
              <a:pathLst>
                <a:path w="1154" h="72">
                  <a:moveTo>
                    <a:pt x="0" y="72"/>
                  </a:moveTo>
                  <a:lnTo>
                    <a:pt x="898" y="72"/>
                  </a:lnTo>
                  <a:lnTo>
                    <a:pt x="1154" y="0"/>
                  </a:lnTo>
                  <a:lnTo>
                    <a:pt x="283" y="0"/>
                  </a:lnTo>
                  <a:lnTo>
                    <a:pt x="0" y="72"/>
                  </a:lnTo>
                  <a:close/>
                </a:path>
              </a:pathLst>
            </a:custGeom>
            <a:gradFill rotWithShape="0">
              <a:gsLst>
                <a:gs pos="0">
                  <a:srgbClr val="ffcc00"/>
                </a:gs>
                <a:gs pos="50000">
                  <a:srgbClr val="fee998"/>
                </a:gs>
                <a:gs pos="100000">
                  <a:srgbClr val="ffcc00"/>
                </a:gs>
              </a:gsLst>
              <a:lin ang="135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6" name=""/>
          <p:cNvSpPr/>
          <p:nvPr/>
        </p:nvSpPr>
        <p:spPr>
          <a:xfrm>
            <a:off x="1066680" y="2744640"/>
            <a:ext cx="1406520" cy="8823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Pricing and Valuation Models</a:t>
            </a:r>
            <a:endParaRPr b="0" lang="en-US" sz="1500" strike="noStrike" u="none">
              <a:solidFill>
                <a:srgbClr val="000000"/>
              </a:solidFill>
              <a:effectLst/>
              <a:uFillTx/>
              <a:latin typeface="Times New Roman"/>
            </a:endParaRPr>
          </a:p>
        </p:txBody>
      </p:sp>
      <p:sp>
        <p:nvSpPr>
          <p:cNvPr id="37" name=""/>
          <p:cNvSpPr/>
          <p:nvPr/>
        </p:nvSpPr>
        <p:spPr>
          <a:xfrm>
            <a:off x="2874960" y="3451320"/>
            <a:ext cx="1555920" cy="8823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Risk</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Assessment</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Tools</a:t>
            </a:r>
            <a:endParaRPr b="0" lang="en-US" sz="1500" strike="noStrike" u="none">
              <a:solidFill>
                <a:srgbClr val="000000"/>
              </a:solidFill>
              <a:effectLst/>
              <a:uFillTx/>
              <a:latin typeface="Times New Roman"/>
            </a:endParaRPr>
          </a:p>
        </p:txBody>
      </p:sp>
      <p:sp>
        <p:nvSpPr>
          <p:cNvPr id="38" name=""/>
          <p:cNvSpPr/>
          <p:nvPr/>
        </p:nvSpPr>
        <p:spPr>
          <a:xfrm>
            <a:off x="4681440" y="3838680"/>
            <a:ext cx="1555920" cy="11451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Data </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Acquisition and</a:t>
            </a:r>
            <a:endParaRPr b="0" lang="en-US" sz="1500" strike="noStrike" u="none">
              <a:solidFill>
                <a:srgbClr val="000000"/>
              </a:solidFill>
              <a:effectLst/>
              <a:uFillTx/>
              <a:latin typeface="Times New Roman"/>
            </a:endParaRPr>
          </a:p>
          <a:p>
            <a:pPr lvl="1" marL="114480"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Analysis</a:t>
            </a:r>
            <a:endParaRPr b="0" lang="en-US" sz="1500" strike="noStrike" u="none">
              <a:solidFill>
                <a:srgbClr val="000000"/>
              </a:solidFill>
              <a:effectLst/>
              <a:uFillTx/>
              <a:latin typeface="Times New Roman"/>
            </a:endParaRPr>
          </a:p>
        </p:txBody>
      </p:sp>
      <p:sp>
        <p:nvSpPr>
          <p:cNvPr id="39" name=""/>
          <p:cNvSpPr/>
          <p:nvPr/>
        </p:nvSpPr>
        <p:spPr>
          <a:xfrm>
            <a:off x="6459480" y="4302000"/>
            <a:ext cx="1555920" cy="1292760"/>
          </a:xfrm>
          <a:prstGeom prst="rect">
            <a:avLst/>
          </a:prstGeom>
          <a:noFill/>
          <a:ln w="0">
            <a:noFill/>
          </a:ln>
        </p:spPr>
        <p:style>
          <a:lnRef idx="0"/>
          <a:fillRef idx="0"/>
          <a:effectRef idx="0"/>
          <a:fontRef idx="minor"/>
        </p:style>
        <p:txBody>
          <a:bodyPr lIns="90000" rIns="90000" tIns="46800" bIns="46800" anchor="t">
            <a:spAutoFit/>
          </a:bodyPr>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Weather</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Information</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Acquisition</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and</a:t>
            </a:r>
            <a:endParaRPr b="0" lang="en-US" sz="1500" strike="noStrike" u="none">
              <a:solidFill>
                <a:srgbClr val="000000"/>
              </a:solidFill>
              <a:effectLst/>
              <a:uFillTx/>
              <a:latin typeface="Times New Roman"/>
            </a:endParaRPr>
          </a:p>
          <a:p>
            <a:pPr lvl="1" marL="114480" algn="ctr">
              <a:lnSpc>
                <a:spcPct val="10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Assessment</a:t>
            </a:r>
            <a:endParaRPr b="0" lang="en-US" sz="1500" strike="noStrike" u="none">
              <a:solidFill>
                <a:srgbClr val="000000"/>
              </a:solidFill>
              <a:effectLst/>
              <a:uFillTx/>
              <a:latin typeface="Times New Roman"/>
            </a:endParaRPr>
          </a:p>
        </p:txBody>
      </p:sp>
      <p:sp>
        <p:nvSpPr>
          <p:cNvPr id="4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1" name="PlaceHolder 2"/>
          <p:cNvSpPr>
            <a:spLocks noGrp="1"/>
          </p:cNvSpPr>
          <p:nvPr>
            <p:ph/>
          </p:nvPr>
        </p:nvSpPr>
        <p:spPr>
          <a:xfrm>
            <a:off x="609480" y="1600200"/>
            <a:ext cx="7772400" cy="1882800"/>
          </a:xfrm>
          <a:prstGeom prst="rect">
            <a:avLst/>
          </a:prstGeom>
          <a:noFill/>
          <a:ln w="0">
            <a:noFill/>
          </a:ln>
        </p:spPr>
        <p:txBody>
          <a:bodyPr lIns="90000" rIns="90000" tIns="46800" bIns="46800" anchor="t">
            <a:normAutofit/>
          </a:bodyPr>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Centralized development of accurate and consistent quantitative models across Enron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48"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(2)</a:t>
            </a:r>
            <a:endParaRPr b="0" lang="en-US" sz="4400" strike="noStrike" u="none">
              <a:solidFill>
                <a:srgbClr val="000000"/>
              </a:solidFill>
              <a:effectLst/>
              <a:uFillTx/>
              <a:latin typeface="Times New Roman"/>
            </a:endParaRPr>
          </a:p>
        </p:txBody>
      </p:sp>
      <p:sp>
        <p:nvSpPr>
          <p:cNvPr id="349"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Months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36 consecutive months commencing with the next calendar month (for example, on January 2, 2001, trading occurs in all months from February 2001 through January 2004), plus a long-dated contract, initially listed 36 months out.</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Options: 12 consecutive months, plus 15, 18, 21, 24, 27, 30, 33, and 36 months on a June-December cycle.</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Price Quotation</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and Options: Dollars and cents per mmBtu, for example, $5.035 per mmBtu.</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Minimum Price Fluctuation</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and Options: $0.001 (0.1 ¢) per mmBtu ($10 per contract).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(3)</a:t>
            </a:r>
            <a:endParaRPr b="0" lang="en-US" sz="4400" strike="noStrike" u="none">
              <a:solidFill>
                <a:srgbClr val="000000"/>
              </a:solidFill>
              <a:effectLst/>
              <a:uFillTx/>
              <a:latin typeface="Times New Roman"/>
            </a:endParaRPr>
          </a:p>
        </p:txBody>
      </p:sp>
      <p:sp>
        <p:nvSpPr>
          <p:cNvPr id="35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Maximum Daily Price Fluctuation</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$1.00 per mmBtu ($10,000 per contract) for all months. If any contract is traded, bid, or offered at the limit for five minutes, trading is halted for 15 minutes. When trading resumes, expanded limits are in place that allow the price to fluctuate by $2.00 in either direction of the previous day's settlement price. There are no price limits on any month during the last three days of trading in the spot month.</a:t>
            </a:r>
            <a:br>
              <a:rPr sz="1800"/>
            </a:br>
            <a:r>
              <a:rPr b="0" lang="en-US" sz="1800" strike="noStrike" u="none">
                <a:solidFill>
                  <a:srgbClr val="3333cc"/>
                </a:solidFill>
                <a:effectLst/>
                <a:uFillTx/>
                <a:latin typeface="Arial"/>
              </a:rPr>
              <a:t>Options: No price limits.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Last Trading Day</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Futures: Trading terminates three business days prior to the first calendar day of the delivery month. </a:t>
            </a:r>
            <a:br>
              <a:rPr sz="1800"/>
            </a:br>
            <a:r>
              <a:rPr b="0" lang="en-US" sz="1800" strike="noStrike" u="none">
                <a:solidFill>
                  <a:srgbClr val="3333cc"/>
                </a:solidFill>
                <a:effectLst/>
                <a:uFillTx/>
                <a:latin typeface="Arial"/>
              </a:rPr>
              <a:t>Options: Trading terminates at the close of business on the business day immediately preceding the expiration of the underlying futures contract.</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(4)</a:t>
            </a:r>
            <a:endParaRPr b="0" lang="en-US" sz="4400" strike="noStrike" u="none">
              <a:solidFill>
                <a:srgbClr val="000000"/>
              </a:solidFill>
              <a:effectLst/>
              <a:uFillTx/>
              <a:latin typeface="Times New Roman"/>
            </a:endParaRPr>
          </a:p>
        </p:txBody>
      </p:sp>
      <p:sp>
        <p:nvSpPr>
          <p:cNvPr id="35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lnSpcReduction="9999"/>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Exercise of Options</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By a clearing member to the Exchange clearinghouse not later than 5:30 P.M. or 45 minutes after the underlying futures settlement price is posted, whichever is later, on any day up to and including the options expiration.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Option Strike Prices</a:t>
            </a:r>
            <a:endParaRPr b="0"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Twenty strike prices in increments of $0.05 (5¢) per mmBtu above and below the at-the-money strike price in all months, plus an additional 20 strike prices in increments of $0.05 per mmBtu above the at-the-money price will be offered in the first three nearby months, and the next 10 strike prices in increments of $0.25 (25¢) per mmBtu above the highest and below the lowest existing strike prices in all months for a total of at least 81 strike prices in the first three nearby months and a total of at least 61 strike prices for four months and beyond. The at-the-money strike price is nearest to the previous day±s close of the underlying futures contract. Strike price boundaries are adjusted according to futures price movements.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4"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(5)</a:t>
            </a:r>
            <a:endParaRPr b="0" lang="en-US" sz="4400" strike="noStrike" u="none">
              <a:solidFill>
                <a:srgbClr val="000000"/>
              </a:solidFill>
              <a:effectLst/>
              <a:uFillTx/>
              <a:latin typeface="Times New Roman"/>
            </a:endParaRPr>
          </a:p>
        </p:txBody>
      </p:sp>
      <p:sp>
        <p:nvSpPr>
          <p:cNvPr id="355"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Location</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Sabine Pipe Line Co.’s Henry Hub in Louisiana. Seller is responsible for the movement of the gas through the Hub; the buyer, from the Hub. The Hub fee will be paid by seller.</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Period</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shall take place no earlier than the first calendar day of the delivery month and shall be completed no later than the last calendar day of the delivery month. All deliveries shall be made at as uniform as possible an hourly and daily rate of flow over the course of the delivery month.</a:t>
            </a:r>
            <a:r>
              <a:rPr b="0" lang="en-US" sz="1800" strike="noStrike" u="none">
                <a:solidFill>
                  <a:srgbClr val="000066"/>
                </a:solidFill>
                <a:effectLst/>
                <a:uFillTx/>
                <a:latin typeface="Arial"/>
              </a:rPr>
              <a:t>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(6)</a:t>
            </a:r>
            <a:endParaRPr b="0" lang="en-US" sz="4400" strike="noStrike" u="none">
              <a:solidFill>
                <a:srgbClr val="000000"/>
              </a:solidFill>
              <a:effectLst/>
              <a:uFillTx/>
              <a:latin typeface="Times New Roman"/>
            </a:endParaRPr>
          </a:p>
        </p:txBody>
      </p:sp>
      <p:sp>
        <p:nvSpPr>
          <p:cNvPr id="357"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Alternate Delivery Procedure (ADP)</a:t>
            </a:r>
            <a:endParaRPr b="0" lang="en-US" sz="20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An alternate delivery procedure is available to buyers and sellers who have been matched by the Exchange subsequent to the termination of trading in the spot month contract. If buyer and seller agree to consummate delivery under terms different from those prescribed in the contract specifications, they may proceed on that basis after submitting a notice of their intention to the Exchange.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Exchange of Futures For, or in Connection with, Physicals (EFP)</a:t>
            </a:r>
            <a:endParaRPr b="0" lang="en-US" sz="20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The commercial buyer or seller may exchange a futures position for a physical position of equal quantity by submitting a notice to the Exchange. EFPs may be used to either initiate or liquidate a futures position. </a:t>
            </a:r>
            <a:endParaRPr b="0" lang="en-US" sz="1800" strike="noStrike" u="none">
              <a:solidFill>
                <a:srgbClr val="000000"/>
              </a:solidFill>
              <a:effectLst/>
              <a:uFillTx/>
              <a:latin typeface="Times New Roman"/>
            </a:endParaRPr>
          </a:p>
          <a:p>
            <a:pPr marL="343080" indent="-34308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Quality Specifications</a:t>
            </a:r>
            <a:endParaRPr b="0" lang="en-US" sz="20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a:rPr>
              <a:t>Pipeline specifications in effect at time of delivery.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58"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NYMEX NG Contract (7)</a:t>
            </a:r>
            <a:endParaRPr b="0" lang="en-US" sz="4400" strike="noStrike" u="none">
              <a:solidFill>
                <a:srgbClr val="000000"/>
              </a:solidFill>
              <a:effectLst/>
              <a:uFillTx/>
              <a:latin typeface="Times New Roman"/>
            </a:endParaRPr>
          </a:p>
        </p:txBody>
      </p:sp>
      <p:sp>
        <p:nvSpPr>
          <p:cNvPr id="359"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Position Limits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7,000 contracts for all months combined, but not to exceed 1,000 in the last three days of trading in the spot month or 5,000 in any one month.</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Exchange of Futures For, Or In Connection With, Physicals (EFP)</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commercial buyer or seller may exchange a futures position for a physical position of equal quantity by submitting a notice to the Exchange. EFPs may be used to either initiate or liquidate a futures position.</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Trading Symbols -</a:t>
            </a:r>
            <a:br>
              <a:rPr sz="2000"/>
            </a:br>
            <a:r>
              <a:rPr b="1" lang="en-US" sz="2000" strike="noStrike" u="none">
                <a:solidFill>
                  <a:srgbClr val="3333cc"/>
                </a:solidFill>
                <a:effectLst/>
                <a:uFillTx/>
                <a:latin typeface="Arial"/>
              </a:rPr>
              <a:t>Futures: NG</a:t>
            </a:r>
            <a:br>
              <a:rPr sz="2000"/>
            </a:br>
            <a:r>
              <a:rPr b="1" lang="en-US" sz="2000" strike="noStrike" u="none">
                <a:solidFill>
                  <a:srgbClr val="3333cc"/>
                </a:solidFill>
                <a:effectLst/>
                <a:uFillTx/>
                <a:latin typeface="Arial"/>
              </a:rPr>
              <a:t>Options: ON</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Swaps</a:t>
            </a:r>
            <a:endParaRPr b="0" lang="en-US" sz="4400" strike="noStrike" u="none">
              <a:solidFill>
                <a:srgbClr val="000000"/>
              </a:solidFill>
              <a:effectLst/>
              <a:uFillTx/>
              <a:latin typeface="Times New Roman"/>
            </a:endParaRPr>
          </a:p>
        </p:txBody>
      </p:sp>
      <p:sp>
        <p:nvSpPr>
          <p:cNvPr id="36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is an exchange of future cash flows of equal present values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is linear instrument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Typically a swap involves exchange of payments based on a fixed price (i.e. predetermined, not necessarily constant) and a floating (changing and unknown at inception) price. Fixed for floating swap.</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Basis swap: floating for floating swap</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Commodity swaps are based on a notional volume of the underlying commodity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Swap Valuation</a:t>
            </a:r>
            <a:endParaRPr b="0" lang="en-US" sz="4400" strike="noStrike" u="none">
              <a:solidFill>
                <a:srgbClr val="000000"/>
              </a:solidFill>
              <a:effectLst/>
              <a:uFillTx/>
              <a:latin typeface="Times New Roman"/>
            </a:endParaRPr>
          </a:p>
        </p:txBody>
      </p:sp>
      <p:sp>
        <p:nvSpPr>
          <p:cNvPr id="36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Swap valuation means determination of the fixed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Floating leg: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(Volume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 x Floating_price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)/(1+r)</a:t>
            </a:r>
            <a:r>
              <a:rPr b="1" lang="en-US" sz="2000" strike="noStrike" u="none" baseline="30000">
                <a:solidFill>
                  <a:srgbClr val="3333cc"/>
                </a:solidFill>
                <a:effectLst/>
                <a:uFillTx/>
                <a:latin typeface="Arial"/>
              </a:rPr>
              <a:t>i</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Fixed leg: </a:t>
            </a:r>
            <a:r>
              <a:rPr b="1" lang="en-US" sz="2000" strike="noStrike" u="none">
                <a:solidFill>
                  <a:srgbClr val="3333cc"/>
                </a:solidFill>
                <a:effectLst/>
                <a:uFillTx/>
                <a:latin typeface="Symbol"/>
                <a:ea typeface="Symbol"/>
              </a:rPr>
              <a:t></a:t>
            </a:r>
            <a:r>
              <a:rPr b="1" lang="en-US" sz="2000" strike="noStrike" u="none">
                <a:solidFill>
                  <a:srgbClr val="3333cc"/>
                </a:solidFill>
                <a:effectLst/>
                <a:uFillTx/>
                <a:latin typeface="Arial"/>
              </a:rPr>
              <a:t> (Volume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 x Fixed_price</a:t>
            </a:r>
            <a:r>
              <a:rPr b="1" lang="en-US" sz="2000" strike="noStrike" u="none" baseline="-25000">
                <a:solidFill>
                  <a:srgbClr val="3333cc"/>
                </a:solidFill>
                <a:effectLst/>
                <a:uFillTx/>
                <a:latin typeface="Arial"/>
              </a:rPr>
              <a:t>i</a:t>
            </a:r>
            <a:r>
              <a:rPr b="1" lang="en-US" sz="2000" strike="noStrike" u="none">
                <a:solidFill>
                  <a:srgbClr val="3333cc"/>
                </a:solidFill>
                <a:effectLst/>
                <a:uFillTx/>
                <a:latin typeface="Arial"/>
              </a:rPr>
              <a:t>)/(1+r)</a:t>
            </a:r>
            <a:r>
              <a:rPr b="1" lang="en-US" sz="2000" strike="noStrike" u="none" baseline="30000">
                <a:solidFill>
                  <a:srgbClr val="3333cc"/>
                </a:solidFill>
                <a:effectLst/>
                <a:uFillTx/>
                <a:latin typeface="Arial"/>
              </a:rPr>
              <a:t>i</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Both legs must be equal at inception. This allows to calculate the fixed price, given the value of the floating leg.</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valuation of the floating leg is based on the current set of the forward prices  </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swap is a portfolio of forward contracts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4"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Natural Gas Basis Swap</a:t>
            </a:r>
            <a:endParaRPr b="0" lang="en-US" sz="4400" strike="noStrike" u="none">
              <a:solidFill>
                <a:srgbClr val="000000"/>
              </a:solidFill>
              <a:effectLst/>
              <a:uFillTx/>
              <a:latin typeface="Times New Roman"/>
            </a:endParaRPr>
          </a:p>
        </p:txBody>
      </p:sp>
      <p:sp>
        <p:nvSpPr>
          <p:cNvPr id="365"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An active forward market for basis differentials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fixed component of the basis swap is the basis differential</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In the following example: The buyer pays L3D (NX3) minus $0.25 and receives the Index</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Profit on trade:     </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(Index - L3D) &gt; -$0.25</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Loss on trade:</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(Index - L3D) &lt; -$0.25</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6"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Hedging Fixed Price Sale </a:t>
            </a:r>
            <a:endParaRPr b="0" lang="en-US" sz="4400" strike="noStrike" u="none">
              <a:solidFill>
                <a:srgbClr val="000000"/>
              </a:solidFill>
              <a:effectLst/>
              <a:uFillTx/>
              <a:latin typeface="Times New Roman"/>
            </a:endParaRPr>
          </a:p>
        </p:txBody>
      </p:sp>
      <p:sp>
        <p:nvSpPr>
          <p:cNvPr id="367"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XYZ sold 10,000 MMBtu/day on EPNG Permian Basin@ $1.75</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Purchase of the same amount of natural gas at Index</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XYZ buys 30 NG Nymex contracts at the  current market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What is the risk of this position?</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Additional hedge: basis swap</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990720" y="457200"/>
            <a:ext cx="7689600" cy="3808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3" name="PlaceHolder 2"/>
          <p:cNvSpPr>
            <a:spLocks noGrp="1"/>
          </p:cNvSpPr>
          <p:nvPr>
            <p:ph/>
          </p:nvPr>
        </p:nvSpPr>
        <p:spPr>
          <a:xfrm>
            <a:off x="609480" y="1371240"/>
            <a:ext cx="7778880" cy="3205080"/>
          </a:xfrm>
          <a:prstGeom prst="rect">
            <a:avLst/>
          </a:prstGeom>
          <a:noFill/>
          <a:ln w="0">
            <a:noFill/>
          </a:ln>
        </p:spPr>
        <p:txBody>
          <a:bodyPr lIns="46080" rIns="46080" tIns="46080" bIns="46080" anchor="t">
            <a:normAutofit/>
          </a:bodyPr>
          <a:p>
            <a:pPr marL="343080" indent="-343080">
              <a:lnSpc>
                <a:spcPct val="100000"/>
              </a:lnSpc>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Support Information Technology through development of:</a:t>
            </a:r>
            <a:endParaRPr b="0" lang="en-US" sz="3200" strike="noStrike" u="none">
              <a:solidFill>
                <a:srgbClr val="000000"/>
              </a:solidFill>
              <a:effectLst/>
              <a:uFillTx/>
              <a:latin typeface="Times New Roman"/>
            </a:endParaRPr>
          </a:p>
          <a:p>
            <a:pPr lvl="1" marL="743040" indent="-285840">
              <a:lnSpc>
                <a:spcPct val="10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Proprietary trading support systems</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Risk management tools </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Other decision support systems</a:t>
            </a:r>
            <a:endParaRPr b="0" lang="en-US" sz="2800" strike="noStrike" u="none">
              <a:solidFill>
                <a:srgbClr val="000000"/>
              </a:solidFill>
              <a:effectLst/>
              <a:uFillTx/>
              <a:latin typeface="Times New Roman"/>
            </a:endParaRPr>
          </a:p>
          <a:p>
            <a:pPr marL="34308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pic>
        <p:nvPicPr>
          <p:cNvPr id="44" name="Disc" descr=""/>
          <p:cNvPicPr/>
          <p:nvPr/>
        </p:nvPicPr>
        <p:blipFill>
          <a:blip r:embed="rId1"/>
          <a:stretch/>
        </p:blipFill>
        <p:spPr>
          <a:xfrm>
            <a:off x="5943600" y="3968640"/>
            <a:ext cx="3019320" cy="2889360"/>
          </a:xfrm>
          <a:prstGeom prst="rect">
            <a:avLst/>
          </a:prstGeom>
          <a:noFill/>
          <a:ln w="0">
            <a:noFill/>
          </a:ln>
        </p:spPr>
      </p:pic>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68"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Swing Swap </a:t>
            </a:r>
            <a:endParaRPr b="0" lang="en-US" sz="4400" strike="noStrike" u="none">
              <a:solidFill>
                <a:srgbClr val="000000"/>
              </a:solidFill>
              <a:effectLst/>
              <a:uFillTx/>
              <a:latin typeface="Times New Roman"/>
            </a:endParaRPr>
          </a:p>
        </p:txBody>
      </p:sp>
      <p:sp>
        <p:nvSpPr>
          <p:cNvPr id="369"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Swing: transaction under an interruptible contract that is renegotiated every day in terms of volume and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Swing swap: a fixed-for-floating swap that references the Gas Daily price</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buyer pays a fixed price and receives the daily index</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70"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EFP </a:t>
            </a:r>
            <a:endParaRPr b="0" lang="en-US" sz="4400" strike="noStrike" u="none">
              <a:solidFill>
                <a:srgbClr val="000000"/>
              </a:solidFill>
              <a:effectLst/>
              <a:uFillTx/>
              <a:latin typeface="Times New Roman"/>
            </a:endParaRPr>
          </a:p>
        </p:txBody>
      </p:sp>
      <p:sp>
        <p:nvSpPr>
          <p:cNvPr id="371"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EFP - Exchange For Physicals</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A transaction under which one party will give futures contracts to the other and receive physical gas</a:t>
            </a:r>
            <a:endParaRPr b="0" lang="en-US" sz="20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Posted Price - the price at which the futures contracts are transferred from one account to another</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Differential - the difference between the futures contracts and the physical gas</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Delivery point </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Size</a:t>
            </a:r>
            <a:endParaRPr b="0" lang="en-US" sz="1800" strike="noStrike" u="none">
              <a:solidFill>
                <a:srgbClr val="000000"/>
              </a:solidFill>
              <a:effectLst/>
              <a:uFillTx/>
              <a:latin typeface="Times New Roman"/>
            </a:endParaRPr>
          </a:p>
          <a:p>
            <a:pPr lvl="1" marL="743040" indent="-28584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Arial"/>
              </a:rPr>
              <a:t>Invoice Price = Posted Price  +  Differential. The price paid by the buyer of an EFP to the seller.</a:t>
            </a:r>
            <a:r>
              <a:rPr b="1" lang="en-US" sz="1800" strike="noStrike" u="none">
                <a:solidFill>
                  <a:srgbClr val="3333cc"/>
                </a:solidFill>
                <a:effectLst/>
                <a:uFillTx/>
                <a:latin typeface="Arial"/>
              </a:rPr>
              <a:t>	</a:t>
            </a:r>
            <a:endParaRPr b="0" lang="en-US" sz="18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685800" y="609480"/>
            <a:ext cx="7696080" cy="9525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0000"/>
                </a:solidFill>
                <a:effectLst/>
                <a:uFillTx/>
                <a:latin typeface="Arial"/>
              </a:rPr>
              <a:t>EFP Example</a:t>
            </a:r>
            <a:endParaRPr b="0" lang="en-US" sz="4400" strike="noStrike" u="none">
              <a:solidFill>
                <a:srgbClr val="000000"/>
              </a:solidFill>
              <a:effectLst/>
              <a:uFillTx/>
              <a:latin typeface="Times New Roman"/>
            </a:endParaRPr>
          </a:p>
        </p:txBody>
      </p:sp>
      <p:sp>
        <p:nvSpPr>
          <p:cNvPr id="373" name="PlaceHolder 2"/>
          <p:cNvSpPr>
            <a:spLocks noGrp="1"/>
          </p:cNvSpPr>
          <p:nvPr>
            <p:ph/>
          </p:nvPr>
        </p:nvSpPr>
        <p:spPr>
          <a:xfrm>
            <a:off x="723600" y="1523880"/>
            <a:ext cx="7924680" cy="4572000"/>
          </a:xfrm>
          <a:prstGeom prst="rect">
            <a:avLst/>
          </a:prstGeom>
          <a:noFill/>
          <a:ln w="0">
            <a:noFill/>
          </a:ln>
        </p:spPr>
        <p:txBody>
          <a:bodyPr lIns="90000" rIns="90000" tIns="46800" bIns="46800" anchor="t">
            <a:normAutofit/>
          </a:bodyPr>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Posted price: $2.00</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Differential: -$0.30</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Net Purchase Price: $0.30 - Futures Cost</a:t>
            </a:r>
            <a:endParaRPr b="0" lang="en-US" sz="2000" strike="noStrike" u="none">
              <a:solidFill>
                <a:srgbClr val="000000"/>
              </a:solidFill>
              <a:effectLst/>
              <a:uFillTx/>
              <a:latin typeface="Times New Roman"/>
            </a:endParaRPr>
          </a:p>
          <a:p>
            <a:pPr marL="343080" indent="-343080">
              <a:lnSpc>
                <a:spcPct val="100000"/>
              </a:lnSpc>
              <a:spcBef>
                <a:spcPts val="499"/>
              </a:spcBef>
              <a:spcAft>
                <a:spcPts val="499"/>
              </a:spcAft>
              <a:buClr>
                <a:srgbClr val="cc00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Arial"/>
              </a:rPr>
              <a:t>The effective purchase price depends on the price at which the buyer closes the short future position</a:t>
            </a:r>
            <a:r>
              <a:rPr b="1" lang="en-US" sz="2000" strike="noStrike" u="none">
                <a:solidFill>
                  <a:srgbClr val="3333cc"/>
                </a:solidFill>
                <a:effectLst/>
                <a:uFillTx/>
                <a:latin typeface="Arial"/>
              </a:rPr>
              <a:t>	</a:t>
            </a:r>
            <a:endParaRPr b="0" lang="en-US" sz="20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74" name=""/>
          <p:cNvSpPr/>
          <p:nvPr/>
        </p:nvSpPr>
        <p:spPr>
          <a:xfrm>
            <a:off x="1143000" y="2743200"/>
            <a:ext cx="2362320" cy="990720"/>
          </a:xfrm>
          <a:prstGeom prst="flowChartProcess">
            <a:avLst/>
          </a:prstGeom>
          <a:noFill/>
          <a:ln w="25560">
            <a:solidFill>
              <a:srgbClr val="3399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Buyer</a:t>
            </a:r>
            <a:endParaRPr b="0" lang="en-US" sz="2400" strike="noStrike" u="none">
              <a:solidFill>
                <a:srgbClr val="000000"/>
              </a:solidFill>
              <a:effectLst/>
              <a:uFillTx/>
              <a:latin typeface="Times New Roman"/>
            </a:endParaRPr>
          </a:p>
        </p:txBody>
      </p:sp>
      <p:sp>
        <p:nvSpPr>
          <p:cNvPr id="375" name=""/>
          <p:cNvSpPr/>
          <p:nvPr/>
        </p:nvSpPr>
        <p:spPr>
          <a:xfrm>
            <a:off x="5486400" y="2743200"/>
            <a:ext cx="2362320" cy="990720"/>
          </a:xfrm>
          <a:prstGeom prst="flowChartProcess">
            <a:avLst/>
          </a:prstGeom>
          <a:noFill/>
          <a:ln w="25560">
            <a:solidFill>
              <a:srgbClr val="3399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00"/>
                </a:solidFill>
                <a:effectLst/>
                <a:uFillTx/>
                <a:latin typeface="Arial Black"/>
              </a:rPr>
              <a:t>Seller</a:t>
            </a:r>
            <a:endParaRPr b="0" lang="en-US" sz="2400" strike="noStrike" u="none">
              <a:solidFill>
                <a:srgbClr val="000000"/>
              </a:solidFill>
              <a:effectLst/>
              <a:uFillTx/>
              <a:latin typeface="Times New Roman"/>
            </a:endParaRPr>
          </a:p>
        </p:txBody>
      </p:sp>
      <p:sp>
        <p:nvSpPr>
          <p:cNvPr id="376" name=""/>
          <p:cNvSpPr/>
          <p:nvPr/>
        </p:nvSpPr>
        <p:spPr>
          <a:xfrm>
            <a:off x="3505320" y="2971800"/>
            <a:ext cx="1981080" cy="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7" name=""/>
          <p:cNvSpPr/>
          <p:nvPr/>
        </p:nvSpPr>
        <p:spPr>
          <a:xfrm flipH="1">
            <a:off x="3504960" y="3581280"/>
            <a:ext cx="1981080" cy="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3809880" y="2666880"/>
            <a:ext cx="1371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66"/>
                </a:solidFill>
                <a:effectLst/>
                <a:uFillTx/>
                <a:latin typeface="Arial Black"/>
              </a:rPr>
              <a:t>L3D - $0.25</a:t>
            </a:r>
            <a:endParaRPr b="0" lang="en-US" sz="1400" strike="noStrike" u="none">
              <a:solidFill>
                <a:srgbClr val="000000"/>
              </a:solidFill>
              <a:effectLst/>
              <a:uFillTx/>
              <a:latin typeface="Times New Roman"/>
            </a:endParaRPr>
          </a:p>
        </p:txBody>
      </p:sp>
      <p:sp>
        <p:nvSpPr>
          <p:cNvPr id="379" name=""/>
          <p:cNvSpPr/>
          <p:nvPr/>
        </p:nvSpPr>
        <p:spPr>
          <a:xfrm>
            <a:off x="762120" y="1905120"/>
            <a:ext cx="754380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4038480" y="3581280"/>
            <a:ext cx="838440" cy="322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66"/>
                </a:solidFill>
                <a:effectLst/>
                <a:uFillTx/>
                <a:latin typeface="Arial Black"/>
              </a:rPr>
              <a:t>Index</a:t>
            </a:r>
            <a:endParaRPr b="0" lang="en-US" sz="1500" strike="noStrike" u="none">
              <a:solidFill>
                <a:srgbClr val="000000"/>
              </a:solidFill>
              <a:effectLst/>
              <a:uFillTx/>
              <a:latin typeface="Times New Roman"/>
            </a:endParaRPr>
          </a:p>
        </p:txBody>
      </p:sp>
      <p:sp>
        <p:nvSpPr>
          <p:cNvPr id="381" name=""/>
          <p:cNvSpPr/>
          <p:nvPr/>
        </p:nvSpPr>
        <p:spPr>
          <a:xfrm>
            <a:off x="2819520" y="5181480"/>
            <a:ext cx="2971800" cy="7084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Generic Basis Swap</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382" name=""/>
          <p:cNvSpPr/>
          <p:nvPr/>
        </p:nvSpPr>
        <p:spPr>
          <a:xfrm>
            <a:off x="3352680" y="129528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3352680" y="419112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3352680" y="2743200"/>
            <a:ext cx="23623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7238880" y="2743200"/>
            <a:ext cx="14479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457200" y="2743200"/>
            <a:ext cx="144792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3581280" y="198108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flipV="1">
            <a:off x="5562720" y="198072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5715000" y="32767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1905120" y="3276720"/>
            <a:ext cx="1447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3581280" y="342900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3276720" y="438768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Futures Exchange</a:t>
            </a:r>
            <a:endParaRPr b="0" lang="en-US" sz="1600" strike="noStrike" u="none">
              <a:solidFill>
                <a:srgbClr val="000000"/>
              </a:solidFill>
              <a:effectLst/>
              <a:uFillTx/>
              <a:latin typeface="Times New Roman"/>
            </a:endParaRPr>
          </a:p>
        </p:txBody>
      </p:sp>
      <p:sp>
        <p:nvSpPr>
          <p:cNvPr id="393" name=""/>
          <p:cNvSpPr/>
          <p:nvPr/>
        </p:nvSpPr>
        <p:spPr>
          <a:xfrm>
            <a:off x="3276720" y="294012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 Trading</a:t>
            </a:r>
            <a:endParaRPr b="0" lang="en-US" sz="1600" strike="noStrike" u="none">
              <a:solidFill>
                <a:srgbClr val="000000"/>
              </a:solidFill>
              <a:effectLst/>
              <a:uFillTx/>
              <a:latin typeface="Times New Roman"/>
            </a:endParaRPr>
          </a:p>
        </p:txBody>
      </p:sp>
      <p:sp>
        <p:nvSpPr>
          <p:cNvPr id="394" name=""/>
          <p:cNvSpPr/>
          <p:nvPr/>
        </p:nvSpPr>
        <p:spPr>
          <a:xfrm>
            <a:off x="3276720" y="1492200"/>
            <a:ext cx="2514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Basis Swap</a:t>
            </a:r>
            <a:endParaRPr b="0" lang="en-US" sz="1600" strike="noStrike" u="none">
              <a:solidFill>
                <a:srgbClr val="000000"/>
              </a:solidFill>
              <a:effectLst/>
              <a:uFillTx/>
              <a:latin typeface="Times New Roman"/>
            </a:endParaRPr>
          </a:p>
        </p:txBody>
      </p:sp>
      <p:sp>
        <p:nvSpPr>
          <p:cNvPr id="395" name=""/>
          <p:cNvSpPr/>
          <p:nvPr/>
        </p:nvSpPr>
        <p:spPr>
          <a:xfrm flipH="1">
            <a:off x="1904760" y="2971800"/>
            <a:ext cx="144756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flipH="1">
            <a:off x="5714640" y="2971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7" name=""/>
          <p:cNvSpPr/>
          <p:nvPr/>
        </p:nvSpPr>
        <p:spPr>
          <a:xfrm flipV="1">
            <a:off x="5562720" y="3428640"/>
            <a:ext cx="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4800600" y="3429000"/>
            <a:ext cx="0" cy="762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flipV="1">
            <a:off x="4267080" y="3428640"/>
            <a:ext cx="0" cy="76212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5562720" y="2209680"/>
            <a:ext cx="1295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L3D</a:t>
            </a:r>
            <a:r>
              <a:rPr b="1" lang="en-US" sz="1400" strike="noStrike" u="none">
                <a:solidFill>
                  <a:srgbClr val="000000"/>
                </a:solidFill>
                <a:effectLst/>
                <a:uFillTx/>
                <a:latin typeface="Arial"/>
              </a:rPr>
              <a:t> - $0.35</a:t>
            </a:r>
            <a:endParaRPr b="0" lang="en-US" sz="1400" strike="noStrike" u="none">
              <a:solidFill>
                <a:srgbClr val="000000"/>
              </a:solidFill>
              <a:effectLst/>
              <a:uFillTx/>
              <a:latin typeface="Times New Roman"/>
            </a:endParaRPr>
          </a:p>
        </p:txBody>
      </p:sp>
      <p:sp>
        <p:nvSpPr>
          <p:cNvPr id="401" name=""/>
          <p:cNvSpPr/>
          <p:nvPr/>
        </p:nvSpPr>
        <p:spPr>
          <a:xfrm>
            <a:off x="2133720" y="22096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Permian</a:t>
            </a:r>
            <a:r>
              <a:rPr b="1" lang="en-US" sz="1400" strike="noStrike" u="none">
                <a:solidFill>
                  <a:srgbClr val="000000"/>
                </a:solidFill>
                <a:effectLst/>
                <a:uFillTx/>
                <a:latin typeface="Arial"/>
              </a:rPr>
              <a:t> Index</a:t>
            </a:r>
            <a:endParaRPr b="0" lang="en-US" sz="1400" strike="noStrike" u="none">
              <a:solidFill>
                <a:srgbClr val="000000"/>
              </a:solidFill>
              <a:effectLst/>
              <a:uFillTx/>
              <a:latin typeface="Times New Roman"/>
            </a:endParaRPr>
          </a:p>
        </p:txBody>
      </p:sp>
      <p:sp>
        <p:nvSpPr>
          <p:cNvPr id="402" name=""/>
          <p:cNvSpPr/>
          <p:nvPr/>
        </p:nvSpPr>
        <p:spPr>
          <a:xfrm>
            <a:off x="5715000" y="266688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03" name=""/>
          <p:cNvSpPr/>
          <p:nvPr/>
        </p:nvSpPr>
        <p:spPr>
          <a:xfrm>
            <a:off x="1905120" y="266688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04" name=""/>
          <p:cNvSpPr/>
          <p:nvPr/>
        </p:nvSpPr>
        <p:spPr>
          <a:xfrm>
            <a:off x="7467480" y="2895480"/>
            <a:ext cx="990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Supply</a:t>
            </a:r>
            <a:endParaRPr b="0" lang="en-US" sz="1600" strike="noStrike" u="none">
              <a:solidFill>
                <a:srgbClr val="000000"/>
              </a:solidFill>
              <a:effectLst/>
              <a:uFillTx/>
              <a:latin typeface="Times New Roman"/>
            </a:endParaRPr>
          </a:p>
        </p:txBody>
      </p:sp>
      <p:sp>
        <p:nvSpPr>
          <p:cNvPr id="405" name=""/>
          <p:cNvSpPr/>
          <p:nvPr/>
        </p:nvSpPr>
        <p:spPr>
          <a:xfrm>
            <a:off x="685800" y="2895480"/>
            <a:ext cx="9907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Market</a:t>
            </a:r>
            <a:endParaRPr b="0" lang="en-US" sz="1600" strike="noStrike" u="none">
              <a:solidFill>
                <a:srgbClr val="000000"/>
              </a:solidFill>
              <a:effectLst/>
              <a:uFillTx/>
              <a:latin typeface="Times New Roman"/>
            </a:endParaRPr>
          </a:p>
        </p:txBody>
      </p:sp>
      <p:sp>
        <p:nvSpPr>
          <p:cNvPr id="406" name=""/>
          <p:cNvSpPr/>
          <p:nvPr/>
        </p:nvSpPr>
        <p:spPr>
          <a:xfrm>
            <a:off x="5562720" y="3581280"/>
            <a:ext cx="53316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L3D</a:t>
            </a:r>
            <a:endParaRPr b="0" lang="en-US" sz="1300" strike="noStrike" u="none">
              <a:solidFill>
                <a:srgbClr val="000000"/>
              </a:solidFill>
              <a:effectLst/>
              <a:uFillTx/>
              <a:latin typeface="Times New Roman"/>
            </a:endParaRPr>
          </a:p>
        </p:txBody>
      </p:sp>
      <p:sp>
        <p:nvSpPr>
          <p:cNvPr id="407" name=""/>
          <p:cNvSpPr/>
          <p:nvPr/>
        </p:nvSpPr>
        <p:spPr>
          <a:xfrm>
            <a:off x="4800600" y="3581280"/>
            <a:ext cx="83808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Futures</a:t>
            </a:r>
            <a:endParaRPr b="0" lang="en-US" sz="1300" strike="noStrike" u="none">
              <a:solidFill>
                <a:srgbClr val="000000"/>
              </a:solidFill>
              <a:effectLst/>
              <a:uFillTx/>
              <a:latin typeface="Times New Roman"/>
            </a:endParaRPr>
          </a:p>
        </p:txBody>
      </p:sp>
      <p:sp>
        <p:nvSpPr>
          <p:cNvPr id="408" name=""/>
          <p:cNvSpPr/>
          <p:nvPr/>
        </p:nvSpPr>
        <p:spPr>
          <a:xfrm>
            <a:off x="3505320" y="3581280"/>
            <a:ext cx="83808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Futures</a:t>
            </a:r>
            <a:endParaRPr b="0" lang="en-US" sz="1300" strike="noStrike" u="none">
              <a:solidFill>
                <a:srgbClr val="000000"/>
              </a:solidFill>
              <a:effectLst/>
              <a:uFillTx/>
              <a:latin typeface="Times New Roman"/>
            </a:endParaRPr>
          </a:p>
        </p:txBody>
      </p:sp>
      <p:sp>
        <p:nvSpPr>
          <p:cNvPr id="409" name=""/>
          <p:cNvSpPr/>
          <p:nvPr/>
        </p:nvSpPr>
        <p:spPr>
          <a:xfrm>
            <a:off x="2895480" y="35956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$2.05</a:t>
            </a:r>
            <a:endParaRPr b="0" lang="en-US" sz="1300" strike="noStrike" u="none">
              <a:solidFill>
                <a:srgbClr val="000000"/>
              </a:solidFill>
              <a:effectLst/>
              <a:uFillTx/>
              <a:latin typeface="Times New Roman"/>
            </a:endParaRPr>
          </a:p>
        </p:txBody>
      </p:sp>
      <p:sp>
        <p:nvSpPr>
          <p:cNvPr id="410" name=""/>
          <p:cNvSpPr/>
          <p:nvPr/>
        </p:nvSpPr>
        <p:spPr>
          <a:xfrm>
            <a:off x="5715000" y="329076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Permian Index</a:t>
            </a:r>
            <a:endParaRPr b="0" lang="en-US" sz="1300" strike="noStrike" u="none">
              <a:solidFill>
                <a:srgbClr val="000000"/>
              </a:solidFill>
              <a:effectLst/>
              <a:uFillTx/>
              <a:latin typeface="Times New Roman"/>
            </a:endParaRPr>
          </a:p>
        </p:txBody>
      </p:sp>
      <p:sp>
        <p:nvSpPr>
          <p:cNvPr id="411" name=""/>
          <p:cNvSpPr/>
          <p:nvPr/>
        </p:nvSpPr>
        <p:spPr>
          <a:xfrm>
            <a:off x="1828800" y="327672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$1.75</a:t>
            </a:r>
            <a:endParaRPr b="0" lang="en-US" sz="1300" strike="noStrike" u="none">
              <a:solidFill>
                <a:srgbClr val="000000"/>
              </a:solidFill>
              <a:effectLst/>
              <a:uFillTx/>
              <a:latin typeface="Times New Roman"/>
            </a:endParaRPr>
          </a:p>
        </p:txBody>
      </p:sp>
      <p:sp>
        <p:nvSpPr>
          <p:cNvPr id="412" name=""/>
          <p:cNvSpPr/>
          <p:nvPr/>
        </p:nvSpPr>
        <p:spPr>
          <a:xfrm>
            <a:off x="304920" y="304920"/>
            <a:ext cx="8534160" cy="6172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2438280" y="5181480"/>
            <a:ext cx="5867640" cy="13816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Hedging Fixed Price Sale at Alternate Delivery Location with Futures</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14" name=""/>
          <p:cNvSpPr/>
          <p:nvPr/>
        </p:nvSpPr>
        <p:spPr>
          <a:xfrm>
            <a:off x="1219320" y="1523880"/>
            <a:ext cx="22096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5715000" y="3733920"/>
            <a:ext cx="220968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5715000" y="1523880"/>
            <a:ext cx="22096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3429000" y="2286000"/>
            <a:ext cx="2286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6248520" y="251460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flipV="1">
            <a:off x="7315200" y="25142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380880" y="380880"/>
            <a:ext cx="8458200" cy="6096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1600200" y="1797120"/>
            <a:ext cx="14479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Market</a:t>
            </a:r>
            <a:endParaRPr b="0" lang="en-US" sz="1600" strike="noStrike" u="none">
              <a:solidFill>
                <a:srgbClr val="000000"/>
              </a:solidFill>
              <a:effectLst/>
              <a:uFillTx/>
              <a:latin typeface="Times New Roman"/>
            </a:endParaRPr>
          </a:p>
        </p:txBody>
      </p:sp>
      <p:sp>
        <p:nvSpPr>
          <p:cNvPr id="422" name=""/>
          <p:cNvSpPr/>
          <p:nvPr/>
        </p:nvSpPr>
        <p:spPr>
          <a:xfrm>
            <a:off x="6019920" y="3886200"/>
            <a:ext cx="1676160" cy="708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 </a:t>
            </a:r>
            <a:endParaRPr b="0" lang="en-US" sz="1600" strike="noStrike" u="none">
              <a:solidFill>
                <a:srgbClr val="000000"/>
              </a:solidFill>
              <a:effectLst/>
              <a:uFillTx/>
              <a:latin typeface="Times New Roman"/>
            </a:endParaRPr>
          </a:p>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ABC</a:t>
            </a:r>
            <a:endParaRPr b="0" lang="en-US" sz="1600" strike="noStrike" u="none">
              <a:solidFill>
                <a:srgbClr val="000000"/>
              </a:solidFill>
              <a:effectLst/>
              <a:uFillTx/>
              <a:latin typeface="Times New Roman"/>
            </a:endParaRPr>
          </a:p>
        </p:txBody>
      </p:sp>
      <p:sp>
        <p:nvSpPr>
          <p:cNvPr id="423" name=""/>
          <p:cNvSpPr/>
          <p:nvPr/>
        </p:nvSpPr>
        <p:spPr>
          <a:xfrm>
            <a:off x="6095880" y="1828800"/>
            <a:ext cx="144792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 Production</a:t>
            </a:r>
            <a:endParaRPr b="0" lang="en-US" sz="1600" strike="noStrike" u="none">
              <a:solidFill>
                <a:srgbClr val="000000"/>
              </a:solidFill>
              <a:effectLst/>
              <a:uFillTx/>
              <a:latin typeface="Times New Roman"/>
            </a:endParaRPr>
          </a:p>
        </p:txBody>
      </p:sp>
      <p:sp>
        <p:nvSpPr>
          <p:cNvPr id="424" name=""/>
          <p:cNvSpPr/>
          <p:nvPr/>
        </p:nvSpPr>
        <p:spPr>
          <a:xfrm flipH="1">
            <a:off x="3429000" y="1752480"/>
            <a:ext cx="228600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5" name=""/>
          <p:cNvSpPr/>
          <p:nvPr/>
        </p:nvSpPr>
        <p:spPr>
          <a:xfrm>
            <a:off x="3809880" y="1219320"/>
            <a:ext cx="16002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26" name=""/>
          <p:cNvSpPr/>
          <p:nvPr/>
        </p:nvSpPr>
        <p:spPr>
          <a:xfrm>
            <a:off x="3886200" y="2286000"/>
            <a:ext cx="13716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27" name=""/>
          <p:cNvSpPr/>
          <p:nvPr/>
        </p:nvSpPr>
        <p:spPr>
          <a:xfrm>
            <a:off x="5486400" y="281952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28" name=""/>
          <p:cNvSpPr/>
          <p:nvPr/>
        </p:nvSpPr>
        <p:spPr>
          <a:xfrm>
            <a:off x="7315200" y="2840040"/>
            <a:ext cx="144792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29" name=""/>
          <p:cNvSpPr/>
          <p:nvPr/>
        </p:nvSpPr>
        <p:spPr>
          <a:xfrm>
            <a:off x="914400" y="3962520"/>
            <a:ext cx="4419720" cy="155700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Swing Swap for the Part of the Month allows XYZ to</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participate in intra-month price changes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30" name=""/>
          <p:cNvSpPr/>
          <p:nvPr/>
        </p:nvSpPr>
        <p:spPr>
          <a:xfrm>
            <a:off x="5638680" y="15238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1295280" y="35812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2" name=""/>
          <p:cNvSpPr/>
          <p:nvPr/>
        </p:nvSpPr>
        <p:spPr>
          <a:xfrm>
            <a:off x="1295280" y="15238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1600200" y="1828800"/>
            <a:ext cx="152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XYZ</a:t>
            </a:r>
            <a:endParaRPr b="0" lang="en-US" sz="1600" strike="noStrike" u="none">
              <a:solidFill>
                <a:srgbClr val="000000"/>
              </a:solidFill>
              <a:effectLst/>
              <a:uFillTx/>
              <a:latin typeface="Times New Roman"/>
            </a:endParaRPr>
          </a:p>
        </p:txBody>
      </p:sp>
      <p:sp>
        <p:nvSpPr>
          <p:cNvPr id="434" name=""/>
          <p:cNvSpPr/>
          <p:nvPr/>
        </p:nvSpPr>
        <p:spPr>
          <a:xfrm>
            <a:off x="6019920" y="1828800"/>
            <a:ext cx="15238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Producer</a:t>
            </a:r>
            <a:endParaRPr b="0" lang="en-US" sz="1600" strike="noStrike" u="none">
              <a:solidFill>
                <a:srgbClr val="000000"/>
              </a:solidFill>
              <a:effectLst/>
              <a:uFillTx/>
              <a:latin typeface="Times New Roman"/>
            </a:endParaRPr>
          </a:p>
        </p:txBody>
      </p:sp>
      <p:sp>
        <p:nvSpPr>
          <p:cNvPr id="435" name=""/>
          <p:cNvSpPr/>
          <p:nvPr/>
        </p:nvSpPr>
        <p:spPr>
          <a:xfrm>
            <a:off x="3505320" y="228600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flipH="1">
            <a:off x="3505320" y="17524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flipV="1">
            <a:off x="2971800" y="251424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1905120" y="251460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1600200" y="3886200"/>
            <a:ext cx="16002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440" name=""/>
          <p:cNvSpPr/>
          <p:nvPr/>
        </p:nvSpPr>
        <p:spPr>
          <a:xfrm>
            <a:off x="533520" y="2666880"/>
            <a:ext cx="137160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41" name=""/>
          <p:cNvSpPr/>
          <p:nvPr/>
        </p:nvSpPr>
        <p:spPr>
          <a:xfrm>
            <a:off x="2971800" y="26668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42" name=""/>
          <p:cNvSpPr/>
          <p:nvPr/>
        </p:nvSpPr>
        <p:spPr>
          <a:xfrm>
            <a:off x="4191120" y="22860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43" name=""/>
          <p:cNvSpPr/>
          <p:nvPr/>
        </p:nvSpPr>
        <p:spPr>
          <a:xfrm>
            <a:off x="3886200" y="1371600"/>
            <a:ext cx="152388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44" name=""/>
          <p:cNvSpPr/>
          <p:nvPr/>
        </p:nvSpPr>
        <p:spPr>
          <a:xfrm>
            <a:off x="380880" y="304920"/>
            <a:ext cx="8382240" cy="6095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4876920" y="4114800"/>
            <a:ext cx="3047760" cy="174744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End-user application of a swing swap</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46" name=""/>
          <p:cNvSpPr/>
          <p:nvPr/>
        </p:nvSpPr>
        <p:spPr>
          <a:xfrm>
            <a:off x="1295280" y="3581280"/>
            <a:ext cx="2210040" cy="99072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1295280" y="1447920"/>
            <a:ext cx="2210040" cy="99036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5486400" y="1447920"/>
            <a:ext cx="2209680" cy="990360"/>
          </a:xfrm>
          <a:prstGeom prst="rect">
            <a:avLst/>
          </a:prstGeom>
          <a:noFill/>
          <a:ln w="255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1828800" y="1752480"/>
            <a:ext cx="1219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Trader</a:t>
            </a:r>
            <a:endParaRPr b="0" lang="en-US" sz="1600" strike="noStrike" u="none">
              <a:solidFill>
                <a:srgbClr val="000000"/>
              </a:solidFill>
              <a:effectLst/>
              <a:uFillTx/>
              <a:latin typeface="Times New Roman"/>
            </a:endParaRPr>
          </a:p>
        </p:txBody>
      </p:sp>
      <p:sp>
        <p:nvSpPr>
          <p:cNvPr id="450" name=""/>
          <p:cNvSpPr/>
          <p:nvPr/>
        </p:nvSpPr>
        <p:spPr>
          <a:xfrm>
            <a:off x="6019920" y="1752480"/>
            <a:ext cx="1218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Supplier</a:t>
            </a:r>
            <a:endParaRPr b="0" lang="en-US" sz="1600" strike="noStrike" u="none">
              <a:solidFill>
                <a:srgbClr val="000000"/>
              </a:solidFill>
              <a:effectLst/>
              <a:uFillTx/>
              <a:latin typeface="Times New Roman"/>
            </a:endParaRPr>
          </a:p>
        </p:txBody>
      </p:sp>
      <p:sp>
        <p:nvSpPr>
          <p:cNvPr id="451" name=""/>
          <p:cNvSpPr/>
          <p:nvPr/>
        </p:nvSpPr>
        <p:spPr>
          <a:xfrm>
            <a:off x="1523880" y="3886200"/>
            <a:ext cx="1676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452" name=""/>
          <p:cNvSpPr/>
          <p:nvPr/>
        </p:nvSpPr>
        <p:spPr>
          <a:xfrm flipV="1">
            <a:off x="2743200" y="243792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3" name=""/>
          <p:cNvSpPr/>
          <p:nvPr/>
        </p:nvSpPr>
        <p:spPr>
          <a:xfrm>
            <a:off x="1981080" y="243828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4" name=""/>
          <p:cNvSpPr/>
          <p:nvPr/>
        </p:nvSpPr>
        <p:spPr>
          <a:xfrm flipH="1">
            <a:off x="3504960" y="1676520"/>
            <a:ext cx="19810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5" name=""/>
          <p:cNvSpPr/>
          <p:nvPr/>
        </p:nvSpPr>
        <p:spPr>
          <a:xfrm>
            <a:off x="3505320" y="220968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457200" y="2666880"/>
            <a:ext cx="1600200" cy="594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57" name=""/>
          <p:cNvSpPr/>
          <p:nvPr/>
        </p:nvSpPr>
        <p:spPr>
          <a:xfrm>
            <a:off x="2743200" y="27576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58" name=""/>
          <p:cNvSpPr/>
          <p:nvPr/>
        </p:nvSpPr>
        <p:spPr>
          <a:xfrm>
            <a:off x="4191120" y="22860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$1.95</a:t>
            </a:r>
            <a:endParaRPr b="0" lang="en-US" sz="1300" strike="noStrike" u="none">
              <a:solidFill>
                <a:srgbClr val="000000"/>
              </a:solidFill>
              <a:effectLst/>
              <a:uFillTx/>
              <a:latin typeface="Times New Roman"/>
            </a:endParaRPr>
          </a:p>
        </p:txBody>
      </p:sp>
      <p:sp>
        <p:nvSpPr>
          <p:cNvPr id="459" name=""/>
          <p:cNvSpPr/>
          <p:nvPr/>
        </p:nvSpPr>
        <p:spPr>
          <a:xfrm>
            <a:off x="3657600" y="1371600"/>
            <a:ext cx="16002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60" name=""/>
          <p:cNvSpPr/>
          <p:nvPr/>
        </p:nvSpPr>
        <p:spPr>
          <a:xfrm>
            <a:off x="380880" y="304920"/>
            <a:ext cx="8382240" cy="6248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5181480" y="4419720"/>
            <a:ext cx="1828800" cy="19270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Hedging Swing Swap Sale by Buying Fixed -Price Physical Gas - Base Load Gas Purchased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62" name=""/>
          <p:cNvSpPr/>
          <p:nvPr/>
        </p:nvSpPr>
        <p:spPr>
          <a:xfrm>
            <a:off x="701028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457200" y="1905120"/>
            <a:ext cx="1600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Daily Market</a:t>
            </a:r>
            <a:endParaRPr b="0" lang="en-US" sz="1600" strike="noStrike" u="none">
              <a:solidFill>
                <a:srgbClr val="000000"/>
              </a:solidFill>
              <a:effectLst/>
              <a:uFillTx/>
              <a:latin typeface="Times New Roman"/>
            </a:endParaRPr>
          </a:p>
        </p:txBody>
      </p:sp>
      <p:sp>
        <p:nvSpPr>
          <p:cNvPr id="464" name=""/>
          <p:cNvSpPr/>
          <p:nvPr/>
        </p:nvSpPr>
        <p:spPr>
          <a:xfrm>
            <a:off x="3809880" y="3733920"/>
            <a:ext cx="16002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Swing Swap</a:t>
            </a:r>
            <a:endParaRPr b="0" lang="en-US" sz="1600" strike="noStrike" u="none">
              <a:solidFill>
                <a:srgbClr val="000000"/>
              </a:solidFill>
              <a:effectLst/>
              <a:uFillTx/>
              <a:latin typeface="Times New Roman"/>
            </a:endParaRPr>
          </a:p>
        </p:txBody>
      </p:sp>
      <p:sp>
        <p:nvSpPr>
          <p:cNvPr id="465" name=""/>
          <p:cNvSpPr/>
          <p:nvPr/>
        </p:nvSpPr>
        <p:spPr>
          <a:xfrm>
            <a:off x="7238880" y="1905120"/>
            <a:ext cx="1295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ABC</a:t>
            </a:r>
            <a:endParaRPr b="0" lang="en-US" sz="1600" strike="noStrike" u="none">
              <a:solidFill>
                <a:srgbClr val="000000"/>
              </a:solidFill>
              <a:effectLst/>
              <a:uFillTx/>
              <a:latin typeface="Times New Roman"/>
            </a:endParaRPr>
          </a:p>
        </p:txBody>
      </p:sp>
      <p:sp>
        <p:nvSpPr>
          <p:cNvPr id="466" name=""/>
          <p:cNvSpPr/>
          <p:nvPr/>
        </p:nvSpPr>
        <p:spPr>
          <a:xfrm>
            <a:off x="3886200" y="1905120"/>
            <a:ext cx="13716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cc0000"/>
                </a:solidFill>
                <a:effectLst/>
                <a:uFillTx/>
                <a:latin typeface="Arial Black"/>
              </a:rPr>
              <a:t>Trader</a:t>
            </a:r>
            <a:endParaRPr b="0" lang="en-US" sz="1600" strike="noStrike" u="none">
              <a:solidFill>
                <a:srgbClr val="000000"/>
              </a:solidFill>
              <a:effectLst/>
              <a:uFillTx/>
              <a:latin typeface="Times New Roman"/>
            </a:endParaRPr>
          </a:p>
        </p:txBody>
      </p:sp>
      <p:sp>
        <p:nvSpPr>
          <p:cNvPr id="467" name=""/>
          <p:cNvSpPr/>
          <p:nvPr/>
        </p:nvSpPr>
        <p:spPr>
          <a:xfrm flipH="1">
            <a:off x="5486040" y="1828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8" name=""/>
          <p:cNvSpPr/>
          <p:nvPr/>
        </p:nvSpPr>
        <p:spPr>
          <a:xfrm>
            <a:off x="5486400" y="23623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9" name=""/>
          <p:cNvSpPr/>
          <p:nvPr/>
        </p:nvSpPr>
        <p:spPr>
          <a:xfrm flipH="1">
            <a:off x="2133360" y="1828800"/>
            <a:ext cx="152388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2133720" y="236232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flipV="1">
            <a:off x="5105520" y="25909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2" name=""/>
          <p:cNvSpPr/>
          <p:nvPr/>
        </p:nvSpPr>
        <p:spPr>
          <a:xfrm>
            <a:off x="4038480" y="25909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5562720" y="15238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74" name=""/>
          <p:cNvSpPr/>
          <p:nvPr/>
        </p:nvSpPr>
        <p:spPr>
          <a:xfrm>
            <a:off x="30492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3657600" y="167652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6" name=""/>
          <p:cNvSpPr/>
          <p:nvPr/>
        </p:nvSpPr>
        <p:spPr>
          <a:xfrm>
            <a:off x="3657600" y="3429000"/>
            <a:ext cx="1828800" cy="91440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7" name=""/>
          <p:cNvSpPr/>
          <p:nvPr/>
        </p:nvSpPr>
        <p:spPr>
          <a:xfrm>
            <a:off x="2286000" y="15238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78" name=""/>
          <p:cNvSpPr/>
          <p:nvPr/>
        </p:nvSpPr>
        <p:spPr>
          <a:xfrm>
            <a:off x="5791320" y="243828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$1.95</a:t>
            </a:r>
            <a:endParaRPr b="0" lang="en-US" sz="1300" strike="noStrike" u="none">
              <a:solidFill>
                <a:srgbClr val="000000"/>
              </a:solidFill>
              <a:effectLst/>
              <a:uFillTx/>
              <a:latin typeface="Times New Roman"/>
            </a:endParaRPr>
          </a:p>
        </p:txBody>
      </p:sp>
      <p:sp>
        <p:nvSpPr>
          <p:cNvPr id="479" name=""/>
          <p:cNvSpPr/>
          <p:nvPr/>
        </p:nvSpPr>
        <p:spPr>
          <a:xfrm>
            <a:off x="5105520" y="281952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80" name=""/>
          <p:cNvSpPr/>
          <p:nvPr/>
        </p:nvSpPr>
        <p:spPr>
          <a:xfrm>
            <a:off x="2895480" y="2819520"/>
            <a:ext cx="1219320" cy="455040"/>
          </a:xfrm>
          <a:prstGeom prst="rect">
            <a:avLst/>
          </a:prstGeom>
          <a:noFill/>
          <a:ln w="0">
            <a:noFill/>
          </a:ln>
        </p:spPr>
        <p:style>
          <a:lnRef idx="0"/>
          <a:fillRef idx="0"/>
          <a:effectRef idx="0"/>
          <a:fontRef idx="minor"/>
        </p:style>
        <p:txBody>
          <a:bodyPr lIns="90000" rIns="90000" tIns="46800" bIns="46800" anchor="t">
            <a:spAutoFit/>
          </a:bodyPr>
          <a:p>
            <a:pPr algn="ctr">
              <a:lnSpc>
                <a:spcPct val="65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Daily Permian</a:t>
            </a:r>
            <a:endParaRPr b="0" lang="en-US" sz="1300" strike="noStrike" u="none">
              <a:solidFill>
                <a:srgbClr val="000000"/>
              </a:solidFill>
              <a:effectLst/>
              <a:uFillTx/>
              <a:latin typeface="Times New Roman"/>
            </a:endParaRPr>
          </a:p>
          <a:p>
            <a:pPr algn="ctr">
              <a:lnSpc>
                <a:spcPct val="65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Index</a:t>
            </a:r>
            <a:endParaRPr b="0" lang="en-US" sz="1300" strike="noStrike" u="none">
              <a:solidFill>
                <a:srgbClr val="000000"/>
              </a:solidFill>
              <a:effectLst/>
              <a:uFillTx/>
              <a:latin typeface="Times New Roman"/>
            </a:endParaRPr>
          </a:p>
        </p:txBody>
      </p:sp>
      <p:sp>
        <p:nvSpPr>
          <p:cNvPr id="481" name=""/>
          <p:cNvSpPr/>
          <p:nvPr/>
        </p:nvSpPr>
        <p:spPr>
          <a:xfrm>
            <a:off x="2057400" y="2362320"/>
            <a:ext cx="175248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Daily Permian Index</a:t>
            </a:r>
            <a:endParaRPr b="0" lang="en-US" sz="1300" strike="noStrike" u="none">
              <a:solidFill>
                <a:srgbClr val="000000"/>
              </a:solidFill>
              <a:effectLst/>
              <a:uFillTx/>
              <a:latin typeface="Times New Roman"/>
            </a:endParaRPr>
          </a:p>
        </p:txBody>
      </p:sp>
      <p:sp>
        <p:nvSpPr>
          <p:cNvPr id="482" name=""/>
          <p:cNvSpPr/>
          <p:nvPr/>
        </p:nvSpPr>
        <p:spPr>
          <a:xfrm>
            <a:off x="152280" y="228600"/>
            <a:ext cx="8839440" cy="6400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6019920" y="4648320"/>
            <a:ext cx="1828800" cy="192708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Hedging Swing Swap Sale by Buying Fixed -Price Physical Gas - Base Load Gas Purchased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484" name=""/>
          <p:cNvSpPr/>
          <p:nvPr/>
        </p:nvSpPr>
        <p:spPr>
          <a:xfrm>
            <a:off x="5638680" y="13716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a:off x="1295280" y="13716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1295280" y="3429000"/>
            <a:ext cx="221004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6172200" y="1600200"/>
            <a:ext cx="1295280" cy="632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Seller</a:t>
            </a:r>
            <a:endParaRPr b="0" lang="en-US" sz="14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(Producer)</a:t>
            </a:r>
            <a:endParaRPr b="0" lang="en-US" sz="1400" strike="noStrike" u="none">
              <a:solidFill>
                <a:srgbClr val="000000"/>
              </a:solidFill>
              <a:effectLst/>
              <a:uFillTx/>
              <a:latin typeface="Times New Roman"/>
            </a:endParaRPr>
          </a:p>
        </p:txBody>
      </p:sp>
      <p:sp>
        <p:nvSpPr>
          <p:cNvPr id="488" name=""/>
          <p:cNvSpPr/>
          <p:nvPr/>
        </p:nvSpPr>
        <p:spPr>
          <a:xfrm>
            <a:off x="1905120" y="1676520"/>
            <a:ext cx="9903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Buyer</a:t>
            </a:r>
            <a:endParaRPr b="0" lang="en-US" sz="1400" strike="noStrike" u="none">
              <a:solidFill>
                <a:srgbClr val="000000"/>
              </a:solidFill>
              <a:effectLst/>
              <a:uFillTx/>
              <a:latin typeface="Times New Roman"/>
            </a:endParaRPr>
          </a:p>
        </p:txBody>
      </p:sp>
      <p:sp>
        <p:nvSpPr>
          <p:cNvPr id="489" name=""/>
          <p:cNvSpPr/>
          <p:nvPr/>
        </p:nvSpPr>
        <p:spPr>
          <a:xfrm>
            <a:off x="1295280" y="3657600"/>
            <a:ext cx="22100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Exchanged with Seller’s Broker</a:t>
            </a:r>
            <a:endParaRPr b="0" lang="en-US" sz="1400" strike="noStrike" u="none">
              <a:solidFill>
                <a:srgbClr val="000000"/>
              </a:solidFill>
              <a:effectLst/>
              <a:uFillTx/>
              <a:latin typeface="Times New Roman"/>
            </a:endParaRPr>
          </a:p>
        </p:txBody>
      </p:sp>
      <p:sp>
        <p:nvSpPr>
          <p:cNvPr id="490" name=""/>
          <p:cNvSpPr/>
          <p:nvPr/>
        </p:nvSpPr>
        <p:spPr>
          <a:xfrm flipH="1">
            <a:off x="3505320" y="15238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3505320" y="2209680"/>
            <a:ext cx="21333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2" name=""/>
          <p:cNvSpPr/>
          <p:nvPr/>
        </p:nvSpPr>
        <p:spPr>
          <a:xfrm>
            <a:off x="1905120" y="236232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3" name=""/>
          <p:cNvSpPr/>
          <p:nvPr/>
        </p:nvSpPr>
        <p:spPr>
          <a:xfrm flipV="1">
            <a:off x="2819520" y="236196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3886200" y="121932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495" name=""/>
          <p:cNvSpPr/>
          <p:nvPr/>
        </p:nvSpPr>
        <p:spPr>
          <a:xfrm>
            <a:off x="3809880" y="2209680"/>
            <a:ext cx="16002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$0.30 = $1.70</a:t>
            </a:r>
            <a:endParaRPr b="0" lang="en-US" sz="1300" strike="noStrike" u="none">
              <a:solidFill>
                <a:srgbClr val="000000"/>
              </a:solidFill>
              <a:effectLst/>
              <a:uFillTx/>
              <a:latin typeface="Times New Roman"/>
            </a:endParaRPr>
          </a:p>
        </p:txBody>
      </p:sp>
      <p:sp>
        <p:nvSpPr>
          <p:cNvPr id="496" name=""/>
          <p:cNvSpPr/>
          <p:nvPr/>
        </p:nvSpPr>
        <p:spPr>
          <a:xfrm>
            <a:off x="2819520" y="266688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$2.00</a:t>
            </a:r>
            <a:endParaRPr b="0" lang="en-US" sz="1300" strike="noStrike" u="none">
              <a:solidFill>
                <a:srgbClr val="000000"/>
              </a:solidFill>
              <a:effectLst/>
              <a:uFillTx/>
              <a:latin typeface="Times New Roman"/>
            </a:endParaRPr>
          </a:p>
        </p:txBody>
      </p:sp>
      <p:sp>
        <p:nvSpPr>
          <p:cNvPr id="497" name=""/>
          <p:cNvSpPr/>
          <p:nvPr/>
        </p:nvSpPr>
        <p:spPr>
          <a:xfrm>
            <a:off x="990720" y="266688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498" name=""/>
          <p:cNvSpPr/>
          <p:nvPr/>
        </p:nvSpPr>
        <p:spPr>
          <a:xfrm>
            <a:off x="762120" y="609480"/>
            <a:ext cx="7696080" cy="5562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5105520" y="3962520"/>
            <a:ext cx="2438280" cy="193752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Buying EFP and Fixing Effective Purchase Price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Posted Price - $2.00</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Differential:  -$0.30 </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838080" y="4568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6" name="PlaceHolder 2"/>
          <p:cNvSpPr>
            <a:spLocks noGrp="1"/>
          </p:cNvSpPr>
          <p:nvPr>
            <p:ph/>
          </p:nvPr>
        </p:nvSpPr>
        <p:spPr>
          <a:xfrm>
            <a:off x="533520" y="2057400"/>
            <a:ext cx="5278320" cy="1695600"/>
          </a:xfrm>
          <a:prstGeom prst="rect">
            <a:avLst/>
          </a:prstGeom>
          <a:noFill/>
          <a:ln w="0">
            <a:noFill/>
          </a:ln>
        </p:spPr>
        <p:txBody>
          <a:bodyPr lIns="90000" rIns="90000" tIns="46800" bIns="46800" anchor="t">
            <a:normAutofit fontScale="77500" lnSpcReduction="19999"/>
          </a:bodyPr>
          <a:p>
            <a:pPr marL="343080" indent="-343080">
              <a:lnSpc>
                <a:spcPct val="9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Staying on the cutting edge of technology</a:t>
            </a:r>
            <a:endParaRPr b="0" lang="en-US" sz="2800" strike="noStrike" u="none">
              <a:solidFill>
                <a:srgbClr val="000000"/>
              </a:solidFill>
              <a:effectLst/>
              <a:uFillTx/>
              <a:latin typeface="Times New Roman"/>
            </a:endParaRPr>
          </a:p>
          <a:p>
            <a:pPr marL="343080" indent="-343080">
              <a:lnSpc>
                <a:spcPct val="90000"/>
              </a:lnSpc>
              <a:spcBef>
                <a:spcPts val="700"/>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Monitoring important developments:</a:t>
            </a:r>
            <a:endParaRPr b="0" lang="en-US" sz="2800" strike="noStrike" u="none">
              <a:solidFill>
                <a:srgbClr val="000000"/>
              </a:solidFill>
              <a:effectLst/>
              <a:uFillTx/>
              <a:latin typeface="Times New Roman"/>
            </a:endParaRPr>
          </a:p>
          <a:p>
            <a:pPr lvl="1" marL="743040" indent="-285840">
              <a:lnSpc>
                <a:spcPct val="90000"/>
              </a:lnSpc>
              <a:spcBef>
                <a:spcPts val="601"/>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Financial economics</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Applied mathematics</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 fields of interest to Enron</a:t>
            </a:r>
            <a:endParaRPr b="0" lang="en-US" sz="2400" strike="noStrike" u="none">
              <a:solidFill>
                <a:srgbClr val="000000"/>
              </a:solidFill>
              <a:effectLst/>
              <a:uFillTx/>
              <a:latin typeface="Times New Roman"/>
            </a:endParaRPr>
          </a:p>
        </p:txBody>
      </p:sp>
      <p:pic>
        <p:nvPicPr>
          <p:cNvPr id="47" name="Head" descr=""/>
          <p:cNvPicPr/>
          <p:nvPr/>
        </p:nvPicPr>
        <p:blipFill>
          <a:blip r:embed="rId1"/>
          <a:stretch/>
        </p:blipFill>
        <p:spPr>
          <a:xfrm>
            <a:off x="5595840" y="2155680"/>
            <a:ext cx="3327480" cy="3943440"/>
          </a:xfrm>
          <a:prstGeom prst="rect">
            <a:avLst/>
          </a:prstGeom>
          <a:noFill/>
          <a:ln w="0">
            <a:noFill/>
          </a:ln>
        </p:spPr>
      </p:pic>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ccecff"/>
        </a:solidFill>
      </p:bgPr>
    </p:bg>
    <p:spTree>
      <p:nvGrpSpPr>
        <p:cNvPr id="1" name=""/>
        <p:cNvGrpSpPr/>
        <p:nvPr/>
      </p:nvGrpSpPr>
      <p:grpSpPr>
        <a:xfrm>
          <a:off x="0" y="0"/>
          <a:ext cx="0" cy="0"/>
          <a:chOff x="0" y="0"/>
          <a:chExt cx="0" cy="0"/>
        </a:xfrm>
      </p:grpSpPr>
      <p:sp>
        <p:nvSpPr>
          <p:cNvPr id="500" name=""/>
          <p:cNvSpPr/>
          <p:nvPr/>
        </p:nvSpPr>
        <p:spPr>
          <a:xfrm>
            <a:off x="5715000" y="2590920"/>
            <a:ext cx="2209680" cy="99036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1143000" y="4267080"/>
            <a:ext cx="220968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1143000" y="2590920"/>
            <a:ext cx="2209680" cy="99036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1143000" y="914400"/>
            <a:ext cx="2209680" cy="990720"/>
          </a:xfrm>
          <a:prstGeom prst="rect">
            <a:avLst/>
          </a:prstGeom>
          <a:noFill/>
          <a:ln w="255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1600200" y="1082520"/>
            <a:ext cx="13716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a:t>
            </a:r>
            <a:endParaRPr b="0" lang="en-US" sz="1400" strike="noStrike" u="none">
              <a:solidFill>
                <a:srgbClr val="000000"/>
              </a:solidFill>
              <a:effectLst/>
              <a:uFillTx/>
              <a:latin typeface="Times New Roman"/>
            </a:endParaRPr>
          </a:p>
        </p:txBody>
      </p:sp>
      <p:sp>
        <p:nvSpPr>
          <p:cNvPr id="505" name=""/>
          <p:cNvSpPr/>
          <p:nvPr/>
        </p:nvSpPr>
        <p:spPr>
          <a:xfrm>
            <a:off x="1752480" y="2895480"/>
            <a:ext cx="9907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Buyer</a:t>
            </a:r>
            <a:endParaRPr b="0" lang="en-US" sz="1400" strike="noStrike" u="none">
              <a:solidFill>
                <a:srgbClr val="000000"/>
              </a:solidFill>
              <a:effectLst/>
              <a:uFillTx/>
              <a:latin typeface="Times New Roman"/>
            </a:endParaRPr>
          </a:p>
        </p:txBody>
      </p:sp>
      <p:sp>
        <p:nvSpPr>
          <p:cNvPr id="506" name=""/>
          <p:cNvSpPr/>
          <p:nvPr/>
        </p:nvSpPr>
        <p:spPr>
          <a:xfrm>
            <a:off x="6324480" y="2895480"/>
            <a:ext cx="9907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Seller</a:t>
            </a:r>
            <a:endParaRPr b="0" lang="en-US" sz="1400" strike="noStrike" u="none">
              <a:solidFill>
                <a:srgbClr val="000000"/>
              </a:solidFill>
              <a:effectLst/>
              <a:uFillTx/>
              <a:latin typeface="Times New Roman"/>
            </a:endParaRPr>
          </a:p>
        </p:txBody>
      </p:sp>
      <p:sp>
        <p:nvSpPr>
          <p:cNvPr id="507" name=""/>
          <p:cNvSpPr/>
          <p:nvPr/>
        </p:nvSpPr>
        <p:spPr>
          <a:xfrm>
            <a:off x="1143000" y="4435560"/>
            <a:ext cx="21654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0000"/>
                </a:solidFill>
                <a:effectLst/>
                <a:uFillTx/>
                <a:latin typeface="Arial Black"/>
              </a:rPr>
              <a:t>Futures Exchanged with Seller’s Broker</a:t>
            </a:r>
            <a:endParaRPr b="0" lang="en-US" sz="1400" strike="noStrike" u="none">
              <a:solidFill>
                <a:srgbClr val="000000"/>
              </a:solidFill>
              <a:effectLst/>
              <a:uFillTx/>
              <a:latin typeface="Times New Roman"/>
            </a:endParaRPr>
          </a:p>
        </p:txBody>
      </p:sp>
      <p:sp>
        <p:nvSpPr>
          <p:cNvPr id="508" name=""/>
          <p:cNvSpPr/>
          <p:nvPr/>
        </p:nvSpPr>
        <p:spPr>
          <a:xfrm>
            <a:off x="304920" y="304920"/>
            <a:ext cx="8534160" cy="6172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flipH="1">
            <a:off x="3352680" y="2743200"/>
            <a:ext cx="2362320" cy="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3352680" y="3429000"/>
            <a:ext cx="2362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1828800" y="1905120"/>
            <a:ext cx="0" cy="6858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1828800" y="3581280"/>
            <a:ext cx="0" cy="685800"/>
          </a:xfrm>
          <a:prstGeom prst="line">
            <a:avLst/>
          </a:prstGeom>
          <a:ln w="1908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flipV="1">
            <a:off x="2666880" y="35809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flipV="1">
            <a:off x="2666880" y="190476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3886200" y="24382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Gas @ Permian</a:t>
            </a:r>
            <a:endParaRPr b="0" lang="en-US" sz="1300" strike="noStrike" u="none">
              <a:solidFill>
                <a:srgbClr val="000000"/>
              </a:solidFill>
              <a:effectLst/>
              <a:uFillTx/>
              <a:latin typeface="Times New Roman"/>
            </a:endParaRPr>
          </a:p>
        </p:txBody>
      </p:sp>
      <p:sp>
        <p:nvSpPr>
          <p:cNvPr id="516" name=""/>
          <p:cNvSpPr/>
          <p:nvPr/>
        </p:nvSpPr>
        <p:spPr>
          <a:xfrm>
            <a:off x="3809880" y="3429000"/>
            <a:ext cx="16002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$0.30 = $1.70</a:t>
            </a:r>
            <a:endParaRPr b="0" lang="en-US" sz="1300" strike="noStrike" u="none">
              <a:solidFill>
                <a:srgbClr val="000000"/>
              </a:solidFill>
              <a:effectLst/>
              <a:uFillTx/>
              <a:latin typeface="Times New Roman"/>
            </a:endParaRPr>
          </a:p>
        </p:txBody>
      </p:sp>
      <p:sp>
        <p:nvSpPr>
          <p:cNvPr id="517" name=""/>
          <p:cNvSpPr/>
          <p:nvPr/>
        </p:nvSpPr>
        <p:spPr>
          <a:xfrm>
            <a:off x="2666880" y="3733920"/>
            <a:ext cx="9144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 = $2.00</a:t>
            </a:r>
            <a:endParaRPr b="0" lang="en-US" sz="1300" strike="noStrike" u="none">
              <a:solidFill>
                <a:srgbClr val="000000"/>
              </a:solidFill>
              <a:effectLst/>
              <a:uFillTx/>
              <a:latin typeface="Times New Roman"/>
            </a:endParaRPr>
          </a:p>
        </p:txBody>
      </p:sp>
      <p:sp>
        <p:nvSpPr>
          <p:cNvPr id="518" name=""/>
          <p:cNvSpPr/>
          <p:nvPr/>
        </p:nvSpPr>
        <p:spPr>
          <a:xfrm>
            <a:off x="914400" y="365760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519" name=""/>
          <p:cNvSpPr/>
          <p:nvPr/>
        </p:nvSpPr>
        <p:spPr>
          <a:xfrm>
            <a:off x="914400" y="1981080"/>
            <a:ext cx="914400" cy="490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Futures Contracts</a:t>
            </a:r>
            <a:endParaRPr b="0" lang="en-US" sz="1300" strike="noStrike" u="none">
              <a:solidFill>
                <a:srgbClr val="000000"/>
              </a:solidFill>
              <a:effectLst/>
              <a:uFillTx/>
              <a:latin typeface="Times New Roman"/>
            </a:endParaRPr>
          </a:p>
        </p:txBody>
      </p:sp>
      <p:sp>
        <p:nvSpPr>
          <p:cNvPr id="520" name=""/>
          <p:cNvSpPr/>
          <p:nvPr/>
        </p:nvSpPr>
        <p:spPr>
          <a:xfrm>
            <a:off x="2666880" y="2057400"/>
            <a:ext cx="685800" cy="292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$1.90</a:t>
            </a:r>
            <a:endParaRPr b="0" lang="en-US" sz="1300" strike="noStrike" u="none">
              <a:solidFill>
                <a:srgbClr val="000000"/>
              </a:solidFill>
              <a:effectLst/>
              <a:uFillTx/>
              <a:latin typeface="Times New Roman"/>
            </a:endParaRPr>
          </a:p>
        </p:txBody>
      </p:sp>
      <p:sp>
        <p:nvSpPr>
          <p:cNvPr id="521" name=""/>
          <p:cNvSpPr/>
          <p:nvPr/>
        </p:nvSpPr>
        <p:spPr>
          <a:xfrm>
            <a:off x="5715000" y="4495680"/>
            <a:ext cx="1828800" cy="1195920"/>
          </a:xfrm>
          <a:prstGeom prst="rect">
            <a:avLst/>
          </a:prstGeom>
          <a:solidFill>
            <a:srgbClr val="fcfdc6"/>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Buying EFP and Fixing Effective Purchase Price</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Research Group Main Functions</a:t>
            </a:r>
            <a:endParaRPr b="0" lang="en-US" sz="4400" strike="noStrike" u="none">
              <a:solidFill>
                <a:srgbClr val="000000"/>
              </a:solidFill>
              <a:effectLst/>
              <a:uFillTx/>
              <a:latin typeface="Times New Roman"/>
            </a:endParaRPr>
          </a:p>
        </p:txBody>
      </p:sp>
      <p:sp>
        <p:nvSpPr>
          <p:cNvPr id="49" name="PlaceHolder 2"/>
          <p:cNvSpPr>
            <a:spLocks noGrp="1"/>
          </p:cNvSpPr>
          <p:nvPr>
            <p:ph/>
          </p:nvPr>
        </p:nvSpPr>
        <p:spPr>
          <a:xfrm>
            <a:off x="762120" y="2057040"/>
            <a:ext cx="7772400" cy="2438280"/>
          </a:xfrm>
          <a:prstGeom prst="rect">
            <a:avLst/>
          </a:prstGeom>
          <a:noFill/>
          <a:ln w="0">
            <a:noFill/>
          </a:ln>
        </p:spPr>
        <p:txBody>
          <a:bodyPr lIns="90000" rIns="90000" tIns="46800" bIns="46800" anchor="t">
            <a:normAutofit/>
          </a:bodyPr>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Dissemination of new pricing and valuation technologies across Enron</a:t>
            </a:r>
            <a:endParaRPr b="0" lang="en-US" sz="3200" strike="noStrike" u="none">
              <a:solidFill>
                <a:srgbClr val="000000"/>
              </a:solidFill>
              <a:effectLst/>
              <a:uFillTx/>
              <a:latin typeface="Times New Roman"/>
            </a:endParaRPr>
          </a:p>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Training and skill transfer</a:t>
            </a:r>
            <a:endParaRPr b="0" lang="en-US" sz="3200" strike="noStrike" u="none">
              <a:solidFill>
                <a:srgbClr val="000000"/>
              </a:solidFill>
              <a:effectLst/>
              <a:uFillTx/>
              <a:latin typeface="Times New Roman"/>
            </a:endParaRPr>
          </a:p>
          <a:p>
            <a:pPr marL="343080" indent="-343080">
              <a:spcBef>
                <a:spcPts val="799"/>
              </a:spcBef>
              <a:buClr>
                <a:srgbClr val="ff3399"/>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Internal consulting</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50" name=""/>
          <p:cNvSpPr/>
          <p:nvPr/>
        </p:nvSpPr>
        <p:spPr>
          <a:xfrm flipV="1">
            <a:off x="3349800" y="2358720"/>
            <a:ext cx="2830320" cy="2584440"/>
          </a:xfrm>
          <a:prstGeom prst="line">
            <a:avLst/>
          </a:prstGeom>
          <a:ln w="28440">
            <a:solidFill>
              <a:srgbClr val="105a2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681440" y="1946160"/>
            <a:ext cx="0" cy="4027680"/>
          </a:xfrm>
          <a:prstGeom prst="line">
            <a:avLst/>
          </a:prstGeom>
          <a:ln w="28440">
            <a:solidFill>
              <a:srgbClr val="105a2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flipV="1">
            <a:off x="3051000" y="3596760"/>
            <a:ext cx="3522960" cy="25560"/>
          </a:xfrm>
          <a:prstGeom prst="line">
            <a:avLst/>
          </a:prstGeom>
          <a:ln w="28440">
            <a:solidFill>
              <a:srgbClr val="105a22"/>
            </a:solidFill>
            <a:miter/>
          </a:ln>
        </p:spPr>
        <p:style>
          <a:lnRef idx="0"/>
          <a:fillRef idx="0"/>
          <a:effectRef idx="0"/>
          <a:fontRef idx="minor"/>
        </p:style>
        <p:txBody>
          <a:bodyPr lIns="90000" rIns="90000" tIns="-21240" bIns="-21240" anchor="ctr">
            <a:noAutofit/>
          </a:bodyPr>
          <a:p>
            <a:endParaRPr b="0" lang="en-US" sz="2400" strike="noStrike" u="none">
              <a:solidFill>
                <a:srgbClr val="000000"/>
              </a:solidFill>
              <a:effectLst/>
              <a:uFillTx/>
              <a:latin typeface="Times New Roman"/>
            </a:endParaRPr>
          </a:p>
        </p:txBody>
      </p:sp>
      <p:sp>
        <p:nvSpPr>
          <p:cNvPr id="53" name=""/>
          <p:cNvSpPr/>
          <p:nvPr/>
        </p:nvSpPr>
        <p:spPr>
          <a:xfrm>
            <a:off x="3333600" y="2476440"/>
            <a:ext cx="2994120" cy="2708280"/>
          </a:xfrm>
          <a:prstGeom prst="line">
            <a:avLst/>
          </a:prstGeom>
          <a:ln w="28440">
            <a:solidFill>
              <a:srgbClr val="105a2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PlaceHolder 1"/>
          <p:cNvSpPr>
            <a:spLocks noGrp="1"/>
          </p:cNvSpPr>
          <p:nvPr>
            <p:ph type="title"/>
          </p:nvPr>
        </p:nvSpPr>
        <p:spPr>
          <a:xfrm>
            <a:off x="83808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Primary Users of Research Group Output</a:t>
            </a:r>
            <a:endParaRPr b="0" lang="en-US" sz="4400" strike="noStrike" u="none">
              <a:solidFill>
                <a:srgbClr val="000000"/>
              </a:solidFill>
              <a:effectLst/>
              <a:uFillTx/>
              <a:latin typeface="Times New Roman"/>
            </a:endParaRPr>
          </a:p>
        </p:txBody>
      </p:sp>
      <p:sp>
        <p:nvSpPr>
          <p:cNvPr id="55" name=""/>
          <p:cNvSpPr/>
          <p:nvPr/>
        </p:nvSpPr>
        <p:spPr>
          <a:xfrm>
            <a:off x="3681360" y="2631960"/>
            <a:ext cx="2028960" cy="197352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3728520" y="3108240"/>
            <a:ext cx="1896480" cy="1008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105a22"/>
                </a:solidFill>
                <a:effectLst/>
                <a:uFillTx/>
                <a:latin typeface="Arial Narrow"/>
              </a:rPr>
              <a:t>Research</a:t>
            </a:r>
            <a:br>
              <a:rPr sz="3000"/>
            </a:br>
            <a:r>
              <a:rPr b="1" lang="en-US" sz="3000" strike="noStrike" u="none">
                <a:solidFill>
                  <a:srgbClr val="105a22"/>
                </a:solidFill>
                <a:effectLst/>
                <a:uFillTx/>
                <a:latin typeface="Arial Narrow"/>
              </a:rPr>
              <a:t>Group</a:t>
            </a:r>
            <a:endParaRPr b="0" lang="en-US" sz="3000" strike="noStrike" u="none">
              <a:solidFill>
                <a:srgbClr val="000000"/>
              </a:solidFill>
              <a:effectLst/>
              <a:uFillTx/>
              <a:latin typeface="Times New Roman"/>
            </a:endParaRPr>
          </a:p>
        </p:txBody>
      </p:sp>
      <p:sp>
        <p:nvSpPr>
          <p:cNvPr id="57" name=""/>
          <p:cNvSpPr/>
          <p:nvPr/>
        </p:nvSpPr>
        <p:spPr>
          <a:xfrm>
            <a:off x="3968640" y="1066680"/>
            <a:ext cx="144324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959280" y="5240160"/>
            <a:ext cx="144288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2216160" y="1616040"/>
            <a:ext cx="144288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1752480" y="3092400"/>
            <a:ext cx="144324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2274840" y="4584600"/>
            <a:ext cx="144324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5742000" y="1616040"/>
            <a:ext cx="144288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6159600" y="3105000"/>
            <a:ext cx="1442880" cy="112896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5692680" y="4575240"/>
            <a:ext cx="1443240" cy="1128600"/>
          </a:xfrm>
          <a:prstGeom prst="octagon">
            <a:avLst>
              <a:gd name="adj" fmla="val 29287"/>
            </a:avLst>
          </a:prstGeom>
          <a:gradFill rotWithShape="0">
            <a:gsLst>
              <a:gs pos="0">
                <a:srgbClr val="efefef"/>
              </a:gs>
              <a:gs pos="100000">
                <a:srgbClr val="c2c2c2"/>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4075200" y="1204920"/>
            <a:ext cx="123336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Commodity Trading Desks</a:t>
            </a:r>
            <a:endParaRPr b="0" lang="en-US" sz="1800" strike="noStrike" u="none">
              <a:solidFill>
                <a:srgbClr val="000000"/>
              </a:solidFill>
              <a:effectLst/>
              <a:uFillTx/>
              <a:latin typeface="Times New Roman"/>
            </a:endParaRPr>
          </a:p>
        </p:txBody>
      </p:sp>
      <p:sp>
        <p:nvSpPr>
          <p:cNvPr id="66" name=""/>
          <p:cNvSpPr/>
          <p:nvPr/>
        </p:nvSpPr>
        <p:spPr>
          <a:xfrm>
            <a:off x="2297160" y="1895400"/>
            <a:ext cx="1233360" cy="56052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Equity</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Desk</a:t>
            </a:r>
            <a:endParaRPr b="0" lang="en-US" sz="1800" strike="noStrike" u="none">
              <a:solidFill>
                <a:srgbClr val="000000"/>
              </a:solidFill>
              <a:effectLst/>
              <a:uFillTx/>
              <a:latin typeface="Times New Roman"/>
            </a:endParaRPr>
          </a:p>
        </p:txBody>
      </p:sp>
      <p:sp>
        <p:nvSpPr>
          <p:cNvPr id="67" name=""/>
          <p:cNvSpPr/>
          <p:nvPr/>
        </p:nvSpPr>
        <p:spPr>
          <a:xfrm>
            <a:off x="1847880" y="3263760"/>
            <a:ext cx="1233360" cy="7938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Interest</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Rate/FX</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Desk</a:t>
            </a:r>
            <a:endParaRPr b="0" lang="en-US" sz="1800" strike="noStrike" u="none">
              <a:solidFill>
                <a:srgbClr val="000000"/>
              </a:solidFill>
              <a:effectLst/>
              <a:uFillTx/>
              <a:latin typeface="Times New Roman"/>
            </a:endParaRPr>
          </a:p>
        </p:txBody>
      </p:sp>
      <p:sp>
        <p:nvSpPr>
          <p:cNvPr id="68" name=""/>
          <p:cNvSpPr/>
          <p:nvPr/>
        </p:nvSpPr>
        <p:spPr>
          <a:xfrm>
            <a:off x="2293920" y="4689360"/>
            <a:ext cx="1370160" cy="10270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Enron</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Capital</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Management</a:t>
            </a:r>
            <a:endParaRPr b="0" lang="en-US" sz="1800" strike="noStrike" u="none">
              <a:solidFill>
                <a:srgbClr val="000000"/>
              </a:solidFill>
              <a:effectLst/>
              <a:uFillTx/>
              <a:latin typeface="Times New Roman"/>
            </a:endParaRPr>
          </a:p>
        </p:txBody>
      </p:sp>
      <p:sp>
        <p:nvSpPr>
          <p:cNvPr id="69" name=""/>
          <p:cNvSpPr/>
          <p:nvPr/>
        </p:nvSpPr>
        <p:spPr>
          <a:xfrm>
            <a:off x="5823000" y="1744560"/>
            <a:ext cx="1233360" cy="126036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Structuring</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&amp; Origination</a:t>
            </a:r>
            <a:endParaRPr b="0" lang="en-US" sz="1800" strike="noStrike" u="none">
              <a:solidFill>
                <a:srgbClr val="000000"/>
              </a:solidFill>
              <a:effectLst/>
              <a:uFillTx/>
              <a:latin typeface="Times New Roman"/>
            </a:endParaRPr>
          </a:p>
        </p:txBody>
      </p:sp>
      <p:sp>
        <p:nvSpPr>
          <p:cNvPr id="70" name=""/>
          <p:cNvSpPr/>
          <p:nvPr/>
        </p:nvSpPr>
        <p:spPr>
          <a:xfrm>
            <a:off x="6207120" y="3249720"/>
            <a:ext cx="1382760" cy="10270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Risk Management Controls</a:t>
            </a:r>
            <a:endParaRPr b="0" lang="en-US" sz="1800" strike="noStrike" u="none">
              <a:solidFill>
                <a:srgbClr val="000000"/>
              </a:solidFill>
              <a:effectLst/>
              <a:uFillTx/>
              <a:latin typeface="Times New Roman"/>
            </a:endParaRPr>
          </a:p>
        </p:txBody>
      </p:sp>
      <p:sp>
        <p:nvSpPr>
          <p:cNvPr id="71" name=""/>
          <p:cNvSpPr/>
          <p:nvPr/>
        </p:nvSpPr>
        <p:spPr>
          <a:xfrm>
            <a:off x="5699160" y="4665600"/>
            <a:ext cx="1382760" cy="102708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Credit</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Risk</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Management</a:t>
            </a:r>
            <a:endParaRPr b="0" lang="en-US" sz="1800" strike="noStrike" u="none">
              <a:solidFill>
                <a:srgbClr val="000000"/>
              </a:solidFill>
              <a:effectLst/>
              <a:uFillTx/>
              <a:latin typeface="Times New Roman"/>
            </a:endParaRPr>
          </a:p>
        </p:txBody>
      </p:sp>
      <p:sp>
        <p:nvSpPr>
          <p:cNvPr id="72" name=""/>
          <p:cNvSpPr/>
          <p:nvPr/>
        </p:nvSpPr>
        <p:spPr>
          <a:xfrm>
            <a:off x="4057560" y="5365800"/>
            <a:ext cx="1233720" cy="7938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Risk</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Analytics</a:t>
            </a:r>
            <a:endParaRPr b="0" lang="en-US" sz="18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c0000"/>
                </a:solidFill>
                <a:effectLst/>
                <a:uFillTx/>
                <a:latin typeface="Arial Narrow"/>
              </a:rPr>
              <a:t>(RAROC)</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ccecff"/>
        </a:solidFill>
      </p:bgPr>
    </p:bg>
    <p:spTree>
      <p:nvGrpSpPr>
        <p:cNvPr id="1" name=""/>
        <p:cNvGrpSpPr/>
        <p:nvPr/>
      </p:nvGrpSpPr>
      <p:grpSpPr>
        <a:xfrm>
          <a:off x="0" y="0"/>
          <a:ext cx="0" cy="0"/>
          <a:chOff x="0" y="0"/>
          <a:chExt cx="0" cy="0"/>
        </a:xfrm>
      </p:grpSpPr>
      <p:sp>
        <p:nvSpPr>
          <p:cNvPr id="73" name="PlaceHolder 1"/>
          <p:cNvSpPr>
            <a:spLocks noGrp="1"/>
          </p:cNvSpPr>
          <p:nvPr>
            <p:ph/>
          </p:nvPr>
        </p:nvSpPr>
        <p:spPr>
          <a:xfrm>
            <a:off x="914040" y="990720"/>
            <a:ext cx="7542360" cy="2666880"/>
          </a:xfrm>
          <a:prstGeom prst="rect">
            <a:avLst/>
          </a:prstGeom>
          <a:noFill/>
          <a:ln w="0">
            <a:noFill/>
          </a:ln>
        </p:spPr>
        <p:txBody>
          <a:bodyPr lIns="90000" rIns="90000" tIns="46800" bIns="46800" anchor="t">
            <a:normAutofit/>
          </a:bodyPr>
          <a:p>
            <a:pPr marL="285840" indent="-285840">
              <a:lnSpc>
                <a:spcPct val="85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Value-at-Risk:</a:t>
            </a:r>
            <a:r>
              <a:rPr b="0" lang="en-US" sz="3200" strike="noStrike" u="none">
                <a:solidFill>
                  <a:srgbClr val="000000"/>
                </a:solidFill>
                <a:effectLst/>
                <a:uFillTx/>
                <a:latin typeface="Times New Roman"/>
              </a:rPr>
              <a:t> Dollar loss that may be experienced in the value of a portfolio</a:t>
            </a:r>
            <a:endParaRPr b="0" lang="en-US" sz="3200" strike="noStrike" u="none">
              <a:solidFill>
                <a:srgbClr val="000000"/>
              </a:solidFill>
              <a:effectLst/>
              <a:uFillTx/>
              <a:latin typeface="Times New Roman"/>
            </a:endParaRPr>
          </a:p>
          <a:p>
            <a:pPr lvl="2" marL="971640" indent="-228600">
              <a:lnSpc>
                <a:spcPct val="85000"/>
              </a:lnSpc>
              <a:spcBef>
                <a:spcPts val="524"/>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over a defined time period</a:t>
            </a:r>
            <a:endParaRPr b="0" lang="en-US" sz="2800" strike="noStrike" u="none">
              <a:solidFill>
                <a:srgbClr val="000000"/>
              </a:solidFill>
              <a:effectLst/>
              <a:uFillTx/>
              <a:latin typeface="Times New Roman"/>
            </a:endParaRPr>
          </a:p>
          <a:p>
            <a:pPr lvl="2" marL="971640" indent="-228600">
              <a:lnSpc>
                <a:spcPct val="85000"/>
              </a:lnSpc>
              <a:spcBef>
                <a:spcPts val="524"/>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with a given confidence interval</a:t>
            </a:r>
            <a:endParaRPr b="0" lang="en-US" sz="2800" strike="noStrike" u="none">
              <a:solidFill>
                <a:srgbClr val="000000"/>
              </a:solidFill>
              <a:effectLst/>
              <a:uFillTx/>
              <a:latin typeface="Times New Roman"/>
            </a:endParaRPr>
          </a:p>
          <a:p>
            <a:pPr lvl="2" marL="971640" indent="-228600">
              <a:lnSpc>
                <a:spcPct val="85000"/>
              </a:lnSpc>
              <a:spcBef>
                <a:spcPts val="524"/>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due to changes in market risk factors</a:t>
            </a:r>
            <a:endParaRPr b="0" lang="en-US" sz="2800" strike="noStrike" u="none">
              <a:solidFill>
                <a:srgbClr val="000000"/>
              </a:solidFill>
              <a:effectLst/>
              <a:uFillTx/>
              <a:latin typeface="Times New Roman"/>
            </a:endParaRPr>
          </a:p>
        </p:txBody>
      </p:sp>
      <p:grpSp>
        <p:nvGrpSpPr>
          <p:cNvPr id="74" name=""/>
          <p:cNvGrpSpPr/>
          <p:nvPr/>
        </p:nvGrpSpPr>
        <p:grpSpPr>
          <a:xfrm>
            <a:off x="1143000" y="3809880"/>
            <a:ext cx="7129440" cy="2824200"/>
            <a:chOff x="1143000" y="3809880"/>
            <a:chExt cx="7129440" cy="2824200"/>
          </a:xfrm>
        </p:grpSpPr>
        <p:pic>
          <p:nvPicPr>
            <p:cNvPr id="75" name="Box" descr=""/>
            <p:cNvPicPr/>
            <p:nvPr/>
          </p:nvPicPr>
          <p:blipFill>
            <a:blip r:embed="rId1"/>
            <a:stretch/>
          </p:blipFill>
          <p:spPr>
            <a:xfrm>
              <a:off x="1143000" y="3809880"/>
              <a:ext cx="7129440" cy="2824200"/>
            </a:xfrm>
            <a:prstGeom prst="rect">
              <a:avLst/>
            </a:prstGeom>
            <a:noFill/>
            <a:ln w="0">
              <a:noFill/>
            </a:ln>
          </p:spPr>
        </p:pic>
        <p:sp>
          <p:nvSpPr>
            <p:cNvPr id="76" name=""/>
            <p:cNvSpPr/>
            <p:nvPr/>
          </p:nvSpPr>
          <p:spPr>
            <a:xfrm flipV="1">
              <a:off x="4698720" y="6103800"/>
              <a:ext cx="0" cy="4608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77" name=""/>
            <p:cNvSpPr/>
            <p:nvPr/>
          </p:nvSpPr>
          <p:spPr>
            <a:xfrm>
              <a:off x="1678680" y="606420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0.0</a:t>
              </a:r>
              <a:endParaRPr b="0" lang="en-US" sz="1100" strike="noStrike" u="none">
                <a:solidFill>
                  <a:srgbClr val="000000"/>
                </a:solidFill>
                <a:effectLst/>
                <a:uFillTx/>
                <a:latin typeface="Times New Roman"/>
              </a:endParaRPr>
            </a:p>
          </p:txBody>
        </p:sp>
        <p:sp>
          <p:nvSpPr>
            <p:cNvPr id="78" name=""/>
            <p:cNvSpPr/>
            <p:nvPr/>
          </p:nvSpPr>
          <p:spPr>
            <a:xfrm>
              <a:off x="1678680" y="557208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0.1</a:t>
              </a:r>
              <a:endParaRPr b="0" lang="en-US" sz="1100" strike="noStrike" u="none">
                <a:solidFill>
                  <a:srgbClr val="000000"/>
                </a:solidFill>
                <a:effectLst/>
                <a:uFillTx/>
                <a:latin typeface="Times New Roman"/>
              </a:endParaRPr>
            </a:p>
          </p:txBody>
        </p:sp>
        <p:sp>
          <p:nvSpPr>
            <p:cNvPr id="79" name=""/>
            <p:cNvSpPr/>
            <p:nvPr/>
          </p:nvSpPr>
          <p:spPr>
            <a:xfrm>
              <a:off x="1678680" y="509400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0.2</a:t>
              </a:r>
              <a:endParaRPr b="0" lang="en-US" sz="1100" strike="noStrike" u="none">
                <a:solidFill>
                  <a:srgbClr val="000000"/>
                </a:solidFill>
                <a:effectLst/>
                <a:uFillTx/>
                <a:latin typeface="Times New Roman"/>
              </a:endParaRPr>
            </a:p>
          </p:txBody>
        </p:sp>
        <p:sp>
          <p:nvSpPr>
            <p:cNvPr id="80" name=""/>
            <p:cNvSpPr/>
            <p:nvPr/>
          </p:nvSpPr>
          <p:spPr>
            <a:xfrm>
              <a:off x="1686600" y="462276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0.3</a:t>
              </a:r>
              <a:endParaRPr b="0" lang="en-US" sz="1100" strike="noStrike" u="none">
                <a:solidFill>
                  <a:srgbClr val="000000"/>
                </a:solidFill>
                <a:effectLst/>
                <a:uFillTx/>
                <a:latin typeface="Times New Roman"/>
              </a:endParaRPr>
            </a:p>
          </p:txBody>
        </p:sp>
        <p:sp>
          <p:nvSpPr>
            <p:cNvPr id="81" name=""/>
            <p:cNvSpPr/>
            <p:nvPr/>
          </p:nvSpPr>
          <p:spPr>
            <a:xfrm>
              <a:off x="1674000" y="4157640"/>
              <a:ext cx="195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0.4</a:t>
              </a:r>
              <a:endParaRPr b="0" lang="en-US" sz="1100" strike="noStrike" u="none">
                <a:solidFill>
                  <a:srgbClr val="000000"/>
                </a:solidFill>
                <a:effectLst/>
                <a:uFillTx/>
                <a:latin typeface="Times New Roman"/>
              </a:endParaRPr>
            </a:p>
          </p:txBody>
        </p:sp>
        <p:sp>
          <p:nvSpPr>
            <p:cNvPr id="82" name=""/>
            <p:cNvSpPr/>
            <p:nvPr/>
          </p:nvSpPr>
          <p:spPr>
            <a:xfrm flipV="1">
              <a:off x="1922400" y="4247640"/>
              <a:ext cx="0" cy="19018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1954080" y="6149880"/>
              <a:ext cx="136440" cy="1440"/>
            </a:xfrm>
            <a:prstGeom prst="line">
              <a:avLst/>
            </a:prstGeom>
            <a:ln w="38160">
              <a:solidFill>
                <a:srgbClr val="cccc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4" name=""/>
            <p:cNvSpPr/>
            <p:nvPr/>
          </p:nvSpPr>
          <p:spPr>
            <a:xfrm>
              <a:off x="1858680" y="567504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1858680" y="519876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1858680" y="472284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1858680" y="4248000"/>
              <a:ext cx="1368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039760" y="6118200"/>
              <a:ext cx="9720" cy="11160"/>
            </a:xfrm>
            <a:custGeom>
              <a:avLst/>
              <a:gdLst/>
              <a:ahLst/>
              <a:rect l="l" t="t" r="r" b="b"/>
              <a:pathLst>
                <a:path w="35" h="64">
                  <a:moveTo>
                    <a:pt x="8" y="64"/>
                  </a:moveTo>
                  <a:lnTo>
                    <a:pt x="15" y="63"/>
                  </a:lnTo>
                  <a:lnTo>
                    <a:pt x="21" y="59"/>
                  </a:lnTo>
                  <a:lnTo>
                    <a:pt x="26" y="56"/>
                  </a:lnTo>
                  <a:lnTo>
                    <a:pt x="30" y="51"/>
                  </a:lnTo>
                  <a:lnTo>
                    <a:pt x="33" y="46"/>
                  </a:lnTo>
                  <a:lnTo>
                    <a:pt x="35" y="41"/>
                  </a:lnTo>
                  <a:lnTo>
                    <a:pt x="35" y="34"/>
                  </a:lnTo>
                  <a:lnTo>
                    <a:pt x="35" y="29"/>
                  </a:lnTo>
                  <a:lnTo>
                    <a:pt x="34" y="22"/>
                  </a:lnTo>
                  <a:lnTo>
                    <a:pt x="33" y="17"/>
                  </a:lnTo>
                  <a:lnTo>
                    <a:pt x="29" y="12"/>
                  </a:lnTo>
                  <a:lnTo>
                    <a:pt x="25" y="8"/>
                  </a:lnTo>
                  <a:lnTo>
                    <a:pt x="21" y="4"/>
                  </a:lnTo>
                  <a:lnTo>
                    <a:pt x="14" y="1"/>
                  </a:lnTo>
                  <a:lnTo>
                    <a:pt x="8" y="0"/>
                  </a:lnTo>
                  <a:lnTo>
                    <a:pt x="0" y="0"/>
                  </a:lnTo>
                  <a:lnTo>
                    <a:pt x="8" y="64"/>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 name=""/>
            <p:cNvSpPr/>
            <p:nvPr/>
          </p:nvSpPr>
          <p:spPr>
            <a:xfrm>
              <a:off x="1952640" y="6118200"/>
              <a:ext cx="88920" cy="19080"/>
            </a:xfrm>
            <a:custGeom>
              <a:avLst/>
              <a:gdLst/>
              <a:ahLst/>
              <a:rect l="l" t="t" r="r" b="b"/>
              <a:pathLst>
                <a:path w="328" h="102">
                  <a:moveTo>
                    <a:pt x="4" y="71"/>
                  </a:moveTo>
                  <a:lnTo>
                    <a:pt x="8" y="102"/>
                  </a:lnTo>
                  <a:lnTo>
                    <a:pt x="328" y="64"/>
                  </a:lnTo>
                  <a:lnTo>
                    <a:pt x="320" y="0"/>
                  </a:lnTo>
                  <a:lnTo>
                    <a:pt x="0" y="39"/>
                  </a:lnTo>
                  <a:lnTo>
                    <a:pt x="4" y="71"/>
                  </a:lnTo>
                  <a:close/>
                </a:path>
              </a:pathLst>
            </a:custGeom>
            <a:solidFill>
              <a:srgbClr val="d81e04"/>
            </a:solidFill>
            <a:ln w="38160">
              <a:solidFill>
                <a:srgbClr val="cccc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0" name=""/>
            <p:cNvSpPr/>
            <p:nvPr/>
          </p:nvSpPr>
          <p:spPr>
            <a:xfrm>
              <a:off x="1912680" y="6124320"/>
              <a:ext cx="9720" cy="12960"/>
            </a:xfrm>
            <a:custGeom>
              <a:avLst/>
              <a:gdLst/>
              <a:ahLst/>
              <a:rect l="l" t="t" r="r" b="b"/>
              <a:pathLst>
                <a:path w="37" h="63">
                  <a:moveTo>
                    <a:pt x="29" y="0"/>
                  </a:moveTo>
                  <a:lnTo>
                    <a:pt x="21" y="2"/>
                  </a:lnTo>
                  <a:lnTo>
                    <a:pt x="15" y="4"/>
                  </a:lnTo>
                  <a:lnTo>
                    <a:pt x="11" y="8"/>
                  </a:lnTo>
                  <a:lnTo>
                    <a:pt x="7" y="13"/>
                  </a:lnTo>
                  <a:lnTo>
                    <a:pt x="3" y="19"/>
                  </a:lnTo>
                  <a:lnTo>
                    <a:pt x="2" y="24"/>
                  </a:lnTo>
                  <a:lnTo>
                    <a:pt x="0" y="29"/>
                  </a:lnTo>
                  <a:lnTo>
                    <a:pt x="0" y="36"/>
                  </a:lnTo>
                  <a:lnTo>
                    <a:pt x="2" y="41"/>
                  </a:lnTo>
                  <a:lnTo>
                    <a:pt x="4" y="48"/>
                  </a:lnTo>
                  <a:lnTo>
                    <a:pt x="7" y="51"/>
                  </a:lnTo>
                  <a:lnTo>
                    <a:pt x="11" y="57"/>
                  </a:lnTo>
                  <a:lnTo>
                    <a:pt x="16" y="59"/>
                  </a:lnTo>
                  <a:lnTo>
                    <a:pt x="23" y="62"/>
                  </a:lnTo>
                  <a:lnTo>
                    <a:pt x="29" y="63"/>
                  </a:lnTo>
                  <a:lnTo>
                    <a:pt x="37" y="63"/>
                  </a:lnTo>
                  <a:lnTo>
                    <a:pt x="29" y="0"/>
                  </a:lnTo>
                  <a:close/>
                </a:path>
              </a:pathLst>
            </a:custGeom>
            <a:solidFill>
              <a:srgbClr val="d81e04"/>
            </a:solidFill>
            <a:ln w="38160">
              <a:solidFill>
                <a:srgbClr val="ccccf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91" name=""/>
            <p:cNvSpPr/>
            <p:nvPr/>
          </p:nvSpPr>
          <p:spPr>
            <a:xfrm>
              <a:off x="2135160" y="6107040"/>
              <a:ext cx="9360" cy="12600"/>
            </a:xfrm>
            <a:custGeom>
              <a:avLst/>
              <a:gdLst/>
              <a:ahLst/>
              <a:rect l="l" t="t" r="r" b="b"/>
              <a:pathLst>
                <a:path w="35" h="64">
                  <a:moveTo>
                    <a:pt x="8" y="64"/>
                  </a:moveTo>
                  <a:lnTo>
                    <a:pt x="16" y="63"/>
                  </a:lnTo>
                  <a:lnTo>
                    <a:pt x="22" y="59"/>
                  </a:lnTo>
                  <a:lnTo>
                    <a:pt x="26" y="55"/>
                  </a:lnTo>
                  <a:lnTo>
                    <a:pt x="30" y="51"/>
                  </a:lnTo>
                  <a:lnTo>
                    <a:pt x="34" y="46"/>
                  </a:lnTo>
                  <a:lnTo>
                    <a:pt x="35" y="39"/>
                  </a:lnTo>
                  <a:lnTo>
                    <a:pt x="35" y="34"/>
                  </a:lnTo>
                  <a:lnTo>
                    <a:pt x="35" y="27"/>
                  </a:lnTo>
                  <a:lnTo>
                    <a:pt x="34" y="22"/>
                  </a:lnTo>
                  <a:lnTo>
                    <a:pt x="31" y="17"/>
                  </a:lnTo>
                  <a:lnTo>
                    <a:pt x="29" y="12"/>
                  </a:lnTo>
                  <a:lnTo>
                    <a:pt x="25" y="8"/>
                  </a:lnTo>
                  <a:lnTo>
                    <a:pt x="20" y="4"/>
                  </a:lnTo>
                  <a:lnTo>
                    <a:pt x="14" y="1"/>
                  </a:lnTo>
                  <a:lnTo>
                    <a:pt x="6" y="0"/>
                  </a:lnTo>
                  <a:lnTo>
                    <a:pt x="0" y="1"/>
                  </a:lnTo>
                  <a:lnTo>
                    <a:pt x="8" y="64"/>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 name=""/>
            <p:cNvSpPr/>
            <p:nvPr/>
          </p:nvSpPr>
          <p:spPr>
            <a:xfrm>
              <a:off x="2039760" y="6107040"/>
              <a:ext cx="98640" cy="22320"/>
            </a:xfrm>
            <a:custGeom>
              <a:avLst/>
              <a:gdLst/>
              <a:ahLst/>
              <a:rect l="l" t="t" r="r" b="b"/>
              <a:pathLst>
                <a:path w="360" h="113">
                  <a:moveTo>
                    <a:pt x="4" y="82"/>
                  </a:moveTo>
                  <a:lnTo>
                    <a:pt x="9" y="113"/>
                  </a:lnTo>
                  <a:lnTo>
                    <a:pt x="360" y="63"/>
                  </a:lnTo>
                  <a:lnTo>
                    <a:pt x="352" y="0"/>
                  </a:lnTo>
                  <a:lnTo>
                    <a:pt x="0" y="50"/>
                  </a:lnTo>
                  <a:lnTo>
                    <a:pt x="4" y="82"/>
                  </a:lnTo>
                  <a:close/>
                </a:path>
              </a:pathLst>
            </a:custGeom>
            <a:solidFill>
              <a:srgbClr val="d81e04"/>
            </a:solidFill>
            <a:ln w="38160">
              <a:solidFill>
                <a:srgbClr val="ccccf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93" name=""/>
            <p:cNvSpPr/>
            <p:nvPr/>
          </p:nvSpPr>
          <p:spPr>
            <a:xfrm>
              <a:off x="2031840" y="6118200"/>
              <a:ext cx="9720" cy="11160"/>
            </a:xfrm>
            <a:custGeom>
              <a:avLst/>
              <a:gdLst/>
              <a:ahLst/>
              <a:rect l="l" t="t" r="r" b="b"/>
              <a:pathLst>
                <a:path w="37" h="63">
                  <a:moveTo>
                    <a:pt x="28" y="0"/>
                  </a:moveTo>
                  <a:lnTo>
                    <a:pt x="20" y="1"/>
                  </a:lnTo>
                  <a:lnTo>
                    <a:pt x="15" y="4"/>
                  </a:lnTo>
                  <a:lnTo>
                    <a:pt x="9" y="8"/>
                  </a:lnTo>
                  <a:lnTo>
                    <a:pt x="5" y="13"/>
                  </a:lnTo>
                  <a:lnTo>
                    <a:pt x="3" y="19"/>
                  </a:lnTo>
                  <a:lnTo>
                    <a:pt x="0" y="24"/>
                  </a:lnTo>
                  <a:lnTo>
                    <a:pt x="0" y="29"/>
                  </a:lnTo>
                  <a:lnTo>
                    <a:pt x="0" y="36"/>
                  </a:lnTo>
                  <a:lnTo>
                    <a:pt x="1" y="41"/>
                  </a:lnTo>
                  <a:lnTo>
                    <a:pt x="4" y="47"/>
                  </a:lnTo>
                  <a:lnTo>
                    <a:pt x="7" y="51"/>
                  </a:lnTo>
                  <a:lnTo>
                    <a:pt x="11" y="57"/>
                  </a:lnTo>
                  <a:lnTo>
                    <a:pt x="16" y="59"/>
                  </a:lnTo>
                  <a:lnTo>
                    <a:pt x="22" y="62"/>
                  </a:lnTo>
                  <a:lnTo>
                    <a:pt x="29" y="63"/>
                  </a:lnTo>
                  <a:lnTo>
                    <a:pt x="37" y="63"/>
                  </a:lnTo>
                  <a:lnTo>
                    <a:pt x="28"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4" name=""/>
            <p:cNvSpPr/>
            <p:nvPr/>
          </p:nvSpPr>
          <p:spPr>
            <a:xfrm>
              <a:off x="2222280" y="6095880"/>
              <a:ext cx="9720" cy="11160"/>
            </a:xfrm>
            <a:custGeom>
              <a:avLst/>
              <a:gdLst/>
              <a:ahLst/>
              <a:rect l="l" t="t" r="r" b="b"/>
              <a:pathLst>
                <a:path w="38" h="63">
                  <a:moveTo>
                    <a:pt x="12" y="63"/>
                  </a:moveTo>
                  <a:lnTo>
                    <a:pt x="20" y="62"/>
                  </a:lnTo>
                  <a:lnTo>
                    <a:pt x="25" y="58"/>
                  </a:lnTo>
                  <a:lnTo>
                    <a:pt x="30" y="54"/>
                  </a:lnTo>
                  <a:lnTo>
                    <a:pt x="34" y="48"/>
                  </a:lnTo>
                  <a:lnTo>
                    <a:pt x="37" y="43"/>
                  </a:lnTo>
                  <a:lnTo>
                    <a:pt x="38" y="38"/>
                  </a:lnTo>
                  <a:lnTo>
                    <a:pt x="38" y="31"/>
                  </a:lnTo>
                  <a:lnTo>
                    <a:pt x="37" y="26"/>
                  </a:lnTo>
                  <a:lnTo>
                    <a:pt x="35" y="20"/>
                  </a:lnTo>
                  <a:lnTo>
                    <a:pt x="33" y="14"/>
                  </a:lnTo>
                  <a:lnTo>
                    <a:pt x="30" y="10"/>
                  </a:lnTo>
                  <a:lnTo>
                    <a:pt x="25" y="5"/>
                  </a:lnTo>
                  <a:lnTo>
                    <a:pt x="20" y="2"/>
                  </a:lnTo>
                  <a:lnTo>
                    <a:pt x="14" y="1"/>
                  </a:lnTo>
                  <a:lnTo>
                    <a:pt x="8" y="0"/>
                  </a:lnTo>
                  <a:lnTo>
                    <a:pt x="0" y="1"/>
                  </a:lnTo>
                  <a:lnTo>
                    <a:pt x="12" y="63"/>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5" name=""/>
            <p:cNvSpPr/>
            <p:nvPr/>
          </p:nvSpPr>
          <p:spPr>
            <a:xfrm>
              <a:off x="2135160" y="6095880"/>
              <a:ext cx="92160" cy="23760"/>
            </a:xfrm>
            <a:custGeom>
              <a:avLst/>
              <a:gdLst/>
              <a:ahLst/>
              <a:rect l="l" t="t" r="r" b="b"/>
              <a:pathLst>
                <a:path w="333" h="126">
                  <a:moveTo>
                    <a:pt x="7" y="95"/>
                  </a:moveTo>
                  <a:lnTo>
                    <a:pt x="13" y="126"/>
                  </a:lnTo>
                  <a:lnTo>
                    <a:pt x="333" y="62"/>
                  </a:lnTo>
                  <a:lnTo>
                    <a:pt x="321" y="0"/>
                  </a:lnTo>
                  <a:lnTo>
                    <a:pt x="0" y="63"/>
                  </a:lnTo>
                  <a:lnTo>
                    <a:pt x="7" y="95"/>
                  </a:lnTo>
                  <a:close/>
                </a:path>
              </a:pathLst>
            </a:custGeom>
            <a:solidFill>
              <a:srgbClr val="d81e04"/>
            </a:solidFill>
            <a:ln w="38160">
              <a:solidFill>
                <a:srgbClr val="ccccf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96" name=""/>
            <p:cNvSpPr/>
            <p:nvPr/>
          </p:nvSpPr>
          <p:spPr>
            <a:xfrm>
              <a:off x="2128680" y="6107040"/>
              <a:ext cx="11160" cy="12600"/>
            </a:xfrm>
            <a:custGeom>
              <a:avLst/>
              <a:gdLst/>
              <a:ahLst/>
              <a:rect l="l" t="t" r="r" b="b"/>
              <a:pathLst>
                <a:path w="38" h="63">
                  <a:moveTo>
                    <a:pt x="25" y="0"/>
                  </a:moveTo>
                  <a:lnTo>
                    <a:pt x="19" y="3"/>
                  </a:lnTo>
                  <a:lnTo>
                    <a:pt x="12" y="5"/>
                  </a:lnTo>
                  <a:lnTo>
                    <a:pt x="8" y="9"/>
                  </a:lnTo>
                  <a:lnTo>
                    <a:pt x="4" y="15"/>
                  </a:lnTo>
                  <a:lnTo>
                    <a:pt x="2" y="20"/>
                  </a:lnTo>
                  <a:lnTo>
                    <a:pt x="0" y="25"/>
                  </a:lnTo>
                  <a:lnTo>
                    <a:pt x="0" y="32"/>
                  </a:lnTo>
                  <a:lnTo>
                    <a:pt x="0" y="37"/>
                  </a:lnTo>
                  <a:lnTo>
                    <a:pt x="2" y="44"/>
                  </a:lnTo>
                  <a:lnTo>
                    <a:pt x="4" y="49"/>
                  </a:lnTo>
                  <a:lnTo>
                    <a:pt x="8" y="54"/>
                  </a:lnTo>
                  <a:lnTo>
                    <a:pt x="12" y="58"/>
                  </a:lnTo>
                  <a:lnTo>
                    <a:pt x="17" y="61"/>
                  </a:lnTo>
                  <a:lnTo>
                    <a:pt x="24" y="63"/>
                  </a:lnTo>
                  <a:lnTo>
                    <a:pt x="31" y="63"/>
                  </a:lnTo>
                  <a:lnTo>
                    <a:pt x="38" y="63"/>
                  </a:lnTo>
                  <a:lnTo>
                    <a:pt x="25" y="0"/>
                  </a:lnTo>
                  <a:close/>
                </a:path>
              </a:pathLst>
            </a:custGeom>
            <a:solidFill>
              <a:srgbClr val="d81e04"/>
            </a:solidFill>
            <a:ln w="38160">
              <a:solidFill>
                <a:srgbClr val="ccccf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7" name=""/>
            <p:cNvSpPr/>
            <p:nvPr/>
          </p:nvSpPr>
          <p:spPr>
            <a:xfrm>
              <a:off x="2317680" y="6081480"/>
              <a:ext cx="11160" cy="11160"/>
            </a:xfrm>
            <a:custGeom>
              <a:avLst/>
              <a:gdLst/>
              <a:ahLst/>
              <a:rect l="l" t="t" r="r" b="b"/>
              <a:pathLst>
                <a:path w="39" h="63">
                  <a:moveTo>
                    <a:pt x="14" y="63"/>
                  </a:moveTo>
                  <a:lnTo>
                    <a:pt x="21" y="60"/>
                  </a:lnTo>
                  <a:lnTo>
                    <a:pt x="27" y="57"/>
                  </a:lnTo>
                  <a:lnTo>
                    <a:pt x="31" y="52"/>
                  </a:lnTo>
                  <a:lnTo>
                    <a:pt x="35" y="48"/>
                  </a:lnTo>
                  <a:lnTo>
                    <a:pt x="38" y="43"/>
                  </a:lnTo>
                  <a:lnTo>
                    <a:pt x="39" y="36"/>
                  </a:lnTo>
                  <a:lnTo>
                    <a:pt x="39" y="31"/>
                  </a:lnTo>
                  <a:lnTo>
                    <a:pt x="38" y="25"/>
                  </a:lnTo>
                  <a:lnTo>
                    <a:pt x="37" y="19"/>
                  </a:lnTo>
                  <a:lnTo>
                    <a:pt x="34" y="14"/>
                  </a:lnTo>
                  <a:lnTo>
                    <a:pt x="30" y="9"/>
                  </a:lnTo>
                  <a:lnTo>
                    <a:pt x="26" y="5"/>
                  </a:lnTo>
                  <a:lnTo>
                    <a:pt x="21" y="2"/>
                  </a:lnTo>
                  <a:lnTo>
                    <a:pt x="14" y="0"/>
                  </a:lnTo>
                  <a:lnTo>
                    <a:pt x="8" y="0"/>
                  </a:lnTo>
                  <a:lnTo>
                    <a:pt x="0" y="1"/>
                  </a:lnTo>
                  <a:lnTo>
                    <a:pt x="14" y="63"/>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8" name=""/>
            <p:cNvSpPr/>
            <p:nvPr/>
          </p:nvSpPr>
          <p:spPr>
            <a:xfrm>
              <a:off x="2222280" y="6081480"/>
              <a:ext cx="100080" cy="25560"/>
            </a:xfrm>
            <a:custGeom>
              <a:avLst/>
              <a:gdLst/>
              <a:ahLst/>
              <a:rect l="l" t="t" r="r" b="b"/>
              <a:pathLst>
                <a:path w="366" h="142">
                  <a:moveTo>
                    <a:pt x="7" y="110"/>
                  </a:moveTo>
                  <a:lnTo>
                    <a:pt x="14" y="142"/>
                  </a:lnTo>
                  <a:lnTo>
                    <a:pt x="366" y="62"/>
                  </a:lnTo>
                  <a:lnTo>
                    <a:pt x="352" y="0"/>
                  </a:lnTo>
                  <a:lnTo>
                    <a:pt x="0" y="80"/>
                  </a:lnTo>
                  <a:lnTo>
                    <a:pt x="7" y="110"/>
                  </a:lnTo>
                  <a:close/>
                </a:path>
              </a:pathLst>
            </a:custGeom>
            <a:solidFill>
              <a:srgbClr val="d81e04"/>
            </a:solidFill>
            <a:ln w="38160">
              <a:solidFill>
                <a:srgbClr val="ccccff"/>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99" name=""/>
            <p:cNvSpPr/>
            <p:nvPr/>
          </p:nvSpPr>
          <p:spPr>
            <a:xfrm>
              <a:off x="2216160" y="6095880"/>
              <a:ext cx="11160" cy="11160"/>
            </a:xfrm>
            <a:custGeom>
              <a:avLst/>
              <a:gdLst/>
              <a:ahLst/>
              <a:rect l="l" t="t" r="r" b="b"/>
              <a:pathLst>
                <a:path w="39" h="63">
                  <a:moveTo>
                    <a:pt x="25" y="0"/>
                  </a:moveTo>
                  <a:lnTo>
                    <a:pt x="18" y="3"/>
                  </a:lnTo>
                  <a:lnTo>
                    <a:pt x="11" y="5"/>
                  </a:lnTo>
                  <a:lnTo>
                    <a:pt x="8" y="9"/>
                  </a:lnTo>
                  <a:lnTo>
                    <a:pt x="4" y="15"/>
                  </a:lnTo>
                  <a:lnTo>
                    <a:pt x="1" y="20"/>
                  </a:lnTo>
                  <a:lnTo>
                    <a:pt x="0" y="26"/>
                  </a:lnTo>
                  <a:lnTo>
                    <a:pt x="0" y="32"/>
                  </a:lnTo>
                  <a:lnTo>
                    <a:pt x="1" y="38"/>
                  </a:lnTo>
                  <a:lnTo>
                    <a:pt x="2" y="43"/>
                  </a:lnTo>
                  <a:lnTo>
                    <a:pt x="5" y="49"/>
                  </a:lnTo>
                  <a:lnTo>
                    <a:pt x="9" y="54"/>
                  </a:lnTo>
                  <a:lnTo>
                    <a:pt x="13" y="58"/>
                  </a:lnTo>
                  <a:lnTo>
                    <a:pt x="18" y="61"/>
                  </a:lnTo>
                  <a:lnTo>
                    <a:pt x="25" y="62"/>
                  </a:lnTo>
                  <a:lnTo>
                    <a:pt x="31" y="63"/>
                  </a:lnTo>
                  <a:lnTo>
                    <a:pt x="39" y="62"/>
                  </a:lnTo>
                  <a:lnTo>
                    <a:pt x="25"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0" name=""/>
            <p:cNvSpPr/>
            <p:nvPr/>
          </p:nvSpPr>
          <p:spPr>
            <a:xfrm>
              <a:off x="2311200" y="6081480"/>
              <a:ext cx="12960" cy="11160"/>
            </a:xfrm>
            <a:custGeom>
              <a:avLst/>
              <a:gdLst/>
              <a:ahLst/>
              <a:rect l="l" t="t" r="r" b="b"/>
              <a:pathLst>
                <a:path w="42" h="63">
                  <a:moveTo>
                    <a:pt x="22" y="0"/>
                  </a:moveTo>
                  <a:lnTo>
                    <a:pt x="16" y="3"/>
                  </a:lnTo>
                  <a:lnTo>
                    <a:pt x="10" y="7"/>
                  </a:lnTo>
                  <a:lnTo>
                    <a:pt x="5" y="12"/>
                  </a:lnTo>
                  <a:lnTo>
                    <a:pt x="2" y="17"/>
                  </a:lnTo>
                  <a:lnTo>
                    <a:pt x="1" y="22"/>
                  </a:lnTo>
                  <a:lnTo>
                    <a:pt x="0" y="29"/>
                  </a:lnTo>
                  <a:lnTo>
                    <a:pt x="0" y="34"/>
                  </a:lnTo>
                  <a:lnTo>
                    <a:pt x="1" y="41"/>
                  </a:lnTo>
                  <a:lnTo>
                    <a:pt x="4" y="46"/>
                  </a:lnTo>
                  <a:lnTo>
                    <a:pt x="6" y="51"/>
                  </a:lnTo>
                  <a:lnTo>
                    <a:pt x="10" y="55"/>
                  </a:lnTo>
                  <a:lnTo>
                    <a:pt x="16" y="59"/>
                  </a:lnTo>
                  <a:lnTo>
                    <a:pt x="21" y="62"/>
                  </a:lnTo>
                  <a:lnTo>
                    <a:pt x="27" y="63"/>
                  </a:lnTo>
                  <a:lnTo>
                    <a:pt x="34" y="63"/>
                  </a:lnTo>
                  <a:lnTo>
                    <a:pt x="42" y="62"/>
                  </a:lnTo>
                  <a:lnTo>
                    <a:pt x="22" y="0"/>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 name=""/>
            <p:cNvSpPr/>
            <p:nvPr/>
          </p:nvSpPr>
          <p:spPr>
            <a:xfrm>
              <a:off x="6248160" y="5698800"/>
              <a:ext cx="15840" cy="9720"/>
            </a:xfrm>
            <a:custGeom>
              <a:avLst/>
              <a:gdLst/>
              <a:ahLst/>
              <a:rect l="l" t="t" r="r" b="b"/>
              <a:pathLst>
                <a:path w="58" h="51">
                  <a:moveTo>
                    <a:pt x="0" y="38"/>
                  </a:moveTo>
                  <a:lnTo>
                    <a:pt x="5" y="43"/>
                  </a:lnTo>
                  <a:lnTo>
                    <a:pt x="10" y="47"/>
                  </a:lnTo>
                  <a:lnTo>
                    <a:pt x="16" y="50"/>
                  </a:lnTo>
                  <a:lnTo>
                    <a:pt x="22" y="51"/>
                  </a:lnTo>
                  <a:lnTo>
                    <a:pt x="29" y="51"/>
                  </a:lnTo>
                  <a:lnTo>
                    <a:pt x="34" y="50"/>
                  </a:lnTo>
                  <a:lnTo>
                    <a:pt x="39" y="47"/>
                  </a:lnTo>
                  <a:lnTo>
                    <a:pt x="45" y="45"/>
                  </a:lnTo>
                  <a:lnTo>
                    <a:pt x="48" y="41"/>
                  </a:lnTo>
                  <a:lnTo>
                    <a:pt x="52" y="35"/>
                  </a:lnTo>
                  <a:lnTo>
                    <a:pt x="55" y="30"/>
                  </a:lnTo>
                  <a:lnTo>
                    <a:pt x="58" y="25"/>
                  </a:lnTo>
                  <a:lnTo>
                    <a:pt x="58" y="18"/>
                  </a:lnTo>
                  <a:lnTo>
                    <a:pt x="58" y="12"/>
                  </a:lnTo>
                  <a:lnTo>
                    <a:pt x="55" y="7"/>
                  </a:lnTo>
                  <a:lnTo>
                    <a:pt x="51" y="0"/>
                  </a:lnTo>
                  <a:lnTo>
                    <a:pt x="0" y="3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2" name=""/>
            <p:cNvSpPr/>
            <p:nvPr/>
          </p:nvSpPr>
          <p:spPr>
            <a:xfrm>
              <a:off x="6345000" y="5771880"/>
              <a:ext cx="15840" cy="9720"/>
            </a:xfrm>
            <a:custGeom>
              <a:avLst/>
              <a:gdLst/>
              <a:ahLst/>
              <a:rect l="l" t="t" r="r" b="b"/>
              <a:pathLst>
                <a:path w="55" h="54">
                  <a:moveTo>
                    <a:pt x="0" y="43"/>
                  </a:moveTo>
                  <a:lnTo>
                    <a:pt x="5" y="48"/>
                  </a:lnTo>
                  <a:lnTo>
                    <a:pt x="10" y="52"/>
                  </a:lnTo>
                  <a:lnTo>
                    <a:pt x="17" y="54"/>
                  </a:lnTo>
                  <a:lnTo>
                    <a:pt x="22" y="54"/>
                  </a:lnTo>
                  <a:lnTo>
                    <a:pt x="29" y="54"/>
                  </a:lnTo>
                  <a:lnTo>
                    <a:pt x="34" y="51"/>
                  </a:lnTo>
                  <a:lnTo>
                    <a:pt x="39" y="48"/>
                  </a:lnTo>
                  <a:lnTo>
                    <a:pt x="44" y="46"/>
                  </a:lnTo>
                  <a:lnTo>
                    <a:pt x="48" y="41"/>
                  </a:lnTo>
                  <a:lnTo>
                    <a:pt x="51" y="35"/>
                  </a:lnTo>
                  <a:lnTo>
                    <a:pt x="54" y="30"/>
                  </a:lnTo>
                  <a:lnTo>
                    <a:pt x="55" y="25"/>
                  </a:lnTo>
                  <a:lnTo>
                    <a:pt x="55" y="18"/>
                  </a:lnTo>
                  <a:lnTo>
                    <a:pt x="54" y="12"/>
                  </a:lnTo>
                  <a:lnTo>
                    <a:pt x="51" y="6"/>
                  </a:lnTo>
                  <a:lnTo>
                    <a:pt x="46" y="0"/>
                  </a:lnTo>
                  <a:lnTo>
                    <a:pt x="0" y="43"/>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3" name=""/>
            <p:cNvSpPr/>
            <p:nvPr/>
          </p:nvSpPr>
          <p:spPr>
            <a:xfrm>
              <a:off x="6249960" y="5698800"/>
              <a:ext cx="108000" cy="79560"/>
            </a:xfrm>
            <a:custGeom>
              <a:avLst/>
              <a:gdLst/>
              <a:ahLst/>
              <a:rect l="l" t="t" r="r" b="b"/>
              <a:pathLst>
                <a:path w="399" h="426">
                  <a:moveTo>
                    <a:pt x="24" y="21"/>
                  </a:moveTo>
                  <a:lnTo>
                    <a:pt x="0" y="44"/>
                  </a:lnTo>
                  <a:lnTo>
                    <a:pt x="353" y="426"/>
                  </a:lnTo>
                  <a:lnTo>
                    <a:pt x="399" y="383"/>
                  </a:lnTo>
                  <a:lnTo>
                    <a:pt x="46" y="0"/>
                  </a:lnTo>
                  <a:lnTo>
                    <a:pt x="24" y="21"/>
                  </a:lnTo>
                  <a:close/>
                </a:path>
              </a:pathLst>
            </a:custGeom>
            <a:solidFill>
              <a:srgbClr val="d81e04"/>
            </a:solidFill>
            <a:ln w="38160">
              <a:solidFill>
                <a:srgbClr val="ccccff"/>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4" name=""/>
            <p:cNvSpPr/>
            <p:nvPr/>
          </p:nvSpPr>
          <p:spPr>
            <a:xfrm>
              <a:off x="6246720" y="5697360"/>
              <a:ext cx="15840" cy="11160"/>
            </a:xfrm>
            <a:custGeom>
              <a:avLst/>
              <a:gdLst/>
              <a:ahLst/>
              <a:rect l="l" t="t" r="r" b="b"/>
              <a:pathLst>
                <a:path w="55" h="55">
                  <a:moveTo>
                    <a:pt x="55" y="11"/>
                  </a:moveTo>
                  <a:lnTo>
                    <a:pt x="50" y="6"/>
                  </a:lnTo>
                  <a:lnTo>
                    <a:pt x="45" y="2"/>
                  </a:lnTo>
                  <a:lnTo>
                    <a:pt x="38" y="1"/>
                  </a:lnTo>
                  <a:lnTo>
                    <a:pt x="32" y="0"/>
                  </a:lnTo>
                  <a:lnTo>
                    <a:pt x="27" y="1"/>
                  </a:lnTo>
                  <a:lnTo>
                    <a:pt x="21" y="2"/>
                  </a:lnTo>
                  <a:lnTo>
                    <a:pt x="16" y="6"/>
                  </a:lnTo>
                  <a:lnTo>
                    <a:pt x="11" y="9"/>
                  </a:lnTo>
                  <a:lnTo>
                    <a:pt x="7" y="14"/>
                  </a:lnTo>
                  <a:lnTo>
                    <a:pt x="4" y="19"/>
                  </a:lnTo>
                  <a:lnTo>
                    <a:pt x="2" y="25"/>
                  </a:lnTo>
                  <a:lnTo>
                    <a:pt x="0" y="30"/>
                  </a:lnTo>
                  <a:lnTo>
                    <a:pt x="0" y="36"/>
                  </a:lnTo>
                  <a:lnTo>
                    <a:pt x="2" y="42"/>
                  </a:lnTo>
                  <a:lnTo>
                    <a:pt x="4" y="48"/>
                  </a:lnTo>
                  <a:lnTo>
                    <a:pt x="9" y="55"/>
                  </a:lnTo>
                  <a:lnTo>
                    <a:pt x="55" y="11"/>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 name=""/>
            <p:cNvSpPr/>
            <p:nvPr/>
          </p:nvSpPr>
          <p:spPr>
            <a:xfrm>
              <a:off x="6432480" y="5833800"/>
              <a:ext cx="15840" cy="11160"/>
            </a:xfrm>
            <a:custGeom>
              <a:avLst/>
              <a:gdLst/>
              <a:ahLst/>
              <a:rect l="l" t="t" r="r" b="b"/>
              <a:pathLst>
                <a:path w="55" h="56">
                  <a:moveTo>
                    <a:pt x="0" y="45"/>
                  </a:moveTo>
                  <a:lnTo>
                    <a:pt x="7" y="49"/>
                  </a:lnTo>
                  <a:lnTo>
                    <a:pt x="12" y="53"/>
                  </a:lnTo>
                  <a:lnTo>
                    <a:pt x="18" y="54"/>
                  </a:lnTo>
                  <a:lnTo>
                    <a:pt x="24" y="56"/>
                  </a:lnTo>
                  <a:lnTo>
                    <a:pt x="30" y="54"/>
                  </a:lnTo>
                  <a:lnTo>
                    <a:pt x="36" y="53"/>
                  </a:lnTo>
                  <a:lnTo>
                    <a:pt x="41" y="49"/>
                  </a:lnTo>
                  <a:lnTo>
                    <a:pt x="46" y="46"/>
                  </a:lnTo>
                  <a:lnTo>
                    <a:pt x="50" y="41"/>
                  </a:lnTo>
                  <a:lnTo>
                    <a:pt x="53" y="36"/>
                  </a:lnTo>
                  <a:lnTo>
                    <a:pt x="55" y="31"/>
                  </a:lnTo>
                  <a:lnTo>
                    <a:pt x="55" y="25"/>
                  </a:lnTo>
                  <a:lnTo>
                    <a:pt x="55" y="19"/>
                  </a:lnTo>
                  <a:lnTo>
                    <a:pt x="54" y="14"/>
                  </a:lnTo>
                  <a:lnTo>
                    <a:pt x="51" y="7"/>
                  </a:lnTo>
                  <a:lnTo>
                    <a:pt x="47" y="0"/>
                  </a:lnTo>
                  <a:lnTo>
                    <a:pt x="0" y="45"/>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6" name=""/>
            <p:cNvSpPr/>
            <p:nvPr/>
          </p:nvSpPr>
          <p:spPr>
            <a:xfrm>
              <a:off x="6345000" y="5771880"/>
              <a:ext cx="100080" cy="71640"/>
            </a:xfrm>
            <a:custGeom>
              <a:avLst/>
              <a:gdLst/>
              <a:ahLst/>
              <a:rect l="l" t="t" r="r" b="b"/>
              <a:pathLst>
                <a:path w="366" h="382">
                  <a:moveTo>
                    <a:pt x="22" y="22"/>
                  </a:moveTo>
                  <a:lnTo>
                    <a:pt x="0" y="43"/>
                  </a:lnTo>
                  <a:lnTo>
                    <a:pt x="319" y="382"/>
                  </a:lnTo>
                  <a:lnTo>
                    <a:pt x="366" y="337"/>
                  </a:lnTo>
                  <a:lnTo>
                    <a:pt x="46" y="0"/>
                  </a:lnTo>
                  <a:lnTo>
                    <a:pt x="22" y="22"/>
                  </a:lnTo>
                  <a:close/>
                </a:path>
              </a:pathLst>
            </a:custGeom>
            <a:solidFill>
              <a:srgbClr val="d81e04"/>
            </a:solidFill>
            <a:ln w="38160">
              <a:solidFill>
                <a:srgbClr val="ccccff"/>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107" name=""/>
            <p:cNvSpPr/>
            <p:nvPr/>
          </p:nvSpPr>
          <p:spPr>
            <a:xfrm>
              <a:off x="6343560" y="5769000"/>
              <a:ext cx="14400" cy="9360"/>
            </a:xfrm>
            <a:custGeom>
              <a:avLst/>
              <a:gdLst/>
              <a:ahLst/>
              <a:rect l="l" t="t" r="r" b="b"/>
              <a:pathLst>
                <a:path w="56" h="54">
                  <a:moveTo>
                    <a:pt x="56" y="11"/>
                  </a:moveTo>
                  <a:lnTo>
                    <a:pt x="50" y="6"/>
                  </a:lnTo>
                  <a:lnTo>
                    <a:pt x="44" y="3"/>
                  </a:lnTo>
                  <a:lnTo>
                    <a:pt x="39" y="0"/>
                  </a:lnTo>
                  <a:lnTo>
                    <a:pt x="32" y="0"/>
                  </a:lnTo>
                  <a:lnTo>
                    <a:pt x="27" y="2"/>
                  </a:lnTo>
                  <a:lnTo>
                    <a:pt x="20" y="3"/>
                  </a:lnTo>
                  <a:lnTo>
                    <a:pt x="15" y="6"/>
                  </a:lnTo>
                  <a:lnTo>
                    <a:pt x="11" y="9"/>
                  </a:lnTo>
                  <a:lnTo>
                    <a:pt x="7" y="13"/>
                  </a:lnTo>
                  <a:lnTo>
                    <a:pt x="3" y="19"/>
                  </a:lnTo>
                  <a:lnTo>
                    <a:pt x="2" y="24"/>
                  </a:lnTo>
                  <a:lnTo>
                    <a:pt x="0" y="30"/>
                  </a:lnTo>
                  <a:lnTo>
                    <a:pt x="0" y="37"/>
                  </a:lnTo>
                  <a:lnTo>
                    <a:pt x="2" y="42"/>
                  </a:lnTo>
                  <a:lnTo>
                    <a:pt x="4" y="49"/>
                  </a:lnTo>
                  <a:lnTo>
                    <a:pt x="10" y="54"/>
                  </a:lnTo>
                  <a:lnTo>
                    <a:pt x="56" y="11"/>
                  </a:lnTo>
                  <a:close/>
                </a:path>
              </a:pathLst>
            </a:custGeom>
            <a:solidFill>
              <a:srgbClr val="d81e04"/>
            </a:solidFill>
            <a:ln w="3816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8" name=""/>
            <p:cNvSpPr/>
            <p:nvPr/>
          </p:nvSpPr>
          <p:spPr>
            <a:xfrm>
              <a:off x="6529320" y="5891040"/>
              <a:ext cx="14400" cy="9720"/>
            </a:xfrm>
            <a:custGeom>
              <a:avLst/>
              <a:gdLst/>
              <a:ahLst/>
              <a:rect l="l" t="t" r="r" b="b"/>
              <a:pathLst>
                <a:path w="54" h="56">
                  <a:moveTo>
                    <a:pt x="0" y="48"/>
                  </a:moveTo>
                  <a:lnTo>
                    <a:pt x="6" y="52"/>
                  </a:lnTo>
                  <a:lnTo>
                    <a:pt x="13" y="55"/>
                  </a:lnTo>
                  <a:lnTo>
                    <a:pt x="18" y="56"/>
                  </a:lnTo>
                  <a:lnTo>
                    <a:pt x="25" y="56"/>
                  </a:lnTo>
                  <a:lnTo>
                    <a:pt x="30" y="55"/>
                  </a:lnTo>
                  <a:lnTo>
                    <a:pt x="37" y="52"/>
                  </a:lnTo>
                  <a:lnTo>
                    <a:pt x="41" y="48"/>
                  </a:lnTo>
                  <a:lnTo>
                    <a:pt x="45" y="44"/>
                  </a:lnTo>
                  <a:lnTo>
                    <a:pt x="49" y="39"/>
                  </a:lnTo>
                  <a:lnTo>
                    <a:pt x="51" y="34"/>
                  </a:lnTo>
                  <a:lnTo>
                    <a:pt x="52" y="28"/>
                  </a:lnTo>
                  <a:lnTo>
                    <a:pt x="54" y="22"/>
                  </a:lnTo>
                  <a:lnTo>
                    <a:pt x="52" y="17"/>
                  </a:lnTo>
                  <a:lnTo>
                    <a:pt x="50" y="10"/>
                  </a:lnTo>
                  <a:lnTo>
                    <a:pt x="46" y="5"/>
                  </a:lnTo>
                  <a:lnTo>
                    <a:pt x="41" y="0"/>
                  </a:lnTo>
                  <a:lnTo>
                    <a:pt x="0" y="4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09" name=""/>
            <p:cNvSpPr/>
            <p:nvPr/>
          </p:nvSpPr>
          <p:spPr>
            <a:xfrm>
              <a:off x="6433920" y="5833800"/>
              <a:ext cx="106560" cy="66960"/>
            </a:xfrm>
            <a:custGeom>
              <a:avLst/>
              <a:gdLst/>
              <a:ahLst/>
              <a:rect l="l" t="t" r="r" b="b"/>
              <a:pathLst>
                <a:path w="393" h="344">
                  <a:moveTo>
                    <a:pt x="21" y="25"/>
                  </a:moveTo>
                  <a:lnTo>
                    <a:pt x="0" y="50"/>
                  </a:lnTo>
                  <a:lnTo>
                    <a:pt x="352" y="344"/>
                  </a:lnTo>
                  <a:lnTo>
                    <a:pt x="393" y="296"/>
                  </a:lnTo>
                  <a:lnTo>
                    <a:pt x="42" y="0"/>
                  </a:lnTo>
                  <a:lnTo>
                    <a:pt x="21" y="25"/>
                  </a:lnTo>
                  <a:close/>
                </a:path>
              </a:pathLst>
            </a:custGeom>
            <a:solidFill>
              <a:srgbClr val="d81e04"/>
            </a:solidFill>
            <a:ln w="38160">
              <a:solidFill>
                <a:srgbClr val="ccccff"/>
              </a:solidFill>
              <a:round/>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110" name=""/>
            <p:cNvSpPr/>
            <p:nvPr/>
          </p:nvSpPr>
          <p:spPr>
            <a:xfrm>
              <a:off x="6430680" y="5833800"/>
              <a:ext cx="12960" cy="9720"/>
            </a:xfrm>
            <a:custGeom>
              <a:avLst/>
              <a:gdLst/>
              <a:ahLst/>
              <a:rect l="l" t="t" r="r" b="b"/>
              <a:pathLst>
                <a:path w="54" h="58">
                  <a:moveTo>
                    <a:pt x="54" y="8"/>
                  </a:moveTo>
                  <a:lnTo>
                    <a:pt x="47" y="4"/>
                  </a:lnTo>
                  <a:lnTo>
                    <a:pt x="41" y="1"/>
                  </a:lnTo>
                  <a:lnTo>
                    <a:pt x="34" y="0"/>
                  </a:lnTo>
                  <a:lnTo>
                    <a:pt x="29" y="1"/>
                  </a:lnTo>
                  <a:lnTo>
                    <a:pt x="22" y="3"/>
                  </a:lnTo>
                  <a:lnTo>
                    <a:pt x="17" y="5"/>
                  </a:lnTo>
                  <a:lnTo>
                    <a:pt x="12" y="8"/>
                  </a:lnTo>
                  <a:lnTo>
                    <a:pt x="8" y="12"/>
                  </a:lnTo>
                  <a:lnTo>
                    <a:pt x="5" y="17"/>
                  </a:lnTo>
                  <a:lnTo>
                    <a:pt x="2" y="22"/>
                  </a:lnTo>
                  <a:lnTo>
                    <a:pt x="1" y="29"/>
                  </a:lnTo>
                  <a:lnTo>
                    <a:pt x="0" y="34"/>
                  </a:lnTo>
                  <a:lnTo>
                    <a:pt x="1" y="41"/>
                  </a:lnTo>
                  <a:lnTo>
                    <a:pt x="2" y="46"/>
                  </a:lnTo>
                  <a:lnTo>
                    <a:pt x="6" y="53"/>
                  </a:lnTo>
                  <a:lnTo>
                    <a:pt x="12" y="58"/>
                  </a:lnTo>
                  <a:lnTo>
                    <a:pt x="54" y="8"/>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1" name=""/>
            <p:cNvSpPr/>
            <p:nvPr/>
          </p:nvSpPr>
          <p:spPr>
            <a:xfrm>
              <a:off x="6616440" y="5938560"/>
              <a:ext cx="14400" cy="9720"/>
            </a:xfrm>
            <a:custGeom>
              <a:avLst/>
              <a:gdLst/>
              <a:ahLst/>
              <a:rect l="l" t="t" r="r" b="b"/>
              <a:pathLst>
                <a:path w="52" h="57">
                  <a:moveTo>
                    <a:pt x="0" y="50"/>
                  </a:moveTo>
                  <a:lnTo>
                    <a:pt x="6" y="54"/>
                  </a:lnTo>
                  <a:lnTo>
                    <a:pt x="13" y="57"/>
                  </a:lnTo>
                  <a:lnTo>
                    <a:pt x="19" y="57"/>
                  </a:lnTo>
                  <a:lnTo>
                    <a:pt x="25" y="57"/>
                  </a:lnTo>
                  <a:lnTo>
                    <a:pt x="31" y="55"/>
                  </a:lnTo>
                  <a:lnTo>
                    <a:pt x="36" y="53"/>
                  </a:lnTo>
                  <a:lnTo>
                    <a:pt x="40" y="49"/>
                  </a:lnTo>
                  <a:lnTo>
                    <a:pt x="44" y="45"/>
                  </a:lnTo>
                  <a:lnTo>
                    <a:pt x="48" y="40"/>
                  </a:lnTo>
                  <a:lnTo>
                    <a:pt x="51" y="34"/>
                  </a:lnTo>
                  <a:lnTo>
                    <a:pt x="52" y="28"/>
                  </a:lnTo>
                  <a:lnTo>
                    <a:pt x="52" y="22"/>
                  </a:lnTo>
                  <a:lnTo>
                    <a:pt x="51" y="16"/>
                  </a:lnTo>
                  <a:lnTo>
                    <a:pt x="48" y="11"/>
                  </a:lnTo>
                  <a:lnTo>
                    <a:pt x="46" y="5"/>
                  </a:lnTo>
                  <a:lnTo>
                    <a:pt x="39" y="0"/>
                  </a:lnTo>
                  <a:lnTo>
                    <a:pt x="0" y="50"/>
                  </a:lnTo>
                  <a:close/>
                </a:path>
              </a:pathLst>
            </a:custGeom>
            <a:solidFill>
              <a:srgbClr val="d81e04"/>
            </a:solidFill>
            <a:ln w="38160">
              <a:solidFill>
                <a:srgbClr val="ccccf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12" name=""/>
            <p:cNvSpPr/>
            <p:nvPr/>
          </p:nvSpPr>
          <p:spPr>
            <a:xfrm>
              <a:off x="6529320" y="5889600"/>
              <a:ext cx="98280" cy="58680"/>
            </a:xfrm>
            <a:custGeom>
              <a:avLst/>
              <a:gdLst/>
              <a:ahLst/>
              <a:rect l="l" t="t" r="r" b="b"/>
              <a:pathLst>
                <a:path w="359" h="305">
                  <a:moveTo>
                    <a:pt x="20" y="25"/>
                  </a:moveTo>
                  <a:lnTo>
                    <a:pt x="0" y="50"/>
                  </a:lnTo>
                  <a:lnTo>
                    <a:pt x="320" y="305"/>
                  </a:lnTo>
                  <a:lnTo>
                    <a:pt x="359" y="255"/>
                  </a:lnTo>
                  <a:lnTo>
                    <a:pt x="40" y="0"/>
                  </a:lnTo>
                  <a:lnTo>
                    <a:pt x="20" y="25"/>
                  </a:lnTo>
                  <a:close/>
                </a:path>
              </a:pathLst>
            </a:custGeom>
            <a:solidFill>
              <a:srgbClr val="d81e04"/>
            </a:solidFill>
            <a:ln w="38160">
              <a:solidFill>
                <a:srgbClr val="ccccff"/>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3" name=""/>
            <p:cNvSpPr/>
            <p:nvPr/>
          </p:nvSpPr>
          <p:spPr>
            <a:xfrm>
              <a:off x="6526080" y="5889600"/>
              <a:ext cx="14400" cy="11160"/>
            </a:xfrm>
            <a:custGeom>
              <a:avLst/>
              <a:gdLst/>
              <a:ahLst/>
              <a:rect l="l" t="t" r="r" b="b"/>
              <a:pathLst>
                <a:path w="53" h="56">
                  <a:moveTo>
                    <a:pt x="53" y="6"/>
                  </a:moveTo>
                  <a:lnTo>
                    <a:pt x="46" y="2"/>
                  </a:lnTo>
                  <a:lnTo>
                    <a:pt x="39" y="0"/>
                  </a:lnTo>
                  <a:lnTo>
                    <a:pt x="34" y="0"/>
                  </a:lnTo>
                  <a:lnTo>
                    <a:pt x="28" y="0"/>
                  </a:lnTo>
                  <a:lnTo>
                    <a:pt x="22" y="1"/>
                  </a:lnTo>
                  <a:lnTo>
                    <a:pt x="17" y="4"/>
                  </a:lnTo>
                  <a:lnTo>
                    <a:pt x="12" y="8"/>
                  </a:lnTo>
                  <a:lnTo>
                    <a:pt x="8" y="11"/>
                  </a:lnTo>
                  <a:lnTo>
                    <a:pt x="4" y="17"/>
                  </a:lnTo>
                  <a:lnTo>
                    <a:pt x="1" y="22"/>
                  </a:lnTo>
                  <a:lnTo>
                    <a:pt x="0" y="29"/>
                  </a:lnTo>
                  <a:lnTo>
                    <a:pt x="0" y="34"/>
                  </a:lnTo>
                  <a:lnTo>
                    <a:pt x="1" y="40"/>
                  </a:lnTo>
                  <a:lnTo>
                    <a:pt x="4" y="46"/>
                  </a:lnTo>
                  <a:lnTo>
                    <a:pt x="8" y="51"/>
                  </a:lnTo>
                  <a:lnTo>
                    <a:pt x="13" y="56"/>
                  </a:lnTo>
                  <a:lnTo>
                    <a:pt x="53" y="6"/>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4" name=""/>
            <p:cNvSpPr/>
            <p:nvPr/>
          </p:nvSpPr>
          <p:spPr>
            <a:xfrm>
              <a:off x="6613560" y="5937120"/>
              <a:ext cx="12600" cy="11160"/>
            </a:xfrm>
            <a:custGeom>
              <a:avLst/>
              <a:gdLst/>
              <a:ahLst/>
              <a:rect l="l" t="t" r="r" b="b"/>
              <a:pathLst>
                <a:path w="48" h="59">
                  <a:moveTo>
                    <a:pt x="48" y="6"/>
                  </a:moveTo>
                  <a:lnTo>
                    <a:pt x="42" y="2"/>
                  </a:lnTo>
                  <a:lnTo>
                    <a:pt x="35" y="0"/>
                  </a:lnTo>
                  <a:lnTo>
                    <a:pt x="29" y="0"/>
                  </a:lnTo>
                  <a:lnTo>
                    <a:pt x="22" y="2"/>
                  </a:lnTo>
                  <a:lnTo>
                    <a:pt x="17" y="4"/>
                  </a:lnTo>
                  <a:lnTo>
                    <a:pt x="13" y="7"/>
                  </a:lnTo>
                  <a:lnTo>
                    <a:pt x="8" y="11"/>
                  </a:lnTo>
                  <a:lnTo>
                    <a:pt x="5" y="16"/>
                  </a:lnTo>
                  <a:lnTo>
                    <a:pt x="2" y="21"/>
                  </a:lnTo>
                  <a:lnTo>
                    <a:pt x="0" y="27"/>
                  </a:lnTo>
                  <a:lnTo>
                    <a:pt x="0" y="33"/>
                  </a:lnTo>
                  <a:lnTo>
                    <a:pt x="0" y="38"/>
                  </a:lnTo>
                  <a:lnTo>
                    <a:pt x="1" y="45"/>
                  </a:lnTo>
                  <a:lnTo>
                    <a:pt x="5" y="50"/>
                  </a:lnTo>
                  <a:lnTo>
                    <a:pt x="9" y="55"/>
                  </a:lnTo>
                  <a:lnTo>
                    <a:pt x="16" y="59"/>
                  </a:lnTo>
                  <a:lnTo>
                    <a:pt x="48" y="6"/>
                  </a:lnTo>
                  <a:close/>
                </a:path>
              </a:pathLst>
            </a:custGeom>
            <a:solidFill>
              <a:srgbClr val="d81e04"/>
            </a:solidFill>
            <a:ln w="38160">
              <a:solidFill>
                <a:srgbClr val="ccccff"/>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5" name=""/>
            <p:cNvSpPr/>
            <p:nvPr/>
          </p:nvSpPr>
          <p:spPr>
            <a:xfrm>
              <a:off x="1954080" y="6149880"/>
              <a:ext cx="549756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6" name=""/>
            <p:cNvSpPr/>
            <p:nvPr/>
          </p:nvSpPr>
          <p:spPr>
            <a:xfrm>
              <a:off x="1958760" y="5883120"/>
              <a:ext cx="941400" cy="266760"/>
            </a:xfrm>
            <a:custGeom>
              <a:avLst/>
              <a:gdLst/>
              <a:ahLst/>
              <a:rect l="l" t="t" r="r" b="b"/>
              <a:pathLst>
                <a:path w="3456" h="1408">
                  <a:moveTo>
                    <a:pt x="0" y="1312"/>
                  </a:moveTo>
                  <a:lnTo>
                    <a:pt x="22" y="1312"/>
                  </a:lnTo>
                  <a:lnTo>
                    <a:pt x="85" y="1310"/>
                  </a:lnTo>
                  <a:lnTo>
                    <a:pt x="131" y="1309"/>
                  </a:lnTo>
                  <a:lnTo>
                    <a:pt x="188" y="1307"/>
                  </a:lnTo>
                  <a:lnTo>
                    <a:pt x="251" y="1303"/>
                  </a:lnTo>
                  <a:lnTo>
                    <a:pt x="325" y="1296"/>
                  </a:lnTo>
                  <a:lnTo>
                    <a:pt x="405" y="1288"/>
                  </a:lnTo>
                  <a:lnTo>
                    <a:pt x="493" y="1279"/>
                  </a:lnTo>
                  <a:lnTo>
                    <a:pt x="587" y="1266"/>
                  </a:lnTo>
                  <a:lnTo>
                    <a:pt x="689" y="1251"/>
                  </a:lnTo>
                  <a:lnTo>
                    <a:pt x="796" y="1234"/>
                  </a:lnTo>
                  <a:lnTo>
                    <a:pt x="909" y="1213"/>
                  </a:lnTo>
                  <a:lnTo>
                    <a:pt x="1029" y="1188"/>
                  </a:lnTo>
                  <a:lnTo>
                    <a:pt x="1153" y="1161"/>
                  </a:lnTo>
                  <a:lnTo>
                    <a:pt x="1280" y="1128"/>
                  </a:lnTo>
                  <a:lnTo>
                    <a:pt x="1413" y="1092"/>
                  </a:lnTo>
                  <a:lnTo>
                    <a:pt x="1548" y="1052"/>
                  </a:lnTo>
                  <a:lnTo>
                    <a:pt x="1688" y="1006"/>
                  </a:lnTo>
                  <a:lnTo>
                    <a:pt x="1829" y="956"/>
                  </a:lnTo>
                  <a:lnTo>
                    <a:pt x="1974" y="900"/>
                  </a:lnTo>
                  <a:lnTo>
                    <a:pt x="2120" y="839"/>
                  </a:lnTo>
                  <a:lnTo>
                    <a:pt x="2268" y="772"/>
                  </a:lnTo>
                  <a:lnTo>
                    <a:pt x="2417" y="699"/>
                  </a:lnTo>
                  <a:lnTo>
                    <a:pt x="2567" y="621"/>
                  </a:lnTo>
                  <a:lnTo>
                    <a:pt x="2717" y="535"/>
                  </a:lnTo>
                  <a:lnTo>
                    <a:pt x="2866" y="442"/>
                  </a:lnTo>
                  <a:lnTo>
                    <a:pt x="3016" y="343"/>
                  </a:lnTo>
                  <a:lnTo>
                    <a:pt x="3165" y="237"/>
                  </a:lnTo>
                  <a:lnTo>
                    <a:pt x="3312" y="123"/>
                  </a:lnTo>
                  <a:lnTo>
                    <a:pt x="3456" y="0"/>
                  </a:lnTo>
                  <a:lnTo>
                    <a:pt x="3456" y="1408"/>
                  </a:lnTo>
                  <a:lnTo>
                    <a:pt x="0" y="1408"/>
                  </a:lnTo>
                  <a:lnTo>
                    <a:pt x="0" y="1312"/>
                  </a:lnTo>
                  <a:close/>
                </a:path>
              </a:pathLst>
            </a:custGeom>
            <a:solidFill>
              <a:srgbClr val="aed3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7" name=""/>
            <p:cNvGrpSpPr/>
            <p:nvPr/>
          </p:nvGrpSpPr>
          <p:grpSpPr>
            <a:xfrm>
              <a:off x="2317680" y="4246560"/>
              <a:ext cx="5141520" cy="1890360"/>
              <a:chOff x="2317680" y="4246560"/>
              <a:chExt cx="5141520" cy="1890360"/>
            </a:xfrm>
          </p:grpSpPr>
          <p:sp>
            <p:nvSpPr>
              <p:cNvPr id="118" name=""/>
              <p:cNvSpPr/>
              <p:nvPr/>
            </p:nvSpPr>
            <p:spPr>
              <a:xfrm>
                <a:off x="2404800" y="6062400"/>
                <a:ext cx="10800" cy="11880"/>
              </a:xfrm>
              <a:custGeom>
                <a:avLst/>
                <a:gdLst/>
                <a:ahLst/>
                <a:rect l="l" t="t" r="r" b="b"/>
                <a:pathLst>
                  <a:path w="41" h="62">
                    <a:moveTo>
                      <a:pt x="18" y="62"/>
                    </a:moveTo>
                    <a:lnTo>
                      <a:pt x="25" y="59"/>
                    </a:lnTo>
                    <a:lnTo>
                      <a:pt x="31" y="55"/>
                    </a:lnTo>
                    <a:lnTo>
                      <a:pt x="35" y="51"/>
                    </a:lnTo>
                    <a:lnTo>
                      <a:pt x="38" y="46"/>
                    </a:lnTo>
                    <a:lnTo>
                      <a:pt x="41" y="39"/>
                    </a:lnTo>
                    <a:lnTo>
                      <a:pt x="41" y="34"/>
                    </a:lnTo>
                    <a:lnTo>
                      <a:pt x="41" y="27"/>
                    </a:lnTo>
                    <a:lnTo>
                      <a:pt x="39" y="22"/>
                    </a:lnTo>
                    <a:lnTo>
                      <a:pt x="37" y="17"/>
                    </a:lnTo>
                    <a:lnTo>
                      <a:pt x="34" y="12"/>
                    </a:lnTo>
                    <a:lnTo>
                      <a:pt x="30" y="8"/>
                    </a:lnTo>
                    <a:lnTo>
                      <a:pt x="25" y="4"/>
                    </a:lnTo>
                    <a:lnTo>
                      <a:pt x="20" y="1"/>
                    </a:lnTo>
                    <a:lnTo>
                      <a:pt x="14" y="0"/>
                    </a:lnTo>
                    <a:lnTo>
                      <a:pt x="6" y="0"/>
                    </a:lnTo>
                    <a:lnTo>
                      <a:pt x="0" y="1"/>
                    </a:lnTo>
                    <a:lnTo>
                      <a:pt x="18" y="62"/>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19" name=""/>
              <p:cNvSpPr/>
              <p:nvPr/>
            </p:nvSpPr>
            <p:spPr>
              <a:xfrm>
                <a:off x="2317680" y="6062400"/>
                <a:ext cx="92160" cy="30960"/>
              </a:xfrm>
              <a:custGeom>
                <a:avLst/>
                <a:gdLst/>
                <a:ahLst/>
                <a:rect l="l" t="t" r="r" b="b"/>
                <a:pathLst>
                  <a:path w="339" h="162">
                    <a:moveTo>
                      <a:pt x="9" y="130"/>
                    </a:moveTo>
                    <a:lnTo>
                      <a:pt x="20" y="162"/>
                    </a:lnTo>
                    <a:lnTo>
                      <a:pt x="339" y="61"/>
                    </a:lnTo>
                    <a:lnTo>
                      <a:pt x="321" y="0"/>
                    </a:lnTo>
                    <a:lnTo>
                      <a:pt x="0" y="100"/>
                    </a:lnTo>
                    <a:lnTo>
                      <a:pt x="9" y="130"/>
                    </a:lnTo>
                    <a:close/>
                  </a:path>
                </a:pathLst>
              </a:custGeom>
              <a:solidFill>
                <a:srgbClr val="d81e04"/>
              </a:solidFill>
              <a:ln w="28440">
                <a:solidFill>
                  <a:srgbClr val="ccccf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120" name=""/>
              <p:cNvSpPr/>
              <p:nvPr/>
            </p:nvSpPr>
            <p:spPr>
              <a:xfrm>
                <a:off x="2499840" y="6039360"/>
                <a:ext cx="10800" cy="11880"/>
              </a:xfrm>
              <a:custGeom>
                <a:avLst/>
                <a:gdLst/>
                <a:ahLst/>
                <a:rect l="l" t="t" r="r" b="b"/>
                <a:pathLst>
                  <a:path w="42" h="62">
                    <a:moveTo>
                      <a:pt x="21" y="62"/>
                    </a:moveTo>
                    <a:lnTo>
                      <a:pt x="27" y="59"/>
                    </a:lnTo>
                    <a:lnTo>
                      <a:pt x="33" y="55"/>
                    </a:lnTo>
                    <a:lnTo>
                      <a:pt x="37" y="50"/>
                    </a:lnTo>
                    <a:lnTo>
                      <a:pt x="41" y="45"/>
                    </a:lnTo>
                    <a:lnTo>
                      <a:pt x="42" y="40"/>
                    </a:lnTo>
                    <a:lnTo>
                      <a:pt x="42" y="33"/>
                    </a:lnTo>
                    <a:lnTo>
                      <a:pt x="42" y="28"/>
                    </a:lnTo>
                    <a:lnTo>
                      <a:pt x="41" y="21"/>
                    </a:lnTo>
                    <a:lnTo>
                      <a:pt x="38" y="16"/>
                    </a:lnTo>
                    <a:lnTo>
                      <a:pt x="34" y="11"/>
                    </a:lnTo>
                    <a:lnTo>
                      <a:pt x="30" y="7"/>
                    </a:lnTo>
                    <a:lnTo>
                      <a:pt x="26" y="4"/>
                    </a:lnTo>
                    <a:lnTo>
                      <a:pt x="19" y="2"/>
                    </a:lnTo>
                    <a:lnTo>
                      <a:pt x="14" y="0"/>
                    </a:lnTo>
                    <a:lnTo>
                      <a:pt x="6" y="0"/>
                    </a:lnTo>
                    <a:lnTo>
                      <a:pt x="0" y="2"/>
                    </a:lnTo>
                    <a:lnTo>
                      <a:pt x="21" y="62"/>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21" name=""/>
              <p:cNvSpPr/>
              <p:nvPr/>
            </p:nvSpPr>
            <p:spPr>
              <a:xfrm>
                <a:off x="2404800" y="6039360"/>
                <a:ext cx="100440" cy="34920"/>
              </a:xfrm>
              <a:custGeom>
                <a:avLst/>
                <a:gdLst/>
                <a:ahLst/>
                <a:rect l="l" t="t" r="r" b="b"/>
                <a:pathLst>
                  <a:path w="373" h="184">
                    <a:moveTo>
                      <a:pt x="10" y="153"/>
                    </a:moveTo>
                    <a:lnTo>
                      <a:pt x="21" y="184"/>
                    </a:lnTo>
                    <a:lnTo>
                      <a:pt x="373" y="60"/>
                    </a:lnTo>
                    <a:lnTo>
                      <a:pt x="352" y="0"/>
                    </a:lnTo>
                    <a:lnTo>
                      <a:pt x="0" y="123"/>
                    </a:lnTo>
                    <a:lnTo>
                      <a:pt x="10" y="153"/>
                    </a:lnTo>
                    <a:close/>
                  </a:path>
                </a:pathLst>
              </a:custGeom>
              <a:solidFill>
                <a:srgbClr val="d81e04"/>
              </a:solidFill>
              <a:ln w="28440">
                <a:solidFill>
                  <a:srgbClr val="ccccff"/>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22" name=""/>
              <p:cNvSpPr/>
              <p:nvPr/>
            </p:nvSpPr>
            <p:spPr>
              <a:xfrm>
                <a:off x="2397960" y="6062400"/>
                <a:ext cx="11880" cy="11880"/>
              </a:xfrm>
              <a:custGeom>
                <a:avLst/>
                <a:gdLst/>
                <a:ahLst/>
                <a:rect l="l" t="t" r="r" b="b"/>
                <a:pathLst>
                  <a:path w="42" h="63">
                    <a:moveTo>
                      <a:pt x="21" y="0"/>
                    </a:moveTo>
                    <a:lnTo>
                      <a:pt x="14" y="4"/>
                    </a:lnTo>
                    <a:lnTo>
                      <a:pt x="9" y="8"/>
                    </a:lnTo>
                    <a:lnTo>
                      <a:pt x="5" y="12"/>
                    </a:lnTo>
                    <a:lnTo>
                      <a:pt x="1" y="17"/>
                    </a:lnTo>
                    <a:lnTo>
                      <a:pt x="0" y="24"/>
                    </a:lnTo>
                    <a:lnTo>
                      <a:pt x="0" y="29"/>
                    </a:lnTo>
                    <a:lnTo>
                      <a:pt x="0" y="36"/>
                    </a:lnTo>
                    <a:lnTo>
                      <a:pt x="1" y="41"/>
                    </a:lnTo>
                    <a:lnTo>
                      <a:pt x="3" y="46"/>
                    </a:lnTo>
                    <a:lnTo>
                      <a:pt x="6" y="51"/>
                    </a:lnTo>
                    <a:lnTo>
                      <a:pt x="11" y="55"/>
                    </a:lnTo>
                    <a:lnTo>
                      <a:pt x="15" y="59"/>
                    </a:lnTo>
                    <a:lnTo>
                      <a:pt x="22" y="62"/>
                    </a:lnTo>
                    <a:lnTo>
                      <a:pt x="27" y="63"/>
                    </a:lnTo>
                    <a:lnTo>
                      <a:pt x="34" y="63"/>
                    </a:lnTo>
                    <a:lnTo>
                      <a:pt x="42" y="61"/>
                    </a:lnTo>
                    <a:lnTo>
                      <a:pt x="21" y="0"/>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23" name=""/>
              <p:cNvSpPr/>
              <p:nvPr/>
            </p:nvSpPr>
            <p:spPr>
              <a:xfrm>
                <a:off x="2585880" y="6010560"/>
                <a:ext cx="12240" cy="12240"/>
              </a:xfrm>
              <a:custGeom>
                <a:avLst/>
                <a:gdLst/>
                <a:ahLst/>
                <a:rect l="l" t="t" r="r" b="b"/>
                <a:pathLst>
                  <a:path w="46" h="62">
                    <a:moveTo>
                      <a:pt x="27" y="62"/>
                    </a:moveTo>
                    <a:lnTo>
                      <a:pt x="34" y="58"/>
                    </a:lnTo>
                    <a:lnTo>
                      <a:pt x="38" y="53"/>
                    </a:lnTo>
                    <a:lnTo>
                      <a:pt x="42" y="47"/>
                    </a:lnTo>
                    <a:lnTo>
                      <a:pt x="44" y="42"/>
                    </a:lnTo>
                    <a:lnTo>
                      <a:pt x="46" y="37"/>
                    </a:lnTo>
                    <a:lnTo>
                      <a:pt x="46" y="30"/>
                    </a:lnTo>
                    <a:lnTo>
                      <a:pt x="44" y="25"/>
                    </a:lnTo>
                    <a:lnTo>
                      <a:pt x="42" y="20"/>
                    </a:lnTo>
                    <a:lnTo>
                      <a:pt x="39" y="15"/>
                    </a:lnTo>
                    <a:lnTo>
                      <a:pt x="35" y="9"/>
                    </a:lnTo>
                    <a:lnTo>
                      <a:pt x="31" y="5"/>
                    </a:lnTo>
                    <a:lnTo>
                      <a:pt x="26" y="3"/>
                    </a:lnTo>
                    <a:lnTo>
                      <a:pt x="19" y="1"/>
                    </a:lnTo>
                    <a:lnTo>
                      <a:pt x="14" y="0"/>
                    </a:lnTo>
                    <a:lnTo>
                      <a:pt x="6" y="1"/>
                    </a:lnTo>
                    <a:lnTo>
                      <a:pt x="0" y="4"/>
                    </a:lnTo>
                    <a:lnTo>
                      <a:pt x="27" y="62"/>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24" name=""/>
              <p:cNvSpPr/>
              <p:nvPr/>
            </p:nvSpPr>
            <p:spPr>
              <a:xfrm>
                <a:off x="2498760" y="6011640"/>
                <a:ext cx="95400" cy="38160"/>
              </a:xfrm>
              <a:custGeom>
                <a:avLst/>
                <a:gdLst/>
                <a:ahLst/>
                <a:rect l="l" t="t" r="r" b="b"/>
                <a:pathLst>
                  <a:path w="347" h="208">
                    <a:moveTo>
                      <a:pt x="13" y="179"/>
                    </a:moveTo>
                    <a:lnTo>
                      <a:pt x="26" y="208"/>
                    </a:lnTo>
                    <a:lnTo>
                      <a:pt x="347" y="58"/>
                    </a:lnTo>
                    <a:lnTo>
                      <a:pt x="320" y="0"/>
                    </a:lnTo>
                    <a:lnTo>
                      <a:pt x="0" y="150"/>
                    </a:lnTo>
                    <a:lnTo>
                      <a:pt x="13" y="179"/>
                    </a:lnTo>
                    <a:close/>
                  </a:path>
                </a:pathLst>
              </a:custGeom>
              <a:solidFill>
                <a:srgbClr val="d81e04"/>
              </a:solidFill>
              <a:ln w="28440">
                <a:solidFill>
                  <a:srgbClr val="ccccf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5" name=""/>
              <p:cNvSpPr/>
              <p:nvPr/>
            </p:nvSpPr>
            <p:spPr>
              <a:xfrm>
                <a:off x="2493000" y="6040440"/>
                <a:ext cx="13680" cy="10800"/>
              </a:xfrm>
              <a:custGeom>
                <a:avLst/>
                <a:gdLst/>
                <a:ahLst/>
                <a:rect l="l" t="t" r="r" b="b"/>
                <a:pathLst>
                  <a:path w="46" h="62">
                    <a:moveTo>
                      <a:pt x="20" y="0"/>
                    </a:moveTo>
                    <a:lnTo>
                      <a:pt x="14" y="4"/>
                    </a:lnTo>
                    <a:lnTo>
                      <a:pt x="8" y="9"/>
                    </a:lnTo>
                    <a:lnTo>
                      <a:pt x="4" y="14"/>
                    </a:lnTo>
                    <a:lnTo>
                      <a:pt x="2" y="20"/>
                    </a:lnTo>
                    <a:lnTo>
                      <a:pt x="0" y="25"/>
                    </a:lnTo>
                    <a:lnTo>
                      <a:pt x="2" y="31"/>
                    </a:lnTo>
                    <a:lnTo>
                      <a:pt x="2" y="37"/>
                    </a:lnTo>
                    <a:lnTo>
                      <a:pt x="4" y="43"/>
                    </a:lnTo>
                    <a:lnTo>
                      <a:pt x="7" y="48"/>
                    </a:lnTo>
                    <a:lnTo>
                      <a:pt x="11" y="52"/>
                    </a:lnTo>
                    <a:lnTo>
                      <a:pt x="15" y="56"/>
                    </a:lnTo>
                    <a:lnTo>
                      <a:pt x="20" y="59"/>
                    </a:lnTo>
                    <a:lnTo>
                      <a:pt x="27" y="60"/>
                    </a:lnTo>
                    <a:lnTo>
                      <a:pt x="33" y="62"/>
                    </a:lnTo>
                    <a:lnTo>
                      <a:pt x="40" y="60"/>
                    </a:lnTo>
                    <a:lnTo>
                      <a:pt x="46" y="58"/>
                    </a:lnTo>
                    <a:lnTo>
                      <a:pt x="20"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6" name=""/>
              <p:cNvSpPr/>
              <p:nvPr/>
            </p:nvSpPr>
            <p:spPr>
              <a:xfrm>
                <a:off x="2682720" y="5976360"/>
                <a:ext cx="12240" cy="10800"/>
              </a:xfrm>
              <a:custGeom>
                <a:avLst/>
                <a:gdLst/>
                <a:ahLst/>
                <a:rect l="l" t="t" r="r" b="b"/>
                <a:pathLst>
                  <a:path w="48" h="60">
                    <a:moveTo>
                      <a:pt x="29" y="60"/>
                    </a:moveTo>
                    <a:lnTo>
                      <a:pt x="36" y="56"/>
                    </a:lnTo>
                    <a:lnTo>
                      <a:pt x="41" y="52"/>
                    </a:lnTo>
                    <a:lnTo>
                      <a:pt x="44" y="47"/>
                    </a:lnTo>
                    <a:lnTo>
                      <a:pt x="46" y="41"/>
                    </a:lnTo>
                    <a:lnTo>
                      <a:pt x="48" y="35"/>
                    </a:lnTo>
                    <a:lnTo>
                      <a:pt x="48" y="29"/>
                    </a:lnTo>
                    <a:lnTo>
                      <a:pt x="46" y="23"/>
                    </a:lnTo>
                    <a:lnTo>
                      <a:pt x="44" y="18"/>
                    </a:lnTo>
                    <a:lnTo>
                      <a:pt x="40" y="13"/>
                    </a:lnTo>
                    <a:lnTo>
                      <a:pt x="36" y="8"/>
                    </a:lnTo>
                    <a:lnTo>
                      <a:pt x="32" y="5"/>
                    </a:lnTo>
                    <a:lnTo>
                      <a:pt x="27" y="2"/>
                    </a:lnTo>
                    <a:lnTo>
                      <a:pt x="20" y="0"/>
                    </a:lnTo>
                    <a:lnTo>
                      <a:pt x="15" y="0"/>
                    </a:lnTo>
                    <a:lnTo>
                      <a:pt x="7" y="1"/>
                    </a:lnTo>
                    <a:lnTo>
                      <a:pt x="0" y="4"/>
                    </a:lnTo>
                    <a:lnTo>
                      <a:pt x="29" y="6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7" name=""/>
              <p:cNvSpPr/>
              <p:nvPr/>
            </p:nvSpPr>
            <p:spPr>
              <a:xfrm>
                <a:off x="2585880" y="5977800"/>
                <a:ext cx="103320" cy="43200"/>
              </a:xfrm>
              <a:custGeom>
                <a:avLst/>
                <a:gdLst/>
                <a:ahLst/>
                <a:rect l="l" t="t" r="r" b="b"/>
                <a:pathLst>
                  <a:path w="381" h="238">
                    <a:moveTo>
                      <a:pt x="15" y="210"/>
                    </a:moveTo>
                    <a:lnTo>
                      <a:pt x="30" y="238"/>
                    </a:lnTo>
                    <a:lnTo>
                      <a:pt x="381" y="56"/>
                    </a:lnTo>
                    <a:lnTo>
                      <a:pt x="352" y="0"/>
                    </a:lnTo>
                    <a:lnTo>
                      <a:pt x="0" y="181"/>
                    </a:lnTo>
                    <a:lnTo>
                      <a:pt x="15" y="210"/>
                    </a:lnTo>
                    <a:close/>
                  </a:path>
                </a:pathLst>
              </a:custGeom>
              <a:solidFill>
                <a:srgbClr val="d81e04"/>
              </a:solidFill>
              <a:ln w="28440">
                <a:solidFill>
                  <a:srgbClr val="ccccff"/>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128" name=""/>
              <p:cNvSpPr/>
              <p:nvPr/>
            </p:nvSpPr>
            <p:spPr>
              <a:xfrm>
                <a:off x="2580480" y="6011640"/>
                <a:ext cx="13320" cy="10800"/>
              </a:xfrm>
              <a:custGeom>
                <a:avLst/>
                <a:gdLst/>
                <a:ahLst/>
                <a:rect l="l" t="t" r="r" b="b"/>
                <a:pathLst>
                  <a:path w="47" h="61">
                    <a:moveTo>
                      <a:pt x="17" y="0"/>
                    </a:moveTo>
                    <a:lnTo>
                      <a:pt x="11" y="4"/>
                    </a:lnTo>
                    <a:lnTo>
                      <a:pt x="7" y="9"/>
                    </a:lnTo>
                    <a:lnTo>
                      <a:pt x="3" y="15"/>
                    </a:lnTo>
                    <a:lnTo>
                      <a:pt x="1" y="20"/>
                    </a:lnTo>
                    <a:lnTo>
                      <a:pt x="0" y="26"/>
                    </a:lnTo>
                    <a:lnTo>
                      <a:pt x="0" y="32"/>
                    </a:lnTo>
                    <a:lnTo>
                      <a:pt x="1" y="38"/>
                    </a:lnTo>
                    <a:lnTo>
                      <a:pt x="4" y="43"/>
                    </a:lnTo>
                    <a:lnTo>
                      <a:pt x="7" y="49"/>
                    </a:lnTo>
                    <a:lnTo>
                      <a:pt x="11" y="53"/>
                    </a:lnTo>
                    <a:lnTo>
                      <a:pt x="16" y="57"/>
                    </a:lnTo>
                    <a:lnTo>
                      <a:pt x="21" y="59"/>
                    </a:lnTo>
                    <a:lnTo>
                      <a:pt x="26" y="61"/>
                    </a:lnTo>
                    <a:lnTo>
                      <a:pt x="33" y="61"/>
                    </a:lnTo>
                    <a:lnTo>
                      <a:pt x="40" y="59"/>
                    </a:lnTo>
                    <a:lnTo>
                      <a:pt x="47" y="57"/>
                    </a:lnTo>
                    <a:lnTo>
                      <a:pt x="17"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9" name=""/>
              <p:cNvSpPr/>
              <p:nvPr/>
            </p:nvSpPr>
            <p:spPr>
              <a:xfrm>
                <a:off x="2768400" y="5937120"/>
                <a:ext cx="13320" cy="10800"/>
              </a:xfrm>
              <a:custGeom>
                <a:avLst/>
                <a:gdLst/>
                <a:ahLst/>
                <a:rect l="l" t="t" r="r" b="b"/>
                <a:pathLst>
                  <a:path w="50" h="59">
                    <a:moveTo>
                      <a:pt x="36" y="59"/>
                    </a:moveTo>
                    <a:lnTo>
                      <a:pt x="42" y="54"/>
                    </a:lnTo>
                    <a:lnTo>
                      <a:pt x="46" y="49"/>
                    </a:lnTo>
                    <a:lnTo>
                      <a:pt x="49" y="44"/>
                    </a:lnTo>
                    <a:lnTo>
                      <a:pt x="50" y="37"/>
                    </a:lnTo>
                    <a:lnTo>
                      <a:pt x="50" y="32"/>
                    </a:lnTo>
                    <a:lnTo>
                      <a:pt x="50" y="25"/>
                    </a:lnTo>
                    <a:lnTo>
                      <a:pt x="47" y="20"/>
                    </a:lnTo>
                    <a:lnTo>
                      <a:pt x="45" y="15"/>
                    </a:lnTo>
                    <a:lnTo>
                      <a:pt x="41" y="9"/>
                    </a:lnTo>
                    <a:lnTo>
                      <a:pt x="37" y="6"/>
                    </a:lnTo>
                    <a:lnTo>
                      <a:pt x="32" y="3"/>
                    </a:lnTo>
                    <a:lnTo>
                      <a:pt x="26" y="2"/>
                    </a:lnTo>
                    <a:lnTo>
                      <a:pt x="20" y="0"/>
                    </a:lnTo>
                    <a:lnTo>
                      <a:pt x="13" y="0"/>
                    </a:lnTo>
                    <a:lnTo>
                      <a:pt x="7" y="3"/>
                    </a:lnTo>
                    <a:lnTo>
                      <a:pt x="0" y="6"/>
                    </a:lnTo>
                    <a:lnTo>
                      <a:pt x="36"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0" name=""/>
              <p:cNvSpPr/>
              <p:nvPr/>
            </p:nvSpPr>
            <p:spPr>
              <a:xfrm>
                <a:off x="2681280" y="5937120"/>
                <a:ext cx="96480" cy="50040"/>
              </a:xfrm>
              <a:custGeom>
                <a:avLst/>
                <a:gdLst/>
                <a:ahLst/>
                <a:rect l="l" t="t" r="r" b="b"/>
                <a:pathLst>
                  <a:path w="355" h="269">
                    <a:moveTo>
                      <a:pt x="17" y="243"/>
                    </a:moveTo>
                    <a:lnTo>
                      <a:pt x="35" y="269"/>
                    </a:lnTo>
                    <a:lnTo>
                      <a:pt x="355" y="53"/>
                    </a:lnTo>
                    <a:lnTo>
                      <a:pt x="319" y="0"/>
                    </a:lnTo>
                    <a:lnTo>
                      <a:pt x="0" y="216"/>
                    </a:lnTo>
                    <a:lnTo>
                      <a:pt x="17" y="243"/>
                    </a:lnTo>
                    <a:close/>
                  </a:path>
                </a:pathLst>
              </a:custGeom>
              <a:solidFill>
                <a:srgbClr val="d81e04"/>
              </a:solidFill>
              <a:ln w="28440">
                <a:solidFill>
                  <a:srgbClr val="ccccf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131" name=""/>
              <p:cNvSpPr/>
              <p:nvPr/>
            </p:nvSpPr>
            <p:spPr>
              <a:xfrm>
                <a:off x="2677320" y="5977800"/>
                <a:ext cx="13320" cy="10800"/>
              </a:xfrm>
              <a:custGeom>
                <a:avLst/>
                <a:gdLst/>
                <a:ahLst/>
                <a:rect l="l" t="t" r="r" b="b"/>
                <a:pathLst>
                  <a:path w="50" h="59">
                    <a:moveTo>
                      <a:pt x="15" y="0"/>
                    </a:moveTo>
                    <a:lnTo>
                      <a:pt x="8" y="4"/>
                    </a:lnTo>
                    <a:lnTo>
                      <a:pt x="4" y="10"/>
                    </a:lnTo>
                    <a:lnTo>
                      <a:pt x="2" y="16"/>
                    </a:lnTo>
                    <a:lnTo>
                      <a:pt x="0" y="21"/>
                    </a:lnTo>
                    <a:lnTo>
                      <a:pt x="0" y="28"/>
                    </a:lnTo>
                    <a:lnTo>
                      <a:pt x="0" y="33"/>
                    </a:lnTo>
                    <a:lnTo>
                      <a:pt x="3" y="38"/>
                    </a:lnTo>
                    <a:lnTo>
                      <a:pt x="6" y="44"/>
                    </a:lnTo>
                    <a:lnTo>
                      <a:pt x="10" y="49"/>
                    </a:lnTo>
                    <a:lnTo>
                      <a:pt x="13" y="53"/>
                    </a:lnTo>
                    <a:lnTo>
                      <a:pt x="19" y="56"/>
                    </a:lnTo>
                    <a:lnTo>
                      <a:pt x="25" y="58"/>
                    </a:lnTo>
                    <a:lnTo>
                      <a:pt x="31" y="59"/>
                    </a:lnTo>
                    <a:lnTo>
                      <a:pt x="37" y="58"/>
                    </a:lnTo>
                    <a:lnTo>
                      <a:pt x="44" y="57"/>
                    </a:lnTo>
                    <a:lnTo>
                      <a:pt x="50" y="53"/>
                    </a:lnTo>
                    <a:lnTo>
                      <a:pt x="1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2" name=""/>
              <p:cNvSpPr/>
              <p:nvPr/>
            </p:nvSpPr>
            <p:spPr>
              <a:xfrm>
                <a:off x="2864160" y="5889240"/>
                <a:ext cx="13320" cy="10800"/>
              </a:xfrm>
              <a:custGeom>
                <a:avLst/>
                <a:gdLst/>
                <a:ahLst/>
                <a:rect l="l" t="t" r="r" b="b"/>
                <a:pathLst>
                  <a:path w="50" h="57">
                    <a:moveTo>
                      <a:pt x="37" y="57"/>
                    </a:moveTo>
                    <a:lnTo>
                      <a:pt x="42" y="52"/>
                    </a:lnTo>
                    <a:lnTo>
                      <a:pt x="46" y="47"/>
                    </a:lnTo>
                    <a:lnTo>
                      <a:pt x="49" y="42"/>
                    </a:lnTo>
                    <a:lnTo>
                      <a:pt x="50" y="35"/>
                    </a:lnTo>
                    <a:lnTo>
                      <a:pt x="50" y="30"/>
                    </a:lnTo>
                    <a:lnTo>
                      <a:pt x="49" y="23"/>
                    </a:lnTo>
                    <a:lnTo>
                      <a:pt x="48" y="18"/>
                    </a:lnTo>
                    <a:lnTo>
                      <a:pt x="44" y="13"/>
                    </a:lnTo>
                    <a:lnTo>
                      <a:pt x="40" y="9"/>
                    </a:lnTo>
                    <a:lnTo>
                      <a:pt x="36" y="5"/>
                    </a:lnTo>
                    <a:lnTo>
                      <a:pt x="31" y="2"/>
                    </a:lnTo>
                    <a:lnTo>
                      <a:pt x="25" y="0"/>
                    </a:lnTo>
                    <a:lnTo>
                      <a:pt x="19" y="0"/>
                    </a:lnTo>
                    <a:lnTo>
                      <a:pt x="12" y="0"/>
                    </a:lnTo>
                    <a:lnTo>
                      <a:pt x="6" y="2"/>
                    </a:lnTo>
                    <a:lnTo>
                      <a:pt x="0" y="6"/>
                    </a:lnTo>
                    <a:lnTo>
                      <a:pt x="37" y="57"/>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3" name=""/>
              <p:cNvSpPr/>
              <p:nvPr/>
            </p:nvSpPr>
            <p:spPr>
              <a:xfrm>
                <a:off x="2768400" y="5889240"/>
                <a:ext cx="106200" cy="58320"/>
              </a:xfrm>
              <a:custGeom>
                <a:avLst/>
                <a:gdLst/>
                <a:ahLst/>
                <a:rect l="l" t="t" r="r" b="b"/>
                <a:pathLst>
                  <a:path w="389" h="305">
                    <a:moveTo>
                      <a:pt x="19" y="280"/>
                    </a:moveTo>
                    <a:lnTo>
                      <a:pt x="37" y="305"/>
                    </a:lnTo>
                    <a:lnTo>
                      <a:pt x="389" y="51"/>
                    </a:lnTo>
                    <a:lnTo>
                      <a:pt x="352" y="0"/>
                    </a:lnTo>
                    <a:lnTo>
                      <a:pt x="0" y="254"/>
                    </a:lnTo>
                    <a:lnTo>
                      <a:pt x="19" y="280"/>
                    </a:lnTo>
                    <a:close/>
                  </a:path>
                </a:pathLst>
              </a:custGeom>
              <a:solidFill>
                <a:srgbClr val="d81e04"/>
              </a:solidFill>
              <a:ln w="28440">
                <a:solidFill>
                  <a:srgbClr val="ccccff"/>
                </a:solidFill>
                <a:round/>
              </a:ln>
            </p:spPr>
            <p:style>
              <a:lnRef idx="0"/>
              <a:fillRef idx="0"/>
              <a:effectRef idx="0"/>
              <a:fontRef idx="minor"/>
            </p:style>
            <p:txBody>
              <a:bodyPr lIns="90000" rIns="90000" tIns="11520" bIns="11520" anchor="t">
                <a:noAutofit/>
              </a:bodyPr>
              <a:p>
                <a:endParaRPr b="0" lang="en-US" sz="2400" strike="noStrike" u="none">
                  <a:solidFill>
                    <a:srgbClr val="000000"/>
                  </a:solidFill>
                  <a:effectLst/>
                  <a:uFillTx/>
                  <a:latin typeface="Times New Roman"/>
                </a:endParaRPr>
              </a:p>
            </p:txBody>
          </p:sp>
          <p:sp>
            <p:nvSpPr>
              <p:cNvPr id="134" name=""/>
              <p:cNvSpPr/>
              <p:nvPr/>
            </p:nvSpPr>
            <p:spPr>
              <a:xfrm>
                <a:off x="2764440" y="5938200"/>
                <a:ext cx="13320" cy="10800"/>
              </a:xfrm>
              <a:custGeom>
                <a:avLst/>
                <a:gdLst/>
                <a:ahLst/>
                <a:rect l="l" t="t" r="r" b="b"/>
                <a:pathLst>
                  <a:path w="51" h="58">
                    <a:moveTo>
                      <a:pt x="14" y="0"/>
                    </a:moveTo>
                    <a:lnTo>
                      <a:pt x="8" y="5"/>
                    </a:lnTo>
                    <a:lnTo>
                      <a:pt x="4" y="10"/>
                    </a:lnTo>
                    <a:lnTo>
                      <a:pt x="1" y="16"/>
                    </a:lnTo>
                    <a:lnTo>
                      <a:pt x="0" y="22"/>
                    </a:lnTo>
                    <a:lnTo>
                      <a:pt x="0" y="27"/>
                    </a:lnTo>
                    <a:lnTo>
                      <a:pt x="1" y="34"/>
                    </a:lnTo>
                    <a:lnTo>
                      <a:pt x="4" y="39"/>
                    </a:lnTo>
                    <a:lnTo>
                      <a:pt x="6" y="45"/>
                    </a:lnTo>
                    <a:lnTo>
                      <a:pt x="10" y="48"/>
                    </a:lnTo>
                    <a:lnTo>
                      <a:pt x="15" y="52"/>
                    </a:lnTo>
                    <a:lnTo>
                      <a:pt x="19" y="55"/>
                    </a:lnTo>
                    <a:lnTo>
                      <a:pt x="26" y="58"/>
                    </a:lnTo>
                    <a:lnTo>
                      <a:pt x="31" y="58"/>
                    </a:lnTo>
                    <a:lnTo>
                      <a:pt x="38" y="58"/>
                    </a:lnTo>
                    <a:lnTo>
                      <a:pt x="44" y="55"/>
                    </a:lnTo>
                    <a:lnTo>
                      <a:pt x="51" y="51"/>
                    </a:lnTo>
                    <a:lnTo>
                      <a:pt x="14"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5" name=""/>
              <p:cNvSpPr/>
              <p:nvPr/>
            </p:nvSpPr>
            <p:spPr>
              <a:xfrm>
                <a:off x="2951280" y="5833440"/>
                <a:ext cx="13320" cy="10800"/>
              </a:xfrm>
              <a:custGeom>
                <a:avLst/>
                <a:gdLst/>
                <a:ahLst/>
                <a:rect l="l" t="t" r="r" b="b"/>
                <a:pathLst>
                  <a:path w="54" h="56">
                    <a:moveTo>
                      <a:pt x="43" y="56"/>
                    </a:moveTo>
                    <a:lnTo>
                      <a:pt x="47" y="51"/>
                    </a:lnTo>
                    <a:lnTo>
                      <a:pt x="51" y="45"/>
                    </a:lnTo>
                    <a:lnTo>
                      <a:pt x="54" y="39"/>
                    </a:lnTo>
                    <a:lnTo>
                      <a:pt x="54" y="33"/>
                    </a:lnTo>
                    <a:lnTo>
                      <a:pt x="53" y="28"/>
                    </a:lnTo>
                    <a:lnTo>
                      <a:pt x="51" y="21"/>
                    </a:lnTo>
                    <a:lnTo>
                      <a:pt x="49" y="16"/>
                    </a:lnTo>
                    <a:lnTo>
                      <a:pt x="45" y="12"/>
                    </a:lnTo>
                    <a:lnTo>
                      <a:pt x="41" y="8"/>
                    </a:lnTo>
                    <a:lnTo>
                      <a:pt x="36" y="4"/>
                    </a:lnTo>
                    <a:lnTo>
                      <a:pt x="30" y="1"/>
                    </a:lnTo>
                    <a:lnTo>
                      <a:pt x="24" y="0"/>
                    </a:lnTo>
                    <a:lnTo>
                      <a:pt x="19" y="0"/>
                    </a:lnTo>
                    <a:lnTo>
                      <a:pt x="12" y="3"/>
                    </a:lnTo>
                    <a:lnTo>
                      <a:pt x="5" y="5"/>
                    </a:lnTo>
                    <a:lnTo>
                      <a:pt x="0" y="9"/>
                    </a:lnTo>
                    <a:lnTo>
                      <a:pt x="43" y="5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6" name=""/>
              <p:cNvSpPr/>
              <p:nvPr/>
            </p:nvSpPr>
            <p:spPr>
              <a:xfrm>
                <a:off x="2864160" y="5834880"/>
                <a:ext cx="97920" cy="63720"/>
              </a:xfrm>
              <a:custGeom>
                <a:avLst/>
                <a:gdLst/>
                <a:ahLst/>
                <a:rect l="l" t="t" r="r" b="b"/>
                <a:pathLst>
                  <a:path w="364" h="342">
                    <a:moveTo>
                      <a:pt x="23" y="318"/>
                    </a:moveTo>
                    <a:lnTo>
                      <a:pt x="44" y="342"/>
                    </a:lnTo>
                    <a:lnTo>
                      <a:pt x="364" y="47"/>
                    </a:lnTo>
                    <a:lnTo>
                      <a:pt x="321" y="0"/>
                    </a:lnTo>
                    <a:lnTo>
                      <a:pt x="0" y="296"/>
                    </a:lnTo>
                    <a:lnTo>
                      <a:pt x="23" y="318"/>
                    </a:lnTo>
                    <a:close/>
                  </a:path>
                </a:pathLst>
              </a:custGeom>
              <a:solidFill>
                <a:srgbClr val="d81e04"/>
              </a:solidFill>
              <a:ln w="28440">
                <a:solidFill>
                  <a:srgbClr val="ccccf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37" name=""/>
              <p:cNvSpPr/>
              <p:nvPr/>
            </p:nvSpPr>
            <p:spPr>
              <a:xfrm>
                <a:off x="2860200" y="5890680"/>
                <a:ext cx="14760" cy="9360"/>
              </a:xfrm>
              <a:custGeom>
                <a:avLst/>
                <a:gdLst/>
                <a:ahLst/>
                <a:rect l="l" t="t" r="r" b="b"/>
                <a:pathLst>
                  <a:path w="54" h="55">
                    <a:moveTo>
                      <a:pt x="10" y="0"/>
                    </a:moveTo>
                    <a:lnTo>
                      <a:pt x="5" y="5"/>
                    </a:lnTo>
                    <a:lnTo>
                      <a:pt x="3" y="10"/>
                    </a:lnTo>
                    <a:lnTo>
                      <a:pt x="0" y="17"/>
                    </a:lnTo>
                    <a:lnTo>
                      <a:pt x="0" y="22"/>
                    </a:lnTo>
                    <a:lnTo>
                      <a:pt x="0" y="29"/>
                    </a:lnTo>
                    <a:lnTo>
                      <a:pt x="3" y="34"/>
                    </a:lnTo>
                    <a:lnTo>
                      <a:pt x="5" y="39"/>
                    </a:lnTo>
                    <a:lnTo>
                      <a:pt x="9" y="45"/>
                    </a:lnTo>
                    <a:lnTo>
                      <a:pt x="13" y="48"/>
                    </a:lnTo>
                    <a:lnTo>
                      <a:pt x="18" y="51"/>
                    </a:lnTo>
                    <a:lnTo>
                      <a:pt x="24" y="54"/>
                    </a:lnTo>
                    <a:lnTo>
                      <a:pt x="30" y="55"/>
                    </a:lnTo>
                    <a:lnTo>
                      <a:pt x="35" y="55"/>
                    </a:lnTo>
                    <a:lnTo>
                      <a:pt x="42" y="54"/>
                    </a:lnTo>
                    <a:lnTo>
                      <a:pt x="49" y="51"/>
                    </a:lnTo>
                    <a:lnTo>
                      <a:pt x="54" y="46"/>
                    </a:lnTo>
                    <a:lnTo>
                      <a:pt x="10"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38" name=""/>
              <p:cNvSpPr/>
              <p:nvPr/>
            </p:nvSpPr>
            <p:spPr>
              <a:xfrm>
                <a:off x="3046680" y="5769720"/>
                <a:ext cx="14760" cy="9000"/>
              </a:xfrm>
              <a:custGeom>
                <a:avLst/>
                <a:gdLst/>
                <a:ahLst/>
                <a:rect l="l" t="t" r="r" b="b"/>
                <a:pathLst>
                  <a:path w="55" h="55">
                    <a:moveTo>
                      <a:pt x="45" y="55"/>
                    </a:moveTo>
                    <a:lnTo>
                      <a:pt x="50" y="50"/>
                    </a:lnTo>
                    <a:lnTo>
                      <a:pt x="53" y="44"/>
                    </a:lnTo>
                    <a:lnTo>
                      <a:pt x="54" y="38"/>
                    </a:lnTo>
                    <a:lnTo>
                      <a:pt x="55" y="32"/>
                    </a:lnTo>
                    <a:lnTo>
                      <a:pt x="54" y="27"/>
                    </a:lnTo>
                    <a:lnTo>
                      <a:pt x="53" y="20"/>
                    </a:lnTo>
                    <a:lnTo>
                      <a:pt x="49" y="15"/>
                    </a:lnTo>
                    <a:lnTo>
                      <a:pt x="46" y="11"/>
                    </a:lnTo>
                    <a:lnTo>
                      <a:pt x="41" y="7"/>
                    </a:lnTo>
                    <a:lnTo>
                      <a:pt x="35" y="3"/>
                    </a:lnTo>
                    <a:lnTo>
                      <a:pt x="30" y="2"/>
                    </a:lnTo>
                    <a:lnTo>
                      <a:pt x="25" y="0"/>
                    </a:lnTo>
                    <a:lnTo>
                      <a:pt x="18" y="0"/>
                    </a:lnTo>
                    <a:lnTo>
                      <a:pt x="12" y="2"/>
                    </a:lnTo>
                    <a:lnTo>
                      <a:pt x="7" y="6"/>
                    </a:lnTo>
                    <a:lnTo>
                      <a:pt x="0" y="9"/>
                    </a:lnTo>
                    <a:lnTo>
                      <a:pt x="45" y="55"/>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39" name=""/>
              <p:cNvSpPr/>
              <p:nvPr/>
            </p:nvSpPr>
            <p:spPr>
              <a:xfrm>
                <a:off x="2951280" y="5771880"/>
                <a:ext cx="107280" cy="72000"/>
              </a:xfrm>
              <a:custGeom>
                <a:avLst/>
                <a:gdLst/>
                <a:ahLst/>
                <a:rect l="l" t="t" r="r" b="b"/>
                <a:pathLst>
                  <a:path w="397" h="385">
                    <a:moveTo>
                      <a:pt x="22" y="362"/>
                    </a:moveTo>
                    <a:lnTo>
                      <a:pt x="44" y="385"/>
                    </a:lnTo>
                    <a:lnTo>
                      <a:pt x="397" y="46"/>
                    </a:lnTo>
                    <a:lnTo>
                      <a:pt x="352" y="0"/>
                    </a:lnTo>
                    <a:lnTo>
                      <a:pt x="0" y="339"/>
                    </a:lnTo>
                    <a:lnTo>
                      <a:pt x="22" y="36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40" name=""/>
              <p:cNvSpPr/>
              <p:nvPr/>
            </p:nvSpPr>
            <p:spPr>
              <a:xfrm>
                <a:off x="2947320" y="5834880"/>
                <a:ext cx="14760" cy="10800"/>
              </a:xfrm>
              <a:custGeom>
                <a:avLst/>
                <a:gdLst/>
                <a:ahLst/>
                <a:rect l="l" t="t" r="r" b="b"/>
                <a:pathLst>
                  <a:path w="53" h="56">
                    <a:moveTo>
                      <a:pt x="9" y="0"/>
                    </a:moveTo>
                    <a:lnTo>
                      <a:pt x="5" y="6"/>
                    </a:lnTo>
                    <a:lnTo>
                      <a:pt x="1" y="11"/>
                    </a:lnTo>
                    <a:lnTo>
                      <a:pt x="0" y="18"/>
                    </a:lnTo>
                    <a:lnTo>
                      <a:pt x="0" y="24"/>
                    </a:lnTo>
                    <a:lnTo>
                      <a:pt x="0" y="29"/>
                    </a:lnTo>
                    <a:lnTo>
                      <a:pt x="2" y="35"/>
                    </a:lnTo>
                    <a:lnTo>
                      <a:pt x="5" y="40"/>
                    </a:lnTo>
                    <a:lnTo>
                      <a:pt x="9" y="45"/>
                    </a:lnTo>
                    <a:lnTo>
                      <a:pt x="13" y="49"/>
                    </a:lnTo>
                    <a:lnTo>
                      <a:pt x="18" y="52"/>
                    </a:lnTo>
                    <a:lnTo>
                      <a:pt x="23" y="54"/>
                    </a:lnTo>
                    <a:lnTo>
                      <a:pt x="30" y="56"/>
                    </a:lnTo>
                    <a:lnTo>
                      <a:pt x="35" y="56"/>
                    </a:lnTo>
                    <a:lnTo>
                      <a:pt x="42" y="53"/>
                    </a:lnTo>
                    <a:lnTo>
                      <a:pt x="48" y="50"/>
                    </a:lnTo>
                    <a:lnTo>
                      <a:pt x="53" y="46"/>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1" name=""/>
              <p:cNvSpPr/>
              <p:nvPr/>
            </p:nvSpPr>
            <p:spPr>
              <a:xfrm>
                <a:off x="3132720" y="5697360"/>
                <a:ext cx="14760" cy="10800"/>
              </a:xfrm>
              <a:custGeom>
                <a:avLst/>
                <a:gdLst/>
                <a:ahLst/>
                <a:rect l="l" t="t" r="r" b="b"/>
                <a:pathLst>
                  <a:path w="57" h="52">
                    <a:moveTo>
                      <a:pt x="49" y="52"/>
                    </a:moveTo>
                    <a:lnTo>
                      <a:pt x="53" y="46"/>
                    </a:lnTo>
                    <a:lnTo>
                      <a:pt x="55" y="39"/>
                    </a:lnTo>
                    <a:lnTo>
                      <a:pt x="57" y="34"/>
                    </a:lnTo>
                    <a:lnTo>
                      <a:pt x="57" y="27"/>
                    </a:lnTo>
                    <a:lnTo>
                      <a:pt x="55" y="22"/>
                    </a:lnTo>
                    <a:lnTo>
                      <a:pt x="53" y="16"/>
                    </a:lnTo>
                    <a:lnTo>
                      <a:pt x="49" y="12"/>
                    </a:lnTo>
                    <a:lnTo>
                      <a:pt x="45" y="8"/>
                    </a:lnTo>
                    <a:lnTo>
                      <a:pt x="39" y="4"/>
                    </a:lnTo>
                    <a:lnTo>
                      <a:pt x="34" y="1"/>
                    </a:lnTo>
                    <a:lnTo>
                      <a:pt x="29" y="0"/>
                    </a:lnTo>
                    <a:lnTo>
                      <a:pt x="22" y="0"/>
                    </a:lnTo>
                    <a:lnTo>
                      <a:pt x="17" y="0"/>
                    </a:lnTo>
                    <a:lnTo>
                      <a:pt x="11" y="2"/>
                    </a:lnTo>
                    <a:lnTo>
                      <a:pt x="5" y="6"/>
                    </a:lnTo>
                    <a:lnTo>
                      <a:pt x="0" y="12"/>
                    </a:lnTo>
                    <a:lnTo>
                      <a:pt x="49" y="5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42" name=""/>
              <p:cNvSpPr/>
              <p:nvPr/>
            </p:nvSpPr>
            <p:spPr>
              <a:xfrm>
                <a:off x="3045240" y="5699880"/>
                <a:ext cx="100800" cy="78480"/>
              </a:xfrm>
              <a:custGeom>
                <a:avLst/>
                <a:gdLst/>
                <a:ahLst/>
                <a:rect l="l" t="t" r="r" b="b"/>
                <a:pathLst>
                  <a:path w="370" h="423">
                    <a:moveTo>
                      <a:pt x="25" y="403"/>
                    </a:moveTo>
                    <a:lnTo>
                      <a:pt x="50" y="423"/>
                    </a:lnTo>
                    <a:lnTo>
                      <a:pt x="370" y="40"/>
                    </a:lnTo>
                    <a:lnTo>
                      <a:pt x="321" y="0"/>
                    </a:lnTo>
                    <a:lnTo>
                      <a:pt x="0" y="382"/>
                    </a:lnTo>
                    <a:lnTo>
                      <a:pt x="25" y="403"/>
                    </a:lnTo>
                    <a:close/>
                  </a:path>
                </a:pathLst>
              </a:custGeom>
              <a:solidFill>
                <a:srgbClr val="d81e04"/>
              </a:solidFill>
              <a:ln w="28440">
                <a:solidFill>
                  <a:srgbClr val="ccccff"/>
                </a:solidFill>
                <a:round/>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143" name=""/>
              <p:cNvSpPr/>
              <p:nvPr/>
            </p:nvSpPr>
            <p:spPr>
              <a:xfrm>
                <a:off x="3043800" y="5771880"/>
                <a:ext cx="16200" cy="9360"/>
              </a:xfrm>
              <a:custGeom>
                <a:avLst/>
                <a:gdLst/>
                <a:ahLst/>
                <a:rect l="l" t="t" r="r" b="b"/>
                <a:pathLst>
                  <a:path w="58" h="53">
                    <a:moveTo>
                      <a:pt x="8" y="0"/>
                    </a:moveTo>
                    <a:lnTo>
                      <a:pt x="4" y="7"/>
                    </a:lnTo>
                    <a:lnTo>
                      <a:pt x="2" y="13"/>
                    </a:lnTo>
                    <a:lnTo>
                      <a:pt x="0" y="18"/>
                    </a:lnTo>
                    <a:lnTo>
                      <a:pt x="2" y="25"/>
                    </a:lnTo>
                    <a:lnTo>
                      <a:pt x="3" y="30"/>
                    </a:lnTo>
                    <a:lnTo>
                      <a:pt x="6" y="36"/>
                    </a:lnTo>
                    <a:lnTo>
                      <a:pt x="8" y="41"/>
                    </a:lnTo>
                    <a:lnTo>
                      <a:pt x="12" y="45"/>
                    </a:lnTo>
                    <a:lnTo>
                      <a:pt x="18" y="49"/>
                    </a:lnTo>
                    <a:lnTo>
                      <a:pt x="23" y="51"/>
                    </a:lnTo>
                    <a:lnTo>
                      <a:pt x="29" y="53"/>
                    </a:lnTo>
                    <a:lnTo>
                      <a:pt x="35" y="53"/>
                    </a:lnTo>
                    <a:lnTo>
                      <a:pt x="41" y="53"/>
                    </a:lnTo>
                    <a:lnTo>
                      <a:pt x="46" y="50"/>
                    </a:lnTo>
                    <a:lnTo>
                      <a:pt x="53" y="46"/>
                    </a:lnTo>
                    <a:lnTo>
                      <a:pt x="58" y="41"/>
                    </a:lnTo>
                    <a:lnTo>
                      <a:pt x="8"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4" name=""/>
              <p:cNvSpPr/>
              <p:nvPr/>
            </p:nvSpPr>
            <p:spPr>
              <a:xfrm>
                <a:off x="3229560" y="5618160"/>
                <a:ext cx="14760" cy="9360"/>
              </a:xfrm>
              <a:custGeom>
                <a:avLst/>
                <a:gdLst/>
                <a:ahLst/>
                <a:rect l="l" t="t" r="r" b="b"/>
                <a:pathLst>
                  <a:path w="57" h="53">
                    <a:moveTo>
                      <a:pt x="49" y="53"/>
                    </a:moveTo>
                    <a:lnTo>
                      <a:pt x="53" y="46"/>
                    </a:lnTo>
                    <a:lnTo>
                      <a:pt x="55" y="40"/>
                    </a:lnTo>
                    <a:lnTo>
                      <a:pt x="57" y="35"/>
                    </a:lnTo>
                    <a:lnTo>
                      <a:pt x="57" y="28"/>
                    </a:lnTo>
                    <a:lnTo>
                      <a:pt x="55" y="23"/>
                    </a:lnTo>
                    <a:lnTo>
                      <a:pt x="53" y="18"/>
                    </a:lnTo>
                    <a:lnTo>
                      <a:pt x="49" y="12"/>
                    </a:lnTo>
                    <a:lnTo>
                      <a:pt x="45" y="8"/>
                    </a:lnTo>
                    <a:lnTo>
                      <a:pt x="40" y="4"/>
                    </a:lnTo>
                    <a:lnTo>
                      <a:pt x="34" y="2"/>
                    </a:lnTo>
                    <a:lnTo>
                      <a:pt x="29" y="0"/>
                    </a:lnTo>
                    <a:lnTo>
                      <a:pt x="23" y="0"/>
                    </a:lnTo>
                    <a:lnTo>
                      <a:pt x="17" y="2"/>
                    </a:lnTo>
                    <a:lnTo>
                      <a:pt x="11" y="3"/>
                    </a:lnTo>
                    <a:lnTo>
                      <a:pt x="6" y="7"/>
                    </a:lnTo>
                    <a:lnTo>
                      <a:pt x="0" y="12"/>
                    </a:lnTo>
                    <a:lnTo>
                      <a:pt x="49" y="5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5" name=""/>
              <p:cNvSpPr/>
              <p:nvPr/>
            </p:nvSpPr>
            <p:spPr>
              <a:xfrm>
                <a:off x="3132720" y="5621040"/>
                <a:ext cx="108720" cy="86760"/>
              </a:xfrm>
              <a:custGeom>
                <a:avLst/>
                <a:gdLst/>
                <a:ahLst/>
                <a:rect l="l" t="t" r="r" b="b"/>
                <a:pathLst>
                  <a:path w="401" h="469">
                    <a:moveTo>
                      <a:pt x="25" y="448"/>
                    </a:moveTo>
                    <a:lnTo>
                      <a:pt x="49" y="469"/>
                    </a:lnTo>
                    <a:lnTo>
                      <a:pt x="401" y="41"/>
                    </a:lnTo>
                    <a:lnTo>
                      <a:pt x="352" y="0"/>
                    </a:lnTo>
                    <a:lnTo>
                      <a:pt x="0" y="429"/>
                    </a:lnTo>
                    <a:lnTo>
                      <a:pt x="25" y="448"/>
                    </a:lnTo>
                    <a:close/>
                  </a:path>
                </a:pathLst>
              </a:custGeom>
              <a:solidFill>
                <a:srgbClr val="d81e04"/>
              </a:solidFill>
              <a:ln w="28440">
                <a:solidFill>
                  <a:srgbClr val="ccccf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146" name=""/>
              <p:cNvSpPr/>
              <p:nvPr/>
            </p:nvSpPr>
            <p:spPr>
              <a:xfrm>
                <a:off x="3131280" y="5699880"/>
                <a:ext cx="15120" cy="9360"/>
              </a:xfrm>
              <a:custGeom>
                <a:avLst/>
                <a:gdLst/>
                <a:ahLst/>
                <a:rect l="l" t="t" r="r" b="b"/>
                <a:pathLst>
                  <a:path w="57" h="52">
                    <a:moveTo>
                      <a:pt x="8" y="0"/>
                    </a:moveTo>
                    <a:lnTo>
                      <a:pt x="4" y="6"/>
                    </a:lnTo>
                    <a:lnTo>
                      <a:pt x="1" y="12"/>
                    </a:lnTo>
                    <a:lnTo>
                      <a:pt x="0" y="18"/>
                    </a:lnTo>
                    <a:lnTo>
                      <a:pt x="0" y="25"/>
                    </a:lnTo>
                    <a:lnTo>
                      <a:pt x="1" y="30"/>
                    </a:lnTo>
                    <a:lnTo>
                      <a:pt x="4" y="35"/>
                    </a:lnTo>
                    <a:lnTo>
                      <a:pt x="8" y="40"/>
                    </a:lnTo>
                    <a:lnTo>
                      <a:pt x="12" y="44"/>
                    </a:lnTo>
                    <a:lnTo>
                      <a:pt x="17" y="48"/>
                    </a:lnTo>
                    <a:lnTo>
                      <a:pt x="23" y="50"/>
                    </a:lnTo>
                    <a:lnTo>
                      <a:pt x="28" y="52"/>
                    </a:lnTo>
                    <a:lnTo>
                      <a:pt x="34" y="52"/>
                    </a:lnTo>
                    <a:lnTo>
                      <a:pt x="40" y="51"/>
                    </a:lnTo>
                    <a:lnTo>
                      <a:pt x="46" y="50"/>
                    </a:lnTo>
                    <a:lnTo>
                      <a:pt x="51" y="46"/>
                    </a:lnTo>
                    <a:lnTo>
                      <a:pt x="57" y="40"/>
                    </a:lnTo>
                    <a:lnTo>
                      <a:pt x="8"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7" name=""/>
              <p:cNvSpPr/>
              <p:nvPr/>
            </p:nvSpPr>
            <p:spPr>
              <a:xfrm>
                <a:off x="3316680" y="5529600"/>
                <a:ext cx="16200" cy="9360"/>
              </a:xfrm>
              <a:custGeom>
                <a:avLst/>
                <a:gdLst/>
                <a:ahLst/>
                <a:rect l="l" t="t" r="r" b="b"/>
                <a:pathLst>
                  <a:path w="59" h="50">
                    <a:moveTo>
                      <a:pt x="53" y="50"/>
                    </a:moveTo>
                    <a:lnTo>
                      <a:pt x="57" y="43"/>
                    </a:lnTo>
                    <a:lnTo>
                      <a:pt x="58" y="36"/>
                    </a:lnTo>
                    <a:lnTo>
                      <a:pt x="59" y="30"/>
                    </a:lnTo>
                    <a:lnTo>
                      <a:pt x="58" y="25"/>
                    </a:lnTo>
                    <a:lnTo>
                      <a:pt x="56" y="19"/>
                    </a:lnTo>
                    <a:lnTo>
                      <a:pt x="53" y="14"/>
                    </a:lnTo>
                    <a:lnTo>
                      <a:pt x="49" y="9"/>
                    </a:lnTo>
                    <a:lnTo>
                      <a:pt x="45" y="6"/>
                    </a:lnTo>
                    <a:lnTo>
                      <a:pt x="40" y="2"/>
                    </a:lnTo>
                    <a:lnTo>
                      <a:pt x="33" y="1"/>
                    </a:lnTo>
                    <a:lnTo>
                      <a:pt x="28" y="0"/>
                    </a:lnTo>
                    <a:lnTo>
                      <a:pt x="21" y="0"/>
                    </a:lnTo>
                    <a:lnTo>
                      <a:pt x="16" y="1"/>
                    </a:lnTo>
                    <a:lnTo>
                      <a:pt x="11" y="4"/>
                    </a:lnTo>
                    <a:lnTo>
                      <a:pt x="6" y="9"/>
                    </a:lnTo>
                    <a:lnTo>
                      <a:pt x="0" y="14"/>
                    </a:lnTo>
                    <a:lnTo>
                      <a:pt x="53" y="5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48" name=""/>
              <p:cNvSpPr/>
              <p:nvPr/>
            </p:nvSpPr>
            <p:spPr>
              <a:xfrm>
                <a:off x="3229560" y="5532480"/>
                <a:ext cx="100440" cy="93960"/>
              </a:xfrm>
              <a:custGeom>
                <a:avLst/>
                <a:gdLst/>
                <a:ahLst/>
                <a:rect l="l" t="t" r="r" b="b"/>
                <a:pathLst>
                  <a:path w="373" h="507">
                    <a:moveTo>
                      <a:pt x="26" y="490"/>
                    </a:moveTo>
                    <a:lnTo>
                      <a:pt x="54" y="507"/>
                    </a:lnTo>
                    <a:lnTo>
                      <a:pt x="373" y="36"/>
                    </a:lnTo>
                    <a:lnTo>
                      <a:pt x="320" y="0"/>
                    </a:lnTo>
                    <a:lnTo>
                      <a:pt x="0" y="472"/>
                    </a:lnTo>
                    <a:lnTo>
                      <a:pt x="26" y="490"/>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3226680" y="5621040"/>
                <a:ext cx="16200" cy="9360"/>
              </a:xfrm>
              <a:custGeom>
                <a:avLst/>
                <a:gdLst/>
                <a:ahLst/>
                <a:rect l="l" t="t" r="r" b="b"/>
                <a:pathLst>
                  <a:path w="60" h="50">
                    <a:moveTo>
                      <a:pt x="6" y="0"/>
                    </a:moveTo>
                    <a:lnTo>
                      <a:pt x="3" y="6"/>
                    </a:lnTo>
                    <a:lnTo>
                      <a:pt x="0" y="13"/>
                    </a:lnTo>
                    <a:lnTo>
                      <a:pt x="0" y="20"/>
                    </a:lnTo>
                    <a:lnTo>
                      <a:pt x="0" y="25"/>
                    </a:lnTo>
                    <a:lnTo>
                      <a:pt x="3" y="31"/>
                    </a:lnTo>
                    <a:lnTo>
                      <a:pt x="6" y="35"/>
                    </a:lnTo>
                    <a:lnTo>
                      <a:pt x="10" y="41"/>
                    </a:lnTo>
                    <a:lnTo>
                      <a:pt x="15" y="45"/>
                    </a:lnTo>
                    <a:lnTo>
                      <a:pt x="20" y="47"/>
                    </a:lnTo>
                    <a:lnTo>
                      <a:pt x="25" y="49"/>
                    </a:lnTo>
                    <a:lnTo>
                      <a:pt x="32" y="50"/>
                    </a:lnTo>
                    <a:lnTo>
                      <a:pt x="37" y="50"/>
                    </a:lnTo>
                    <a:lnTo>
                      <a:pt x="44" y="49"/>
                    </a:lnTo>
                    <a:lnTo>
                      <a:pt x="49" y="46"/>
                    </a:lnTo>
                    <a:lnTo>
                      <a:pt x="54" y="42"/>
                    </a:lnTo>
                    <a:lnTo>
                      <a:pt x="60" y="35"/>
                    </a:lnTo>
                    <a:lnTo>
                      <a:pt x="6"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0" name=""/>
              <p:cNvSpPr/>
              <p:nvPr/>
            </p:nvSpPr>
            <p:spPr>
              <a:xfrm>
                <a:off x="3412080" y="5432760"/>
                <a:ext cx="15840" cy="9360"/>
              </a:xfrm>
              <a:custGeom>
                <a:avLst/>
                <a:gdLst/>
                <a:ahLst/>
                <a:rect l="l" t="t" r="r" b="b"/>
                <a:pathLst>
                  <a:path w="59" h="50">
                    <a:moveTo>
                      <a:pt x="52" y="50"/>
                    </a:moveTo>
                    <a:lnTo>
                      <a:pt x="56" y="44"/>
                    </a:lnTo>
                    <a:lnTo>
                      <a:pt x="57" y="37"/>
                    </a:lnTo>
                    <a:lnTo>
                      <a:pt x="59" y="30"/>
                    </a:lnTo>
                    <a:lnTo>
                      <a:pt x="57" y="25"/>
                    </a:lnTo>
                    <a:lnTo>
                      <a:pt x="55" y="20"/>
                    </a:lnTo>
                    <a:lnTo>
                      <a:pt x="52" y="15"/>
                    </a:lnTo>
                    <a:lnTo>
                      <a:pt x="48" y="9"/>
                    </a:lnTo>
                    <a:lnTo>
                      <a:pt x="44" y="5"/>
                    </a:lnTo>
                    <a:lnTo>
                      <a:pt x="39" y="3"/>
                    </a:lnTo>
                    <a:lnTo>
                      <a:pt x="32" y="2"/>
                    </a:lnTo>
                    <a:lnTo>
                      <a:pt x="27" y="0"/>
                    </a:lnTo>
                    <a:lnTo>
                      <a:pt x="21" y="0"/>
                    </a:lnTo>
                    <a:lnTo>
                      <a:pt x="15" y="2"/>
                    </a:lnTo>
                    <a:lnTo>
                      <a:pt x="10" y="4"/>
                    </a:lnTo>
                    <a:lnTo>
                      <a:pt x="3" y="8"/>
                    </a:lnTo>
                    <a:lnTo>
                      <a:pt x="0" y="15"/>
                    </a:lnTo>
                    <a:lnTo>
                      <a:pt x="52" y="5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1" name=""/>
              <p:cNvSpPr/>
              <p:nvPr/>
            </p:nvSpPr>
            <p:spPr>
              <a:xfrm>
                <a:off x="3316680" y="5434560"/>
                <a:ext cx="109080" cy="104400"/>
              </a:xfrm>
              <a:custGeom>
                <a:avLst/>
                <a:gdLst/>
                <a:ahLst/>
                <a:rect l="l" t="t" r="r" b="b"/>
                <a:pathLst>
                  <a:path w="405" h="548">
                    <a:moveTo>
                      <a:pt x="27" y="531"/>
                    </a:moveTo>
                    <a:lnTo>
                      <a:pt x="53" y="548"/>
                    </a:lnTo>
                    <a:lnTo>
                      <a:pt x="405" y="35"/>
                    </a:lnTo>
                    <a:lnTo>
                      <a:pt x="353" y="0"/>
                    </a:lnTo>
                    <a:lnTo>
                      <a:pt x="0" y="512"/>
                    </a:lnTo>
                    <a:lnTo>
                      <a:pt x="27" y="531"/>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3313800" y="5532480"/>
                <a:ext cx="16200" cy="9360"/>
              </a:xfrm>
              <a:custGeom>
                <a:avLst/>
                <a:gdLst/>
                <a:ahLst/>
                <a:rect l="l" t="t" r="r" b="b"/>
                <a:pathLst>
                  <a:path w="59" h="50">
                    <a:moveTo>
                      <a:pt x="6" y="0"/>
                    </a:moveTo>
                    <a:lnTo>
                      <a:pt x="2" y="7"/>
                    </a:lnTo>
                    <a:lnTo>
                      <a:pt x="1" y="13"/>
                    </a:lnTo>
                    <a:lnTo>
                      <a:pt x="0" y="20"/>
                    </a:lnTo>
                    <a:lnTo>
                      <a:pt x="1" y="25"/>
                    </a:lnTo>
                    <a:lnTo>
                      <a:pt x="2" y="32"/>
                    </a:lnTo>
                    <a:lnTo>
                      <a:pt x="6" y="36"/>
                    </a:lnTo>
                    <a:lnTo>
                      <a:pt x="10" y="41"/>
                    </a:lnTo>
                    <a:lnTo>
                      <a:pt x="14" y="45"/>
                    </a:lnTo>
                    <a:lnTo>
                      <a:pt x="19" y="47"/>
                    </a:lnTo>
                    <a:lnTo>
                      <a:pt x="26" y="49"/>
                    </a:lnTo>
                    <a:lnTo>
                      <a:pt x="31" y="50"/>
                    </a:lnTo>
                    <a:lnTo>
                      <a:pt x="38" y="50"/>
                    </a:lnTo>
                    <a:lnTo>
                      <a:pt x="43" y="49"/>
                    </a:lnTo>
                    <a:lnTo>
                      <a:pt x="48" y="46"/>
                    </a:lnTo>
                    <a:lnTo>
                      <a:pt x="54" y="42"/>
                    </a:lnTo>
                    <a:lnTo>
                      <a:pt x="59" y="36"/>
                    </a:lnTo>
                    <a:lnTo>
                      <a:pt x="6"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3" name=""/>
              <p:cNvSpPr/>
              <p:nvPr/>
            </p:nvSpPr>
            <p:spPr>
              <a:xfrm>
                <a:off x="3497760" y="5329440"/>
                <a:ext cx="17640" cy="9360"/>
              </a:xfrm>
              <a:custGeom>
                <a:avLst/>
                <a:gdLst/>
                <a:ahLst/>
                <a:rect l="l" t="t" r="r" b="b"/>
                <a:pathLst>
                  <a:path w="60" h="49">
                    <a:moveTo>
                      <a:pt x="55" y="49"/>
                    </a:moveTo>
                    <a:lnTo>
                      <a:pt x="59" y="42"/>
                    </a:lnTo>
                    <a:lnTo>
                      <a:pt x="60" y="35"/>
                    </a:lnTo>
                    <a:lnTo>
                      <a:pt x="60" y="29"/>
                    </a:lnTo>
                    <a:lnTo>
                      <a:pt x="59" y="22"/>
                    </a:lnTo>
                    <a:lnTo>
                      <a:pt x="56" y="17"/>
                    </a:lnTo>
                    <a:lnTo>
                      <a:pt x="53" y="13"/>
                    </a:lnTo>
                    <a:lnTo>
                      <a:pt x="48" y="8"/>
                    </a:lnTo>
                    <a:lnTo>
                      <a:pt x="44" y="5"/>
                    </a:lnTo>
                    <a:lnTo>
                      <a:pt x="38" y="3"/>
                    </a:lnTo>
                    <a:lnTo>
                      <a:pt x="32" y="1"/>
                    </a:lnTo>
                    <a:lnTo>
                      <a:pt x="27" y="0"/>
                    </a:lnTo>
                    <a:lnTo>
                      <a:pt x="21" y="1"/>
                    </a:lnTo>
                    <a:lnTo>
                      <a:pt x="15" y="3"/>
                    </a:lnTo>
                    <a:lnTo>
                      <a:pt x="10" y="5"/>
                    </a:lnTo>
                    <a:lnTo>
                      <a:pt x="5" y="10"/>
                    </a:lnTo>
                    <a:lnTo>
                      <a:pt x="0" y="17"/>
                    </a:lnTo>
                    <a:lnTo>
                      <a:pt x="55" y="49"/>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4" name=""/>
              <p:cNvSpPr/>
              <p:nvPr/>
            </p:nvSpPr>
            <p:spPr>
              <a:xfrm>
                <a:off x="3412080" y="5332320"/>
                <a:ext cx="100440" cy="110160"/>
              </a:xfrm>
              <a:custGeom>
                <a:avLst/>
                <a:gdLst/>
                <a:ahLst/>
                <a:rect l="l" t="t" r="r" b="b"/>
                <a:pathLst>
                  <a:path w="375" h="581">
                    <a:moveTo>
                      <a:pt x="28" y="565"/>
                    </a:moveTo>
                    <a:lnTo>
                      <a:pt x="55" y="581"/>
                    </a:lnTo>
                    <a:lnTo>
                      <a:pt x="375" y="32"/>
                    </a:lnTo>
                    <a:lnTo>
                      <a:pt x="320" y="0"/>
                    </a:lnTo>
                    <a:lnTo>
                      <a:pt x="0" y="548"/>
                    </a:lnTo>
                    <a:lnTo>
                      <a:pt x="28" y="56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3409560" y="5434560"/>
                <a:ext cx="16200" cy="10800"/>
              </a:xfrm>
              <a:custGeom>
                <a:avLst/>
                <a:gdLst/>
                <a:ahLst/>
                <a:rect l="l" t="t" r="r" b="b"/>
                <a:pathLst>
                  <a:path w="60" h="49">
                    <a:moveTo>
                      <a:pt x="5" y="0"/>
                    </a:moveTo>
                    <a:lnTo>
                      <a:pt x="1" y="8"/>
                    </a:lnTo>
                    <a:lnTo>
                      <a:pt x="0" y="14"/>
                    </a:lnTo>
                    <a:lnTo>
                      <a:pt x="0" y="20"/>
                    </a:lnTo>
                    <a:lnTo>
                      <a:pt x="1" y="26"/>
                    </a:lnTo>
                    <a:lnTo>
                      <a:pt x="4" y="32"/>
                    </a:lnTo>
                    <a:lnTo>
                      <a:pt x="8" y="37"/>
                    </a:lnTo>
                    <a:lnTo>
                      <a:pt x="12" y="41"/>
                    </a:lnTo>
                    <a:lnTo>
                      <a:pt x="17" y="45"/>
                    </a:lnTo>
                    <a:lnTo>
                      <a:pt x="22" y="46"/>
                    </a:lnTo>
                    <a:lnTo>
                      <a:pt x="28" y="49"/>
                    </a:lnTo>
                    <a:lnTo>
                      <a:pt x="34" y="49"/>
                    </a:lnTo>
                    <a:lnTo>
                      <a:pt x="39" y="49"/>
                    </a:lnTo>
                    <a:lnTo>
                      <a:pt x="46" y="46"/>
                    </a:lnTo>
                    <a:lnTo>
                      <a:pt x="51" y="43"/>
                    </a:lnTo>
                    <a:lnTo>
                      <a:pt x="56" y="38"/>
                    </a:lnTo>
                    <a:lnTo>
                      <a:pt x="60" y="33"/>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56" name=""/>
              <p:cNvSpPr/>
              <p:nvPr/>
            </p:nvSpPr>
            <p:spPr>
              <a:xfrm>
                <a:off x="3594600" y="5221800"/>
                <a:ext cx="16200" cy="7920"/>
              </a:xfrm>
              <a:custGeom>
                <a:avLst/>
                <a:gdLst/>
                <a:ahLst/>
                <a:rect l="l" t="t" r="r" b="b"/>
                <a:pathLst>
                  <a:path w="59" h="48">
                    <a:moveTo>
                      <a:pt x="54" y="48"/>
                    </a:moveTo>
                    <a:lnTo>
                      <a:pt x="58" y="42"/>
                    </a:lnTo>
                    <a:lnTo>
                      <a:pt x="59" y="35"/>
                    </a:lnTo>
                    <a:lnTo>
                      <a:pt x="59" y="29"/>
                    </a:lnTo>
                    <a:lnTo>
                      <a:pt x="58" y="23"/>
                    </a:lnTo>
                    <a:lnTo>
                      <a:pt x="55" y="17"/>
                    </a:lnTo>
                    <a:lnTo>
                      <a:pt x="53" y="13"/>
                    </a:lnTo>
                    <a:lnTo>
                      <a:pt x="49" y="8"/>
                    </a:lnTo>
                    <a:lnTo>
                      <a:pt x="43" y="5"/>
                    </a:lnTo>
                    <a:lnTo>
                      <a:pt x="38" y="2"/>
                    </a:lnTo>
                    <a:lnTo>
                      <a:pt x="33" y="0"/>
                    </a:lnTo>
                    <a:lnTo>
                      <a:pt x="26" y="0"/>
                    </a:lnTo>
                    <a:lnTo>
                      <a:pt x="21" y="0"/>
                    </a:lnTo>
                    <a:lnTo>
                      <a:pt x="15" y="1"/>
                    </a:lnTo>
                    <a:lnTo>
                      <a:pt x="9" y="5"/>
                    </a:lnTo>
                    <a:lnTo>
                      <a:pt x="4" y="9"/>
                    </a:lnTo>
                    <a:lnTo>
                      <a:pt x="0" y="15"/>
                    </a:lnTo>
                    <a:lnTo>
                      <a:pt x="54" y="4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7" name=""/>
              <p:cNvSpPr/>
              <p:nvPr/>
            </p:nvSpPr>
            <p:spPr>
              <a:xfrm>
                <a:off x="3499200" y="5224680"/>
                <a:ext cx="110160" cy="114120"/>
              </a:xfrm>
              <a:custGeom>
                <a:avLst/>
                <a:gdLst/>
                <a:ahLst/>
                <a:rect l="l" t="t" r="r" b="b"/>
                <a:pathLst>
                  <a:path w="406" h="612">
                    <a:moveTo>
                      <a:pt x="26" y="596"/>
                    </a:moveTo>
                    <a:lnTo>
                      <a:pt x="54" y="612"/>
                    </a:lnTo>
                    <a:lnTo>
                      <a:pt x="406" y="33"/>
                    </a:lnTo>
                    <a:lnTo>
                      <a:pt x="352" y="0"/>
                    </a:lnTo>
                    <a:lnTo>
                      <a:pt x="0" y="579"/>
                    </a:lnTo>
                    <a:lnTo>
                      <a:pt x="26" y="59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3496680" y="5332320"/>
                <a:ext cx="16200" cy="9360"/>
              </a:xfrm>
              <a:custGeom>
                <a:avLst/>
                <a:gdLst/>
                <a:ahLst/>
                <a:rect l="l" t="t" r="r" b="b"/>
                <a:pathLst>
                  <a:path w="59" h="48">
                    <a:moveTo>
                      <a:pt x="5" y="0"/>
                    </a:moveTo>
                    <a:lnTo>
                      <a:pt x="1" y="6"/>
                    </a:lnTo>
                    <a:lnTo>
                      <a:pt x="0" y="13"/>
                    </a:lnTo>
                    <a:lnTo>
                      <a:pt x="0" y="19"/>
                    </a:lnTo>
                    <a:lnTo>
                      <a:pt x="1" y="26"/>
                    </a:lnTo>
                    <a:lnTo>
                      <a:pt x="2" y="31"/>
                    </a:lnTo>
                    <a:lnTo>
                      <a:pt x="6" y="36"/>
                    </a:lnTo>
                    <a:lnTo>
                      <a:pt x="10" y="40"/>
                    </a:lnTo>
                    <a:lnTo>
                      <a:pt x="15" y="44"/>
                    </a:lnTo>
                    <a:lnTo>
                      <a:pt x="21" y="47"/>
                    </a:lnTo>
                    <a:lnTo>
                      <a:pt x="26" y="48"/>
                    </a:lnTo>
                    <a:lnTo>
                      <a:pt x="33" y="48"/>
                    </a:lnTo>
                    <a:lnTo>
                      <a:pt x="38" y="48"/>
                    </a:lnTo>
                    <a:lnTo>
                      <a:pt x="44" y="47"/>
                    </a:lnTo>
                    <a:lnTo>
                      <a:pt x="50" y="43"/>
                    </a:lnTo>
                    <a:lnTo>
                      <a:pt x="55" y="39"/>
                    </a:lnTo>
                    <a:lnTo>
                      <a:pt x="59" y="33"/>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9" name=""/>
              <p:cNvSpPr/>
              <p:nvPr/>
            </p:nvSpPr>
            <p:spPr>
              <a:xfrm>
                <a:off x="3682080" y="5108760"/>
                <a:ext cx="16200" cy="9360"/>
              </a:xfrm>
              <a:custGeom>
                <a:avLst/>
                <a:gdLst/>
                <a:ahLst/>
                <a:rect l="l" t="t" r="r" b="b"/>
                <a:pathLst>
                  <a:path w="61" h="47">
                    <a:moveTo>
                      <a:pt x="57" y="47"/>
                    </a:moveTo>
                    <a:lnTo>
                      <a:pt x="59" y="41"/>
                    </a:lnTo>
                    <a:lnTo>
                      <a:pt x="61" y="34"/>
                    </a:lnTo>
                    <a:lnTo>
                      <a:pt x="61" y="28"/>
                    </a:lnTo>
                    <a:lnTo>
                      <a:pt x="59" y="21"/>
                    </a:lnTo>
                    <a:lnTo>
                      <a:pt x="57" y="16"/>
                    </a:lnTo>
                    <a:lnTo>
                      <a:pt x="53" y="12"/>
                    </a:lnTo>
                    <a:lnTo>
                      <a:pt x="49" y="8"/>
                    </a:lnTo>
                    <a:lnTo>
                      <a:pt x="44" y="4"/>
                    </a:lnTo>
                    <a:lnTo>
                      <a:pt x="38" y="1"/>
                    </a:lnTo>
                    <a:lnTo>
                      <a:pt x="33" y="0"/>
                    </a:lnTo>
                    <a:lnTo>
                      <a:pt x="26" y="0"/>
                    </a:lnTo>
                    <a:lnTo>
                      <a:pt x="21" y="1"/>
                    </a:lnTo>
                    <a:lnTo>
                      <a:pt x="15" y="3"/>
                    </a:lnTo>
                    <a:lnTo>
                      <a:pt x="9" y="7"/>
                    </a:lnTo>
                    <a:lnTo>
                      <a:pt x="5" y="11"/>
                    </a:lnTo>
                    <a:lnTo>
                      <a:pt x="0" y="17"/>
                    </a:lnTo>
                    <a:lnTo>
                      <a:pt x="57" y="47"/>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0" name=""/>
              <p:cNvSpPr/>
              <p:nvPr/>
            </p:nvSpPr>
            <p:spPr>
              <a:xfrm>
                <a:off x="3594600" y="5112720"/>
                <a:ext cx="102240" cy="117000"/>
              </a:xfrm>
              <a:custGeom>
                <a:avLst/>
                <a:gdLst/>
                <a:ahLst/>
                <a:rect l="l" t="t" r="r" b="b"/>
                <a:pathLst>
                  <a:path w="376" h="631">
                    <a:moveTo>
                      <a:pt x="27" y="615"/>
                    </a:moveTo>
                    <a:lnTo>
                      <a:pt x="56" y="631"/>
                    </a:lnTo>
                    <a:lnTo>
                      <a:pt x="376" y="30"/>
                    </a:lnTo>
                    <a:lnTo>
                      <a:pt x="319" y="0"/>
                    </a:lnTo>
                    <a:lnTo>
                      <a:pt x="0" y="601"/>
                    </a:lnTo>
                    <a:lnTo>
                      <a:pt x="27" y="6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3593160" y="5224680"/>
                <a:ext cx="17280" cy="7920"/>
              </a:xfrm>
              <a:custGeom>
                <a:avLst/>
                <a:gdLst/>
                <a:ahLst/>
                <a:rect l="l" t="t" r="r" b="b"/>
                <a:pathLst>
                  <a:path w="60" h="47">
                    <a:moveTo>
                      <a:pt x="4" y="0"/>
                    </a:moveTo>
                    <a:lnTo>
                      <a:pt x="1" y="6"/>
                    </a:lnTo>
                    <a:lnTo>
                      <a:pt x="0" y="13"/>
                    </a:lnTo>
                    <a:lnTo>
                      <a:pt x="0" y="20"/>
                    </a:lnTo>
                    <a:lnTo>
                      <a:pt x="1" y="26"/>
                    </a:lnTo>
                    <a:lnTo>
                      <a:pt x="4" y="31"/>
                    </a:lnTo>
                    <a:lnTo>
                      <a:pt x="8" y="35"/>
                    </a:lnTo>
                    <a:lnTo>
                      <a:pt x="12" y="39"/>
                    </a:lnTo>
                    <a:lnTo>
                      <a:pt x="17" y="43"/>
                    </a:lnTo>
                    <a:lnTo>
                      <a:pt x="22" y="46"/>
                    </a:lnTo>
                    <a:lnTo>
                      <a:pt x="27" y="47"/>
                    </a:lnTo>
                    <a:lnTo>
                      <a:pt x="34" y="47"/>
                    </a:lnTo>
                    <a:lnTo>
                      <a:pt x="39" y="46"/>
                    </a:lnTo>
                    <a:lnTo>
                      <a:pt x="46" y="44"/>
                    </a:lnTo>
                    <a:lnTo>
                      <a:pt x="51" y="41"/>
                    </a:lnTo>
                    <a:lnTo>
                      <a:pt x="56" y="37"/>
                    </a:lnTo>
                    <a:lnTo>
                      <a:pt x="60" y="30"/>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2" name=""/>
              <p:cNvSpPr/>
              <p:nvPr/>
            </p:nvSpPr>
            <p:spPr>
              <a:xfrm>
                <a:off x="3778920" y="4994280"/>
                <a:ext cx="14760" cy="8280"/>
              </a:xfrm>
              <a:custGeom>
                <a:avLst/>
                <a:gdLst/>
                <a:ahLst/>
                <a:rect l="l" t="t" r="r" b="b"/>
                <a:pathLst>
                  <a:path w="59" h="47">
                    <a:moveTo>
                      <a:pt x="55" y="47"/>
                    </a:moveTo>
                    <a:lnTo>
                      <a:pt x="58" y="41"/>
                    </a:lnTo>
                    <a:lnTo>
                      <a:pt x="59" y="34"/>
                    </a:lnTo>
                    <a:lnTo>
                      <a:pt x="59" y="28"/>
                    </a:lnTo>
                    <a:lnTo>
                      <a:pt x="58" y="22"/>
                    </a:lnTo>
                    <a:lnTo>
                      <a:pt x="55" y="16"/>
                    </a:lnTo>
                    <a:lnTo>
                      <a:pt x="52" y="12"/>
                    </a:lnTo>
                    <a:lnTo>
                      <a:pt x="48" y="8"/>
                    </a:lnTo>
                    <a:lnTo>
                      <a:pt x="43" y="4"/>
                    </a:lnTo>
                    <a:lnTo>
                      <a:pt x="38" y="1"/>
                    </a:lnTo>
                    <a:lnTo>
                      <a:pt x="31" y="0"/>
                    </a:lnTo>
                    <a:lnTo>
                      <a:pt x="26" y="0"/>
                    </a:lnTo>
                    <a:lnTo>
                      <a:pt x="19" y="0"/>
                    </a:lnTo>
                    <a:lnTo>
                      <a:pt x="14" y="1"/>
                    </a:lnTo>
                    <a:lnTo>
                      <a:pt x="9" y="5"/>
                    </a:lnTo>
                    <a:lnTo>
                      <a:pt x="4" y="9"/>
                    </a:lnTo>
                    <a:lnTo>
                      <a:pt x="0" y="16"/>
                    </a:lnTo>
                    <a:lnTo>
                      <a:pt x="55" y="47"/>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3" name=""/>
              <p:cNvSpPr/>
              <p:nvPr/>
            </p:nvSpPr>
            <p:spPr>
              <a:xfrm>
                <a:off x="3682080" y="4997160"/>
                <a:ext cx="110160" cy="121320"/>
              </a:xfrm>
              <a:custGeom>
                <a:avLst/>
                <a:gdLst/>
                <a:ahLst/>
                <a:rect l="l" t="t" r="r" b="b"/>
                <a:pathLst>
                  <a:path w="408" h="644">
                    <a:moveTo>
                      <a:pt x="28" y="628"/>
                    </a:moveTo>
                    <a:lnTo>
                      <a:pt x="56" y="644"/>
                    </a:lnTo>
                    <a:lnTo>
                      <a:pt x="408" y="31"/>
                    </a:lnTo>
                    <a:lnTo>
                      <a:pt x="353" y="0"/>
                    </a:lnTo>
                    <a:lnTo>
                      <a:pt x="0" y="612"/>
                    </a:lnTo>
                    <a:lnTo>
                      <a:pt x="28" y="62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3680640" y="5112720"/>
                <a:ext cx="16200" cy="8280"/>
              </a:xfrm>
              <a:custGeom>
                <a:avLst/>
                <a:gdLst/>
                <a:ahLst/>
                <a:rect l="l" t="t" r="r" b="b"/>
                <a:pathLst>
                  <a:path w="61" h="48">
                    <a:moveTo>
                      <a:pt x="5" y="0"/>
                    </a:moveTo>
                    <a:lnTo>
                      <a:pt x="2" y="7"/>
                    </a:lnTo>
                    <a:lnTo>
                      <a:pt x="0" y="13"/>
                    </a:lnTo>
                    <a:lnTo>
                      <a:pt x="0" y="20"/>
                    </a:lnTo>
                    <a:lnTo>
                      <a:pt x="2" y="25"/>
                    </a:lnTo>
                    <a:lnTo>
                      <a:pt x="4" y="30"/>
                    </a:lnTo>
                    <a:lnTo>
                      <a:pt x="8" y="36"/>
                    </a:lnTo>
                    <a:lnTo>
                      <a:pt x="12" y="40"/>
                    </a:lnTo>
                    <a:lnTo>
                      <a:pt x="17" y="44"/>
                    </a:lnTo>
                    <a:lnTo>
                      <a:pt x="23" y="46"/>
                    </a:lnTo>
                    <a:lnTo>
                      <a:pt x="28" y="48"/>
                    </a:lnTo>
                    <a:lnTo>
                      <a:pt x="34" y="48"/>
                    </a:lnTo>
                    <a:lnTo>
                      <a:pt x="40" y="48"/>
                    </a:lnTo>
                    <a:lnTo>
                      <a:pt x="46" y="45"/>
                    </a:lnTo>
                    <a:lnTo>
                      <a:pt x="51" y="42"/>
                    </a:lnTo>
                    <a:lnTo>
                      <a:pt x="57" y="37"/>
                    </a:lnTo>
                    <a:lnTo>
                      <a:pt x="61" y="32"/>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65" name=""/>
              <p:cNvSpPr/>
              <p:nvPr/>
            </p:nvSpPr>
            <p:spPr>
              <a:xfrm>
                <a:off x="3866040" y="4878720"/>
                <a:ext cx="16200" cy="9000"/>
              </a:xfrm>
              <a:custGeom>
                <a:avLst/>
                <a:gdLst/>
                <a:ahLst/>
                <a:rect l="l" t="t" r="r" b="b"/>
                <a:pathLst>
                  <a:path w="61" h="47">
                    <a:moveTo>
                      <a:pt x="57" y="47"/>
                    </a:moveTo>
                    <a:lnTo>
                      <a:pt x="59" y="40"/>
                    </a:lnTo>
                    <a:lnTo>
                      <a:pt x="61" y="33"/>
                    </a:lnTo>
                    <a:lnTo>
                      <a:pt x="61" y="27"/>
                    </a:lnTo>
                    <a:lnTo>
                      <a:pt x="58" y="21"/>
                    </a:lnTo>
                    <a:lnTo>
                      <a:pt x="55" y="16"/>
                    </a:lnTo>
                    <a:lnTo>
                      <a:pt x="53" y="12"/>
                    </a:lnTo>
                    <a:lnTo>
                      <a:pt x="47" y="8"/>
                    </a:lnTo>
                    <a:lnTo>
                      <a:pt x="42" y="4"/>
                    </a:lnTo>
                    <a:lnTo>
                      <a:pt x="37" y="1"/>
                    </a:lnTo>
                    <a:lnTo>
                      <a:pt x="32" y="0"/>
                    </a:lnTo>
                    <a:lnTo>
                      <a:pt x="25" y="0"/>
                    </a:lnTo>
                    <a:lnTo>
                      <a:pt x="20" y="1"/>
                    </a:lnTo>
                    <a:lnTo>
                      <a:pt x="15" y="2"/>
                    </a:lnTo>
                    <a:lnTo>
                      <a:pt x="9" y="6"/>
                    </a:lnTo>
                    <a:lnTo>
                      <a:pt x="4" y="12"/>
                    </a:lnTo>
                    <a:lnTo>
                      <a:pt x="0" y="17"/>
                    </a:lnTo>
                    <a:lnTo>
                      <a:pt x="57" y="47"/>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166" name=""/>
              <p:cNvSpPr/>
              <p:nvPr/>
            </p:nvSpPr>
            <p:spPr>
              <a:xfrm>
                <a:off x="3777120" y="4882680"/>
                <a:ext cx="103680" cy="119520"/>
              </a:xfrm>
              <a:custGeom>
                <a:avLst/>
                <a:gdLst/>
                <a:ahLst/>
                <a:rect l="l" t="t" r="r" b="b"/>
                <a:pathLst>
                  <a:path w="378" h="641">
                    <a:moveTo>
                      <a:pt x="29" y="627"/>
                    </a:moveTo>
                    <a:lnTo>
                      <a:pt x="57" y="641"/>
                    </a:lnTo>
                    <a:lnTo>
                      <a:pt x="378" y="30"/>
                    </a:lnTo>
                    <a:lnTo>
                      <a:pt x="321" y="0"/>
                    </a:lnTo>
                    <a:lnTo>
                      <a:pt x="0" y="612"/>
                    </a:lnTo>
                    <a:lnTo>
                      <a:pt x="29" y="62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3776040" y="4997160"/>
                <a:ext cx="16200" cy="9360"/>
              </a:xfrm>
              <a:custGeom>
                <a:avLst/>
                <a:gdLst/>
                <a:ahLst/>
                <a:rect l="l" t="t" r="r" b="b"/>
                <a:pathLst>
                  <a:path w="61" h="48">
                    <a:moveTo>
                      <a:pt x="4" y="0"/>
                    </a:moveTo>
                    <a:lnTo>
                      <a:pt x="2" y="7"/>
                    </a:lnTo>
                    <a:lnTo>
                      <a:pt x="0" y="13"/>
                    </a:lnTo>
                    <a:lnTo>
                      <a:pt x="0" y="20"/>
                    </a:lnTo>
                    <a:lnTo>
                      <a:pt x="3" y="25"/>
                    </a:lnTo>
                    <a:lnTo>
                      <a:pt x="6" y="32"/>
                    </a:lnTo>
                    <a:lnTo>
                      <a:pt x="8" y="36"/>
                    </a:lnTo>
                    <a:lnTo>
                      <a:pt x="14" y="40"/>
                    </a:lnTo>
                    <a:lnTo>
                      <a:pt x="18" y="44"/>
                    </a:lnTo>
                    <a:lnTo>
                      <a:pt x="24" y="45"/>
                    </a:lnTo>
                    <a:lnTo>
                      <a:pt x="29" y="46"/>
                    </a:lnTo>
                    <a:lnTo>
                      <a:pt x="36" y="48"/>
                    </a:lnTo>
                    <a:lnTo>
                      <a:pt x="41" y="46"/>
                    </a:lnTo>
                    <a:lnTo>
                      <a:pt x="46" y="44"/>
                    </a:lnTo>
                    <a:lnTo>
                      <a:pt x="52" y="41"/>
                    </a:lnTo>
                    <a:lnTo>
                      <a:pt x="57" y="36"/>
                    </a:lnTo>
                    <a:lnTo>
                      <a:pt x="61" y="29"/>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68" name=""/>
              <p:cNvSpPr/>
              <p:nvPr/>
            </p:nvSpPr>
            <p:spPr>
              <a:xfrm>
                <a:off x="3961440" y="4766760"/>
                <a:ext cx="16200" cy="7920"/>
              </a:xfrm>
              <a:custGeom>
                <a:avLst/>
                <a:gdLst/>
                <a:ahLst/>
                <a:rect l="l" t="t" r="r" b="b"/>
                <a:pathLst>
                  <a:path w="61" h="48">
                    <a:moveTo>
                      <a:pt x="55" y="48"/>
                    </a:moveTo>
                    <a:lnTo>
                      <a:pt x="58" y="42"/>
                    </a:lnTo>
                    <a:lnTo>
                      <a:pt x="61" y="35"/>
                    </a:lnTo>
                    <a:lnTo>
                      <a:pt x="61" y="28"/>
                    </a:lnTo>
                    <a:lnTo>
                      <a:pt x="59" y="23"/>
                    </a:lnTo>
                    <a:lnTo>
                      <a:pt x="57" y="18"/>
                    </a:lnTo>
                    <a:lnTo>
                      <a:pt x="53" y="13"/>
                    </a:lnTo>
                    <a:lnTo>
                      <a:pt x="49" y="9"/>
                    </a:lnTo>
                    <a:lnTo>
                      <a:pt x="44" y="5"/>
                    </a:lnTo>
                    <a:lnTo>
                      <a:pt x="38" y="2"/>
                    </a:lnTo>
                    <a:lnTo>
                      <a:pt x="33" y="1"/>
                    </a:lnTo>
                    <a:lnTo>
                      <a:pt x="27" y="0"/>
                    </a:lnTo>
                    <a:lnTo>
                      <a:pt x="21" y="1"/>
                    </a:lnTo>
                    <a:lnTo>
                      <a:pt x="16" y="2"/>
                    </a:lnTo>
                    <a:lnTo>
                      <a:pt x="9" y="6"/>
                    </a:lnTo>
                    <a:lnTo>
                      <a:pt x="6" y="10"/>
                    </a:lnTo>
                    <a:lnTo>
                      <a:pt x="0" y="17"/>
                    </a:lnTo>
                    <a:lnTo>
                      <a:pt x="55" y="4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9" name=""/>
              <p:cNvSpPr/>
              <p:nvPr/>
            </p:nvSpPr>
            <p:spPr>
              <a:xfrm>
                <a:off x="3866040" y="4769640"/>
                <a:ext cx="110160" cy="118080"/>
              </a:xfrm>
              <a:custGeom>
                <a:avLst/>
                <a:gdLst/>
                <a:ahLst/>
                <a:rect l="l" t="t" r="r" b="b"/>
                <a:pathLst>
                  <a:path w="407" h="630">
                    <a:moveTo>
                      <a:pt x="28" y="615"/>
                    </a:moveTo>
                    <a:lnTo>
                      <a:pt x="55" y="630"/>
                    </a:lnTo>
                    <a:lnTo>
                      <a:pt x="407" y="31"/>
                    </a:lnTo>
                    <a:lnTo>
                      <a:pt x="352" y="0"/>
                    </a:lnTo>
                    <a:lnTo>
                      <a:pt x="0" y="598"/>
                    </a:lnTo>
                    <a:lnTo>
                      <a:pt x="28" y="6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3864600" y="4882680"/>
                <a:ext cx="14760" cy="7920"/>
              </a:xfrm>
              <a:custGeom>
                <a:avLst/>
                <a:gdLst/>
                <a:ahLst/>
                <a:rect l="l" t="t" r="r" b="b"/>
                <a:pathLst>
                  <a:path w="59" h="48">
                    <a:moveTo>
                      <a:pt x="4" y="0"/>
                    </a:moveTo>
                    <a:lnTo>
                      <a:pt x="1" y="7"/>
                    </a:lnTo>
                    <a:lnTo>
                      <a:pt x="0" y="14"/>
                    </a:lnTo>
                    <a:lnTo>
                      <a:pt x="0" y="19"/>
                    </a:lnTo>
                    <a:lnTo>
                      <a:pt x="1" y="26"/>
                    </a:lnTo>
                    <a:lnTo>
                      <a:pt x="3" y="31"/>
                    </a:lnTo>
                    <a:lnTo>
                      <a:pt x="7" y="36"/>
                    </a:lnTo>
                    <a:lnTo>
                      <a:pt x="11" y="40"/>
                    </a:lnTo>
                    <a:lnTo>
                      <a:pt x="16" y="44"/>
                    </a:lnTo>
                    <a:lnTo>
                      <a:pt x="21" y="47"/>
                    </a:lnTo>
                    <a:lnTo>
                      <a:pt x="26" y="48"/>
                    </a:lnTo>
                    <a:lnTo>
                      <a:pt x="33" y="48"/>
                    </a:lnTo>
                    <a:lnTo>
                      <a:pt x="38" y="48"/>
                    </a:lnTo>
                    <a:lnTo>
                      <a:pt x="45" y="46"/>
                    </a:lnTo>
                    <a:lnTo>
                      <a:pt x="50" y="43"/>
                    </a:lnTo>
                    <a:lnTo>
                      <a:pt x="55" y="39"/>
                    </a:lnTo>
                    <a:lnTo>
                      <a:pt x="59" y="32"/>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1" name=""/>
              <p:cNvSpPr/>
              <p:nvPr/>
            </p:nvSpPr>
            <p:spPr>
              <a:xfrm>
                <a:off x="4047120" y="4657680"/>
                <a:ext cx="17640" cy="10800"/>
              </a:xfrm>
              <a:custGeom>
                <a:avLst/>
                <a:gdLst/>
                <a:ahLst/>
                <a:rect l="l" t="t" r="r" b="b"/>
                <a:pathLst>
                  <a:path w="60" h="47">
                    <a:moveTo>
                      <a:pt x="56" y="47"/>
                    </a:moveTo>
                    <a:lnTo>
                      <a:pt x="59" y="41"/>
                    </a:lnTo>
                    <a:lnTo>
                      <a:pt x="60" y="34"/>
                    </a:lnTo>
                    <a:lnTo>
                      <a:pt x="60" y="27"/>
                    </a:lnTo>
                    <a:lnTo>
                      <a:pt x="59" y="22"/>
                    </a:lnTo>
                    <a:lnTo>
                      <a:pt x="56" y="17"/>
                    </a:lnTo>
                    <a:lnTo>
                      <a:pt x="52" y="12"/>
                    </a:lnTo>
                    <a:lnTo>
                      <a:pt x="48" y="8"/>
                    </a:lnTo>
                    <a:lnTo>
                      <a:pt x="43" y="4"/>
                    </a:lnTo>
                    <a:lnTo>
                      <a:pt x="38" y="1"/>
                    </a:lnTo>
                    <a:lnTo>
                      <a:pt x="33" y="0"/>
                    </a:lnTo>
                    <a:lnTo>
                      <a:pt x="26" y="0"/>
                    </a:lnTo>
                    <a:lnTo>
                      <a:pt x="21" y="0"/>
                    </a:lnTo>
                    <a:lnTo>
                      <a:pt x="15" y="3"/>
                    </a:lnTo>
                    <a:lnTo>
                      <a:pt x="9" y="5"/>
                    </a:lnTo>
                    <a:lnTo>
                      <a:pt x="5" y="10"/>
                    </a:lnTo>
                    <a:lnTo>
                      <a:pt x="0" y="17"/>
                    </a:lnTo>
                    <a:lnTo>
                      <a:pt x="56" y="47"/>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72" name=""/>
              <p:cNvSpPr/>
              <p:nvPr/>
            </p:nvSpPr>
            <p:spPr>
              <a:xfrm>
                <a:off x="3961440" y="4662000"/>
                <a:ext cx="101880" cy="113040"/>
              </a:xfrm>
              <a:custGeom>
                <a:avLst/>
                <a:gdLst/>
                <a:ahLst/>
                <a:rect l="l" t="t" r="r" b="b"/>
                <a:pathLst>
                  <a:path w="376" h="603">
                    <a:moveTo>
                      <a:pt x="28" y="587"/>
                    </a:moveTo>
                    <a:lnTo>
                      <a:pt x="55" y="603"/>
                    </a:lnTo>
                    <a:lnTo>
                      <a:pt x="376" y="30"/>
                    </a:lnTo>
                    <a:lnTo>
                      <a:pt x="320" y="0"/>
                    </a:lnTo>
                    <a:lnTo>
                      <a:pt x="0" y="572"/>
                    </a:lnTo>
                    <a:lnTo>
                      <a:pt x="28" y="58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3960000" y="4769640"/>
                <a:ext cx="16200" cy="9360"/>
              </a:xfrm>
              <a:custGeom>
                <a:avLst/>
                <a:gdLst/>
                <a:ahLst/>
                <a:rect l="l" t="t" r="r" b="b"/>
                <a:pathLst>
                  <a:path w="59" h="48">
                    <a:moveTo>
                      <a:pt x="4" y="0"/>
                    </a:moveTo>
                    <a:lnTo>
                      <a:pt x="2" y="6"/>
                    </a:lnTo>
                    <a:lnTo>
                      <a:pt x="0" y="13"/>
                    </a:lnTo>
                    <a:lnTo>
                      <a:pt x="0" y="19"/>
                    </a:lnTo>
                    <a:lnTo>
                      <a:pt x="2" y="26"/>
                    </a:lnTo>
                    <a:lnTo>
                      <a:pt x="4" y="31"/>
                    </a:lnTo>
                    <a:lnTo>
                      <a:pt x="7" y="36"/>
                    </a:lnTo>
                    <a:lnTo>
                      <a:pt x="12" y="40"/>
                    </a:lnTo>
                    <a:lnTo>
                      <a:pt x="16" y="43"/>
                    </a:lnTo>
                    <a:lnTo>
                      <a:pt x="21" y="46"/>
                    </a:lnTo>
                    <a:lnTo>
                      <a:pt x="28" y="47"/>
                    </a:lnTo>
                    <a:lnTo>
                      <a:pt x="33" y="48"/>
                    </a:lnTo>
                    <a:lnTo>
                      <a:pt x="40" y="47"/>
                    </a:lnTo>
                    <a:lnTo>
                      <a:pt x="45" y="46"/>
                    </a:lnTo>
                    <a:lnTo>
                      <a:pt x="50" y="42"/>
                    </a:lnTo>
                    <a:lnTo>
                      <a:pt x="56" y="36"/>
                    </a:lnTo>
                    <a:lnTo>
                      <a:pt x="59" y="31"/>
                    </a:lnTo>
                    <a:lnTo>
                      <a:pt x="4"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4" name=""/>
              <p:cNvSpPr/>
              <p:nvPr/>
            </p:nvSpPr>
            <p:spPr>
              <a:xfrm>
                <a:off x="4145400" y="4559760"/>
                <a:ext cx="16200" cy="7920"/>
              </a:xfrm>
              <a:custGeom>
                <a:avLst/>
                <a:gdLst/>
                <a:ahLst/>
                <a:rect l="l" t="t" r="r" b="b"/>
                <a:pathLst>
                  <a:path w="59" h="50">
                    <a:moveTo>
                      <a:pt x="54" y="50"/>
                    </a:moveTo>
                    <a:lnTo>
                      <a:pt x="57" y="43"/>
                    </a:lnTo>
                    <a:lnTo>
                      <a:pt x="59" y="36"/>
                    </a:lnTo>
                    <a:lnTo>
                      <a:pt x="59" y="30"/>
                    </a:lnTo>
                    <a:lnTo>
                      <a:pt x="59" y="25"/>
                    </a:lnTo>
                    <a:lnTo>
                      <a:pt x="57" y="18"/>
                    </a:lnTo>
                    <a:lnTo>
                      <a:pt x="54" y="14"/>
                    </a:lnTo>
                    <a:lnTo>
                      <a:pt x="50" y="9"/>
                    </a:lnTo>
                    <a:lnTo>
                      <a:pt x="45" y="5"/>
                    </a:lnTo>
                    <a:lnTo>
                      <a:pt x="40" y="2"/>
                    </a:lnTo>
                    <a:lnTo>
                      <a:pt x="34" y="1"/>
                    </a:lnTo>
                    <a:lnTo>
                      <a:pt x="28" y="0"/>
                    </a:lnTo>
                    <a:lnTo>
                      <a:pt x="23" y="0"/>
                    </a:lnTo>
                    <a:lnTo>
                      <a:pt x="16" y="1"/>
                    </a:lnTo>
                    <a:lnTo>
                      <a:pt x="11" y="5"/>
                    </a:lnTo>
                    <a:lnTo>
                      <a:pt x="5" y="9"/>
                    </a:lnTo>
                    <a:lnTo>
                      <a:pt x="0" y="14"/>
                    </a:lnTo>
                    <a:lnTo>
                      <a:pt x="54" y="5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5" name=""/>
              <p:cNvSpPr/>
              <p:nvPr/>
            </p:nvSpPr>
            <p:spPr>
              <a:xfrm>
                <a:off x="4048560" y="4562640"/>
                <a:ext cx="110160" cy="106200"/>
              </a:xfrm>
              <a:custGeom>
                <a:avLst/>
                <a:gdLst/>
                <a:ahLst/>
                <a:rect l="l" t="t" r="r" b="b"/>
                <a:pathLst>
                  <a:path w="406" h="568">
                    <a:moveTo>
                      <a:pt x="28" y="549"/>
                    </a:moveTo>
                    <a:lnTo>
                      <a:pt x="54" y="568"/>
                    </a:lnTo>
                    <a:lnTo>
                      <a:pt x="406" y="36"/>
                    </a:lnTo>
                    <a:lnTo>
                      <a:pt x="352" y="0"/>
                    </a:lnTo>
                    <a:lnTo>
                      <a:pt x="0" y="532"/>
                    </a:lnTo>
                    <a:lnTo>
                      <a:pt x="28" y="549"/>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4047120" y="4662000"/>
                <a:ext cx="16200" cy="9360"/>
              </a:xfrm>
              <a:custGeom>
                <a:avLst/>
                <a:gdLst/>
                <a:ahLst/>
                <a:rect l="l" t="t" r="r" b="b"/>
                <a:pathLst>
                  <a:path w="59" h="50">
                    <a:moveTo>
                      <a:pt x="5" y="0"/>
                    </a:moveTo>
                    <a:lnTo>
                      <a:pt x="2" y="7"/>
                    </a:lnTo>
                    <a:lnTo>
                      <a:pt x="0" y="13"/>
                    </a:lnTo>
                    <a:lnTo>
                      <a:pt x="0" y="20"/>
                    </a:lnTo>
                    <a:lnTo>
                      <a:pt x="1" y="25"/>
                    </a:lnTo>
                    <a:lnTo>
                      <a:pt x="2" y="32"/>
                    </a:lnTo>
                    <a:lnTo>
                      <a:pt x="6" y="37"/>
                    </a:lnTo>
                    <a:lnTo>
                      <a:pt x="10" y="41"/>
                    </a:lnTo>
                    <a:lnTo>
                      <a:pt x="14" y="45"/>
                    </a:lnTo>
                    <a:lnTo>
                      <a:pt x="19" y="48"/>
                    </a:lnTo>
                    <a:lnTo>
                      <a:pt x="26" y="49"/>
                    </a:lnTo>
                    <a:lnTo>
                      <a:pt x="31" y="50"/>
                    </a:lnTo>
                    <a:lnTo>
                      <a:pt x="38" y="50"/>
                    </a:lnTo>
                    <a:lnTo>
                      <a:pt x="43" y="49"/>
                    </a:lnTo>
                    <a:lnTo>
                      <a:pt x="48" y="46"/>
                    </a:lnTo>
                    <a:lnTo>
                      <a:pt x="54" y="41"/>
                    </a:lnTo>
                    <a:lnTo>
                      <a:pt x="59" y="36"/>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7" name=""/>
              <p:cNvSpPr/>
              <p:nvPr/>
            </p:nvSpPr>
            <p:spPr>
              <a:xfrm>
                <a:off x="4232520" y="4468320"/>
                <a:ext cx="16200" cy="9360"/>
              </a:xfrm>
              <a:custGeom>
                <a:avLst/>
                <a:gdLst/>
                <a:ahLst/>
                <a:rect l="l" t="t" r="r" b="b"/>
                <a:pathLst>
                  <a:path w="59" h="52">
                    <a:moveTo>
                      <a:pt x="52" y="52"/>
                    </a:moveTo>
                    <a:lnTo>
                      <a:pt x="56" y="45"/>
                    </a:lnTo>
                    <a:lnTo>
                      <a:pt x="58" y="38"/>
                    </a:lnTo>
                    <a:lnTo>
                      <a:pt x="59" y="32"/>
                    </a:lnTo>
                    <a:lnTo>
                      <a:pt x="58" y="25"/>
                    </a:lnTo>
                    <a:lnTo>
                      <a:pt x="55" y="20"/>
                    </a:lnTo>
                    <a:lnTo>
                      <a:pt x="52" y="15"/>
                    </a:lnTo>
                    <a:lnTo>
                      <a:pt x="48" y="11"/>
                    </a:lnTo>
                    <a:lnTo>
                      <a:pt x="45" y="7"/>
                    </a:lnTo>
                    <a:lnTo>
                      <a:pt x="39" y="4"/>
                    </a:lnTo>
                    <a:lnTo>
                      <a:pt x="33" y="2"/>
                    </a:lnTo>
                    <a:lnTo>
                      <a:pt x="27" y="0"/>
                    </a:lnTo>
                    <a:lnTo>
                      <a:pt x="21" y="2"/>
                    </a:lnTo>
                    <a:lnTo>
                      <a:pt x="16" y="3"/>
                    </a:lnTo>
                    <a:lnTo>
                      <a:pt x="10" y="6"/>
                    </a:lnTo>
                    <a:lnTo>
                      <a:pt x="5" y="10"/>
                    </a:lnTo>
                    <a:lnTo>
                      <a:pt x="0" y="16"/>
                    </a:lnTo>
                    <a:lnTo>
                      <a:pt x="52" y="5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78" name=""/>
              <p:cNvSpPr/>
              <p:nvPr/>
            </p:nvSpPr>
            <p:spPr>
              <a:xfrm>
                <a:off x="4145400" y="4472640"/>
                <a:ext cx="100440" cy="95040"/>
              </a:xfrm>
              <a:custGeom>
                <a:avLst/>
                <a:gdLst/>
                <a:ahLst/>
                <a:rect l="l" t="t" r="r" b="b"/>
                <a:pathLst>
                  <a:path w="373" h="513">
                    <a:moveTo>
                      <a:pt x="28" y="496"/>
                    </a:moveTo>
                    <a:lnTo>
                      <a:pt x="54" y="513"/>
                    </a:lnTo>
                    <a:lnTo>
                      <a:pt x="373" y="36"/>
                    </a:lnTo>
                    <a:lnTo>
                      <a:pt x="321" y="0"/>
                    </a:lnTo>
                    <a:lnTo>
                      <a:pt x="0" y="477"/>
                    </a:lnTo>
                    <a:lnTo>
                      <a:pt x="28" y="49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142520" y="4562640"/>
                <a:ext cx="16200" cy="7920"/>
              </a:xfrm>
              <a:custGeom>
                <a:avLst/>
                <a:gdLst/>
                <a:ahLst/>
                <a:rect l="l" t="t" r="r" b="b"/>
                <a:pathLst>
                  <a:path w="59" h="50">
                    <a:moveTo>
                      <a:pt x="5" y="0"/>
                    </a:moveTo>
                    <a:lnTo>
                      <a:pt x="3" y="7"/>
                    </a:lnTo>
                    <a:lnTo>
                      <a:pt x="0" y="13"/>
                    </a:lnTo>
                    <a:lnTo>
                      <a:pt x="0" y="20"/>
                    </a:lnTo>
                    <a:lnTo>
                      <a:pt x="1" y="26"/>
                    </a:lnTo>
                    <a:lnTo>
                      <a:pt x="3" y="32"/>
                    </a:lnTo>
                    <a:lnTo>
                      <a:pt x="5" y="37"/>
                    </a:lnTo>
                    <a:lnTo>
                      <a:pt x="9" y="41"/>
                    </a:lnTo>
                    <a:lnTo>
                      <a:pt x="14" y="45"/>
                    </a:lnTo>
                    <a:lnTo>
                      <a:pt x="20" y="47"/>
                    </a:lnTo>
                    <a:lnTo>
                      <a:pt x="25" y="50"/>
                    </a:lnTo>
                    <a:lnTo>
                      <a:pt x="31" y="50"/>
                    </a:lnTo>
                    <a:lnTo>
                      <a:pt x="37" y="50"/>
                    </a:lnTo>
                    <a:lnTo>
                      <a:pt x="43" y="49"/>
                    </a:lnTo>
                    <a:lnTo>
                      <a:pt x="49" y="46"/>
                    </a:lnTo>
                    <a:lnTo>
                      <a:pt x="54" y="42"/>
                    </a:lnTo>
                    <a:lnTo>
                      <a:pt x="59" y="36"/>
                    </a:lnTo>
                    <a:lnTo>
                      <a:pt x="5" y="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0" name=""/>
              <p:cNvSpPr/>
              <p:nvPr/>
            </p:nvSpPr>
            <p:spPr>
              <a:xfrm>
                <a:off x="4328280" y="4392360"/>
                <a:ext cx="16200" cy="9360"/>
              </a:xfrm>
              <a:custGeom>
                <a:avLst/>
                <a:gdLst/>
                <a:ahLst/>
                <a:rect l="l" t="t" r="r" b="b"/>
                <a:pathLst>
                  <a:path w="58" h="53">
                    <a:moveTo>
                      <a:pt x="49" y="53"/>
                    </a:moveTo>
                    <a:lnTo>
                      <a:pt x="54" y="46"/>
                    </a:lnTo>
                    <a:lnTo>
                      <a:pt x="57" y="41"/>
                    </a:lnTo>
                    <a:lnTo>
                      <a:pt x="58" y="35"/>
                    </a:lnTo>
                    <a:lnTo>
                      <a:pt x="57" y="28"/>
                    </a:lnTo>
                    <a:lnTo>
                      <a:pt x="56" y="23"/>
                    </a:lnTo>
                    <a:lnTo>
                      <a:pt x="54" y="17"/>
                    </a:lnTo>
                    <a:lnTo>
                      <a:pt x="50" y="12"/>
                    </a:lnTo>
                    <a:lnTo>
                      <a:pt x="46" y="8"/>
                    </a:lnTo>
                    <a:lnTo>
                      <a:pt x="41" y="4"/>
                    </a:lnTo>
                    <a:lnTo>
                      <a:pt x="36" y="2"/>
                    </a:lnTo>
                    <a:lnTo>
                      <a:pt x="31" y="0"/>
                    </a:lnTo>
                    <a:lnTo>
                      <a:pt x="24" y="0"/>
                    </a:lnTo>
                    <a:lnTo>
                      <a:pt x="17" y="0"/>
                    </a:lnTo>
                    <a:lnTo>
                      <a:pt x="12" y="3"/>
                    </a:lnTo>
                    <a:lnTo>
                      <a:pt x="7" y="7"/>
                    </a:lnTo>
                    <a:lnTo>
                      <a:pt x="0" y="11"/>
                    </a:lnTo>
                    <a:lnTo>
                      <a:pt x="49" y="5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81" name=""/>
              <p:cNvSpPr/>
              <p:nvPr/>
            </p:nvSpPr>
            <p:spPr>
              <a:xfrm>
                <a:off x="4232520" y="4393800"/>
                <a:ext cx="109080" cy="85680"/>
              </a:xfrm>
              <a:custGeom>
                <a:avLst/>
                <a:gdLst/>
                <a:ahLst/>
                <a:rect l="l" t="t" r="r" b="b"/>
                <a:pathLst>
                  <a:path w="400" h="453">
                    <a:moveTo>
                      <a:pt x="24" y="432"/>
                    </a:moveTo>
                    <a:lnTo>
                      <a:pt x="49" y="453"/>
                    </a:lnTo>
                    <a:lnTo>
                      <a:pt x="400" y="42"/>
                    </a:lnTo>
                    <a:lnTo>
                      <a:pt x="351" y="0"/>
                    </a:lnTo>
                    <a:lnTo>
                      <a:pt x="0" y="411"/>
                    </a:lnTo>
                    <a:lnTo>
                      <a:pt x="24" y="432"/>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82" name=""/>
              <p:cNvSpPr/>
              <p:nvPr/>
            </p:nvSpPr>
            <p:spPr>
              <a:xfrm>
                <a:off x="4230000" y="4471200"/>
                <a:ext cx="16200" cy="10800"/>
              </a:xfrm>
              <a:custGeom>
                <a:avLst/>
                <a:gdLst/>
                <a:ahLst/>
                <a:rect l="l" t="t" r="r" b="b"/>
                <a:pathLst>
                  <a:path w="58" h="54">
                    <a:moveTo>
                      <a:pt x="9" y="0"/>
                    </a:moveTo>
                    <a:lnTo>
                      <a:pt x="4" y="7"/>
                    </a:lnTo>
                    <a:lnTo>
                      <a:pt x="2" y="13"/>
                    </a:lnTo>
                    <a:lnTo>
                      <a:pt x="0" y="19"/>
                    </a:lnTo>
                    <a:lnTo>
                      <a:pt x="2" y="25"/>
                    </a:lnTo>
                    <a:lnTo>
                      <a:pt x="3" y="30"/>
                    </a:lnTo>
                    <a:lnTo>
                      <a:pt x="4" y="37"/>
                    </a:lnTo>
                    <a:lnTo>
                      <a:pt x="8" y="41"/>
                    </a:lnTo>
                    <a:lnTo>
                      <a:pt x="12" y="45"/>
                    </a:lnTo>
                    <a:lnTo>
                      <a:pt x="17" y="49"/>
                    </a:lnTo>
                    <a:lnTo>
                      <a:pt x="23" y="51"/>
                    </a:lnTo>
                    <a:lnTo>
                      <a:pt x="28" y="53"/>
                    </a:lnTo>
                    <a:lnTo>
                      <a:pt x="34" y="54"/>
                    </a:lnTo>
                    <a:lnTo>
                      <a:pt x="40" y="53"/>
                    </a:lnTo>
                    <a:lnTo>
                      <a:pt x="46" y="51"/>
                    </a:lnTo>
                    <a:lnTo>
                      <a:pt x="52" y="47"/>
                    </a:lnTo>
                    <a:lnTo>
                      <a:pt x="58" y="42"/>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3" name=""/>
              <p:cNvSpPr/>
              <p:nvPr/>
            </p:nvSpPr>
            <p:spPr>
              <a:xfrm>
                <a:off x="4416840" y="4329360"/>
                <a:ext cx="14760" cy="10800"/>
              </a:xfrm>
              <a:custGeom>
                <a:avLst/>
                <a:gdLst/>
                <a:ahLst/>
                <a:rect l="l" t="t" r="r" b="b"/>
                <a:pathLst>
                  <a:path w="56" h="55">
                    <a:moveTo>
                      <a:pt x="46" y="55"/>
                    </a:moveTo>
                    <a:lnTo>
                      <a:pt x="52" y="48"/>
                    </a:lnTo>
                    <a:lnTo>
                      <a:pt x="54" y="43"/>
                    </a:lnTo>
                    <a:lnTo>
                      <a:pt x="56" y="36"/>
                    </a:lnTo>
                    <a:lnTo>
                      <a:pt x="56" y="31"/>
                    </a:lnTo>
                    <a:lnTo>
                      <a:pt x="54" y="25"/>
                    </a:lnTo>
                    <a:lnTo>
                      <a:pt x="53" y="19"/>
                    </a:lnTo>
                    <a:lnTo>
                      <a:pt x="49" y="14"/>
                    </a:lnTo>
                    <a:lnTo>
                      <a:pt x="45" y="10"/>
                    </a:lnTo>
                    <a:lnTo>
                      <a:pt x="41" y="6"/>
                    </a:lnTo>
                    <a:lnTo>
                      <a:pt x="36" y="2"/>
                    </a:lnTo>
                    <a:lnTo>
                      <a:pt x="31" y="1"/>
                    </a:lnTo>
                    <a:lnTo>
                      <a:pt x="24" y="0"/>
                    </a:lnTo>
                    <a:lnTo>
                      <a:pt x="17" y="1"/>
                    </a:lnTo>
                    <a:lnTo>
                      <a:pt x="12" y="2"/>
                    </a:lnTo>
                    <a:lnTo>
                      <a:pt x="6" y="6"/>
                    </a:lnTo>
                    <a:lnTo>
                      <a:pt x="0" y="10"/>
                    </a:lnTo>
                    <a:lnTo>
                      <a:pt x="46" y="5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4" name=""/>
              <p:cNvSpPr/>
              <p:nvPr/>
            </p:nvSpPr>
            <p:spPr>
              <a:xfrm>
                <a:off x="4329360" y="4331160"/>
                <a:ext cx="99360" cy="70560"/>
              </a:xfrm>
              <a:custGeom>
                <a:avLst/>
                <a:gdLst/>
                <a:ahLst/>
                <a:rect l="l" t="t" r="r" b="b"/>
                <a:pathLst>
                  <a:path w="366" h="377">
                    <a:moveTo>
                      <a:pt x="23" y="355"/>
                    </a:moveTo>
                    <a:lnTo>
                      <a:pt x="46" y="377"/>
                    </a:lnTo>
                    <a:lnTo>
                      <a:pt x="366" y="45"/>
                    </a:lnTo>
                    <a:lnTo>
                      <a:pt x="320" y="0"/>
                    </a:lnTo>
                    <a:lnTo>
                      <a:pt x="0" y="333"/>
                    </a:lnTo>
                    <a:lnTo>
                      <a:pt x="23" y="355"/>
                    </a:lnTo>
                    <a:close/>
                  </a:path>
                </a:pathLst>
              </a:custGeom>
              <a:solidFill>
                <a:srgbClr val="d81e04"/>
              </a:solidFill>
              <a:ln w="28440">
                <a:solidFill>
                  <a:srgbClr val="ccccf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5" name=""/>
              <p:cNvSpPr/>
              <p:nvPr/>
            </p:nvSpPr>
            <p:spPr>
              <a:xfrm>
                <a:off x="4325400" y="4393800"/>
                <a:ext cx="16200" cy="10800"/>
              </a:xfrm>
              <a:custGeom>
                <a:avLst/>
                <a:gdLst/>
                <a:ahLst/>
                <a:rect l="l" t="t" r="r" b="b"/>
                <a:pathLst>
                  <a:path w="55" h="55">
                    <a:moveTo>
                      <a:pt x="9" y="0"/>
                    </a:moveTo>
                    <a:lnTo>
                      <a:pt x="5" y="6"/>
                    </a:lnTo>
                    <a:lnTo>
                      <a:pt x="2" y="13"/>
                    </a:lnTo>
                    <a:lnTo>
                      <a:pt x="0" y="18"/>
                    </a:lnTo>
                    <a:lnTo>
                      <a:pt x="0" y="25"/>
                    </a:lnTo>
                    <a:lnTo>
                      <a:pt x="1" y="30"/>
                    </a:lnTo>
                    <a:lnTo>
                      <a:pt x="3" y="35"/>
                    </a:lnTo>
                    <a:lnTo>
                      <a:pt x="6" y="40"/>
                    </a:lnTo>
                    <a:lnTo>
                      <a:pt x="10" y="46"/>
                    </a:lnTo>
                    <a:lnTo>
                      <a:pt x="15" y="49"/>
                    </a:lnTo>
                    <a:lnTo>
                      <a:pt x="21" y="52"/>
                    </a:lnTo>
                    <a:lnTo>
                      <a:pt x="26" y="53"/>
                    </a:lnTo>
                    <a:lnTo>
                      <a:pt x="31" y="55"/>
                    </a:lnTo>
                    <a:lnTo>
                      <a:pt x="38" y="55"/>
                    </a:lnTo>
                    <a:lnTo>
                      <a:pt x="44" y="52"/>
                    </a:lnTo>
                    <a:lnTo>
                      <a:pt x="49" y="49"/>
                    </a:lnTo>
                    <a:lnTo>
                      <a:pt x="55" y="44"/>
                    </a:lnTo>
                    <a:lnTo>
                      <a:pt x="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6" name=""/>
              <p:cNvSpPr/>
              <p:nvPr/>
            </p:nvSpPr>
            <p:spPr>
              <a:xfrm>
                <a:off x="4513680" y="4283280"/>
                <a:ext cx="13320" cy="11880"/>
              </a:xfrm>
              <a:custGeom>
                <a:avLst/>
                <a:gdLst/>
                <a:ahLst/>
                <a:rect l="l" t="t" r="r" b="b"/>
                <a:pathLst>
                  <a:path w="51" h="59">
                    <a:moveTo>
                      <a:pt x="36" y="59"/>
                    </a:moveTo>
                    <a:lnTo>
                      <a:pt x="43" y="54"/>
                    </a:lnTo>
                    <a:lnTo>
                      <a:pt x="47" y="49"/>
                    </a:lnTo>
                    <a:lnTo>
                      <a:pt x="49" y="44"/>
                    </a:lnTo>
                    <a:lnTo>
                      <a:pt x="51" y="37"/>
                    </a:lnTo>
                    <a:lnTo>
                      <a:pt x="51" y="30"/>
                    </a:lnTo>
                    <a:lnTo>
                      <a:pt x="49" y="25"/>
                    </a:lnTo>
                    <a:lnTo>
                      <a:pt x="48" y="20"/>
                    </a:lnTo>
                    <a:lnTo>
                      <a:pt x="44" y="15"/>
                    </a:lnTo>
                    <a:lnTo>
                      <a:pt x="40" y="9"/>
                    </a:lnTo>
                    <a:lnTo>
                      <a:pt x="36" y="5"/>
                    </a:lnTo>
                    <a:lnTo>
                      <a:pt x="31" y="3"/>
                    </a:lnTo>
                    <a:lnTo>
                      <a:pt x="26" y="1"/>
                    </a:lnTo>
                    <a:lnTo>
                      <a:pt x="19" y="0"/>
                    </a:lnTo>
                    <a:lnTo>
                      <a:pt x="13" y="0"/>
                    </a:lnTo>
                    <a:lnTo>
                      <a:pt x="6" y="3"/>
                    </a:lnTo>
                    <a:lnTo>
                      <a:pt x="0" y="7"/>
                    </a:lnTo>
                    <a:lnTo>
                      <a:pt x="36" y="59"/>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187" name=""/>
              <p:cNvSpPr/>
              <p:nvPr/>
            </p:nvSpPr>
            <p:spPr>
              <a:xfrm>
                <a:off x="4418280" y="4285800"/>
                <a:ext cx="104760" cy="54360"/>
              </a:xfrm>
              <a:custGeom>
                <a:avLst/>
                <a:gdLst/>
                <a:ahLst/>
                <a:rect l="l" t="t" r="r" b="b"/>
                <a:pathLst>
                  <a:path w="387" h="297">
                    <a:moveTo>
                      <a:pt x="17" y="270"/>
                    </a:moveTo>
                    <a:lnTo>
                      <a:pt x="35" y="297"/>
                    </a:lnTo>
                    <a:lnTo>
                      <a:pt x="387" y="52"/>
                    </a:lnTo>
                    <a:lnTo>
                      <a:pt x="351" y="0"/>
                    </a:lnTo>
                    <a:lnTo>
                      <a:pt x="0" y="244"/>
                    </a:lnTo>
                    <a:lnTo>
                      <a:pt x="17" y="27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88" name=""/>
              <p:cNvSpPr/>
              <p:nvPr/>
            </p:nvSpPr>
            <p:spPr>
              <a:xfrm>
                <a:off x="4413960" y="4331160"/>
                <a:ext cx="13320" cy="10800"/>
              </a:xfrm>
              <a:custGeom>
                <a:avLst/>
                <a:gdLst/>
                <a:ahLst/>
                <a:rect l="l" t="t" r="r" b="b"/>
                <a:pathLst>
                  <a:path w="50" h="59">
                    <a:moveTo>
                      <a:pt x="15" y="0"/>
                    </a:moveTo>
                    <a:lnTo>
                      <a:pt x="8" y="5"/>
                    </a:lnTo>
                    <a:lnTo>
                      <a:pt x="4" y="11"/>
                    </a:lnTo>
                    <a:lnTo>
                      <a:pt x="2" y="16"/>
                    </a:lnTo>
                    <a:lnTo>
                      <a:pt x="0" y="22"/>
                    </a:lnTo>
                    <a:lnTo>
                      <a:pt x="0" y="28"/>
                    </a:lnTo>
                    <a:lnTo>
                      <a:pt x="2" y="34"/>
                    </a:lnTo>
                    <a:lnTo>
                      <a:pt x="3" y="40"/>
                    </a:lnTo>
                    <a:lnTo>
                      <a:pt x="5" y="45"/>
                    </a:lnTo>
                    <a:lnTo>
                      <a:pt x="9" y="49"/>
                    </a:lnTo>
                    <a:lnTo>
                      <a:pt x="15" y="53"/>
                    </a:lnTo>
                    <a:lnTo>
                      <a:pt x="20" y="57"/>
                    </a:lnTo>
                    <a:lnTo>
                      <a:pt x="25" y="58"/>
                    </a:lnTo>
                    <a:lnTo>
                      <a:pt x="32" y="59"/>
                    </a:lnTo>
                    <a:lnTo>
                      <a:pt x="37" y="58"/>
                    </a:lnTo>
                    <a:lnTo>
                      <a:pt x="44" y="57"/>
                    </a:lnTo>
                    <a:lnTo>
                      <a:pt x="50" y="53"/>
                    </a:lnTo>
                    <a:lnTo>
                      <a:pt x="1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9" name=""/>
              <p:cNvSpPr/>
              <p:nvPr/>
            </p:nvSpPr>
            <p:spPr>
              <a:xfrm>
                <a:off x="4601880" y="4255920"/>
                <a:ext cx="13320" cy="10800"/>
              </a:xfrm>
              <a:custGeom>
                <a:avLst/>
                <a:gdLst/>
                <a:ahLst/>
                <a:rect l="l" t="t" r="r" b="b"/>
                <a:pathLst>
                  <a:path w="45" h="62">
                    <a:moveTo>
                      <a:pt x="27" y="62"/>
                    </a:moveTo>
                    <a:lnTo>
                      <a:pt x="33" y="58"/>
                    </a:lnTo>
                    <a:lnTo>
                      <a:pt x="39" y="53"/>
                    </a:lnTo>
                    <a:lnTo>
                      <a:pt x="43" y="48"/>
                    </a:lnTo>
                    <a:lnTo>
                      <a:pt x="44" y="42"/>
                    </a:lnTo>
                    <a:lnTo>
                      <a:pt x="45" y="37"/>
                    </a:lnTo>
                    <a:lnTo>
                      <a:pt x="45" y="31"/>
                    </a:lnTo>
                    <a:lnTo>
                      <a:pt x="44" y="25"/>
                    </a:lnTo>
                    <a:lnTo>
                      <a:pt x="43" y="19"/>
                    </a:lnTo>
                    <a:lnTo>
                      <a:pt x="40" y="13"/>
                    </a:lnTo>
                    <a:lnTo>
                      <a:pt x="36" y="10"/>
                    </a:lnTo>
                    <a:lnTo>
                      <a:pt x="31" y="6"/>
                    </a:lnTo>
                    <a:lnTo>
                      <a:pt x="25" y="3"/>
                    </a:lnTo>
                    <a:lnTo>
                      <a:pt x="20" y="0"/>
                    </a:lnTo>
                    <a:lnTo>
                      <a:pt x="14" y="0"/>
                    </a:lnTo>
                    <a:lnTo>
                      <a:pt x="7" y="2"/>
                    </a:lnTo>
                    <a:lnTo>
                      <a:pt x="0" y="4"/>
                    </a:lnTo>
                    <a:lnTo>
                      <a:pt x="27" y="6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0" name=""/>
              <p:cNvSpPr/>
              <p:nvPr/>
            </p:nvSpPr>
            <p:spPr>
              <a:xfrm>
                <a:off x="4514760" y="4255920"/>
                <a:ext cx="95400" cy="39240"/>
              </a:xfrm>
              <a:custGeom>
                <a:avLst/>
                <a:gdLst/>
                <a:ahLst/>
                <a:rect l="l" t="t" r="r" b="b"/>
                <a:pathLst>
                  <a:path w="347" h="208">
                    <a:moveTo>
                      <a:pt x="13" y="179"/>
                    </a:moveTo>
                    <a:lnTo>
                      <a:pt x="27" y="208"/>
                    </a:lnTo>
                    <a:lnTo>
                      <a:pt x="347" y="58"/>
                    </a:lnTo>
                    <a:lnTo>
                      <a:pt x="320" y="0"/>
                    </a:lnTo>
                    <a:lnTo>
                      <a:pt x="0" y="150"/>
                    </a:lnTo>
                    <a:lnTo>
                      <a:pt x="13" y="179"/>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191" name=""/>
              <p:cNvSpPr/>
              <p:nvPr/>
            </p:nvSpPr>
            <p:spPr>
              <a:xfrm>
                <a:off x="4510800" y="4284720"/>
                <a:ext cx="10800" cy="10800"/>
              </a:xfrm>
              <a:custGeom>
                <a:avLst/>
                <a:gdLst/>
                <a:ahLst/>
                <a:rect l="l" t="t" r="r" b="b"/>
                <a:pathLst>
                  <a:path w="46" h="61">
                    <a:moveTo>
                      <a:pt x="19" y="0"/>
                    </a:moveTo>
                    <a:lnTo>
                      <a:pt x="12" y="4"/>
                    </a:lnTo>
                    <a:lnTo>
                      <a:pt x="7" y="8"/>
                    </a:lnTo>
                    <a:lnTo>
                      <a:pt x="4" y="13"/>
                    </a:lnTo>
                    <a:lnTo>
                      <a:pt x="2" y="19"/>
                    </a:lnTo>
                    <a:lnTo>
                      <a:pt x="0" y="25"/>
                    </a:lnTo>
                    <a:lnTo>
                      <a:pt x="0" y="30"/>
                    </a:lnTo>
                    <a:lnTo>
                      <a:pt x="2" y="37"/>
                    </a:lnTo>
                    <a:lnTo>
                      <a:pt x="3" y="42"/>
                    </a:lnTo>
                    <a:lnTo>
                      <a:pt x="7" y="47"/>
                    </a:lnTo>
                    <a:lnTo>
                      <a:pt x="11" y="51"/>
                    </a:lnTo>
                    <a:lnTo>
                      <a:pt x="15" y="55"/>
                    </a:lnTo>
                    <a:lnTo>
                      <a:pt x="20" y="59"/>
                    </a:lnTo>
                    <a:lnTo>
                      <a:pt x="25" y="61"/>
                    </a:lnTo>
                    <a:lnTo>
                      <a:pt x="32" y="61"/>
                    </a:lnTo>
                    <a:lnTo>
                      <a:pt x="39" y="61"/>
                    </a:lnTo>
                    <a:lnTo>
                      <a:pt x="46" y="58"/>
                    </a:lnTo>
                    <a:lnTo>
                      <a:pt x="19"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2" name=""/>
              <p:cNvSpPr/>
              <p:nvPr/>
            </p:nvSpPr>
            <p:spPr>
              <a:xfrm>
                <a:off x="4700520" y="4246560"/>
                <a:ext cx="10800" cy="12240"/>
              </a:xfrm>
              <a:custGeom>
                <a:avLst/>
                <a:gdLst/>
                <a:ahLst/>
                <a:rect l="l" t="t" r="r" b="b"/>
                <a:pathLst>
                  <a:path w="36" h="63">
                    <a:moveTo>
                      <a:pt x="9" y="63"/>
                    </a:moveTo>
                    <a:lnTo>
                      <a:pt x="17" y="62"/>
                    </a:lnTo>
                    <a:lnTo>
                      <a:pt x="22" y="60"/>
                    </a:lnTo>
                    <a:lnTo>
                      <a:pt x="27" y="56"/>
                    </a:lnTo>
                    <a:lnTo>
                      <a:pt x="31" y="50"/>
                    </a:lnTo>
                    <a:lnTo>
                      <a:pt x="34" y="45"/>
                    </a:lnTo>
                    <a:lnTo>
                      <a:pt x="36" y="40"/>
                    </a:lnTo>
                    <a:lnTo>
                      <a:pt x="36" y="33"/>
                    </a:lnTo>
                    <a:lnTo>
                      <a:pt x="36" y="28"/>
                    </a:lnTo>
                    <a:lnTo>
                      <a:pt x="35" y="21"/>
                    </a:lnTo>
                    <a:lnTo>
                      <a:pt x="32" y="16"/>
                    </a:lnTo>
                    <a:lnTo>
                      <a:pt x="30" y="11"/>
                    </a:lnTo>
                    <a:lnTo>
                      <a:pt x="25" y="7"/>
                    </a:lnTo>
                    <a:lnTo>
                      <a:pt x="21" y="4"/>
                    </a:lnTo>
                    <a:lnTo>
                      <a:pt x="14" y="2"/>
                    </a:lnTo>
                    <a:lnTo>
                      <a:pt x="7" y="0"/>
                    </a:lnTo>
                    <a:lnTo>
                      <a:pt x="0" y="0"/>
                    </a:lnTo>
                    <a:lnTo>
                      <a:pt x="9"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3" name=""/>
              <p:cNvSpPr/>
              <p:nvPr/>
            </p:nvSpPr>
            <p:spPr>
              <a:xfrm>
                <a:off x="4604760" y="4246560"/>
                <a:ext cx="98280" cy="21600"/>
              </a:xfrm>
              <a:custGeom>
                <a:avLst/>
                <a:gdLst/>
                <a:ahLst/>
                <a:rect l="l" t="t" r="r" b="b"/>
                <a:pathLst>
                  <a:path w="362" h="115">
                    <a:moveTo>
                      <a:pt x="6" y="83"/>
                    </a:moveTo>
                    <a:lnTo>
                      <a:pt x="10" y="115"/>
                    </a:lnTo>
                    <a:lnTo>
                      <a:pt x="362" y="63"/>
                    </a:lnTo>
                    <a:lnTo>
                      <a:pt x="353" y="0"/>
                    </a:lnTo>
                    <a:lnTo>
                      <a:pt x="0" y="52"/>
                    </a:lnTo>
                    <a:lnTo>
                      <a:pt x="6" y="83"/>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4" name=""/>
              <p:cNvSpPr/>
              <p:nvPr/>
            </p:nvSpPr>
            <p:spPr>
              <a:xfrm>
                <a:off x="4597920" y="4255920"/>
                <a:ext cx="9360" cy="12240"/>
              </a:xfrm>
              <a:custGeom>
                <a:avLst/>
                <a:gdLst/>
                <a:ahLst/>
                <a:rect l="l" t="t" r="r" b="b"/>
                <a:pathLst>
                  <a:path w="36" h="63">
                    <a:moveTo>
                      <a:pt x="26" y="0"/>
                    </a:moveTo>
                    <a:lnTo>
                      <a:pt x="20" y="1"/>
                    </a:lnTo>
                    <a:lnTo>
                      <a:pt x="13" y="4"/>
                    </a:lnTo>
                    <a:lnTo>
                      <a:pt x="8" y="8"/>
                    </a:lnTo>
                    <a:lnTo>
                      <a:pt x="4" y="13"/>
                    </a:lnTo>
                    <a:lnTo>
                      <a:pt x="1" y="18"/>
                    </a:lnTo>
                    <a:lnTo>
                      <a:pt x="0" y="23"/>
                    </a:lnTo>
                    <a:lnTo>
                      <a:pt x="0" y="30"/>
                    </a:lnTo>
                    <a:lnTo>
                      <a:pt x="0" y="35"/>
                    </a:lnTo>
                    <a:lnTo>
                      <a:pt x="1" y="42"/>
                    </a:lnTo>
                    <a:lnTo>
                      <a:pt x="4" y="47"/>
                    </a:lnTo>
                    <a:lnTo>
                      <a:pt x="7" y="51"/>
                    </a:lnTo>
                    <a:lnTo>
                      <a:pt x="11" y="56"/>
                    </a:lnTo>
                    <a:lnTo>
                      <a:pt x="16" y="59"/>
                    </a:lnTo>
                    <a:lnTo>
                      <a:pt x="21" y="61"/>
                    </a:lnTo>
                    <a:lnTo>
                      <a:pt x="29" y="63"/>
                    </a:lnTo>
                    <a:lnTo>
                      <a:pt x="36" y="63"/>
                    </a:lnTo>
                    <a:lnTo>
                      <a:pt x="26" y="0"/>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5" name=""/>
              <p:cNvSpPr/>
              <p:nvPr/>
            </p:nvSpPr>
            <p:spPr>
              <a:xfrm>
                <a:off x="4788720" y="4255920"/>
                <a:ext cx="9360" cy="12240"/>
              </a:xfrm>
              <a:custGeom>
                <a:avLst/>
                <a:gdLst/>
                <a:ahLst/>
                <a:rect l="l" t="t" r="r" b="b"/>
                <a:pathLst>
                  <a:path w="37" h="63">
                    <a:moveTo>
                      <a:pt x="0" y="63"/>
                    </a:moveTo>
                    <a:lnTo>
                      <a:pt x="7" y="63"/>
                    </a:lnTo>
                    <a:lnTo>
                      <a:pt x="13" y="61"/>
                    </a:lnTo>
                    <a:lnTo>
                      <a:pt x="20" y="59"/>
                    </a:lnTo>
                    <a:lnTo>
                      <a:pt x="25" y="56"/>
                    </a:lnTo>
                    <a:lnTo>
                      <a:pt x="29" y="52"/>
                    </a:lnTo>
                    <a:lnTo>
                      <a:pt x="32" y="47"/>
                    </a:lnTo>
                    <a:lnTo>
                      <a:pt x="34" y="42"/>
                    </a:lnTo>
                    <a:lnTo>
                      <a:pt x="36" y="35"/>
                    </a:lnTo>
                    <a:lnTo>
                      <a:pt x="37" y="30"/>
                    </a:lnTo>
                    <a:lnTo>
                      <a:pt x="36" y="23"/>
                    </a:lnTo>
                    <a:lnTo>
                      <a:pt x="34" y="18"/>
                    </a:lnTo>
                    <a:lnTo>
                      <a:pt x="32" y="13"/>
                    </a:lnTo>
                    <a:lnTo>
                      <a:pt x="28" y="8"/>
                    </a:lnTo>
                    <a:lnTo>
                      <a:pt x="23" y="4"/>
                    </a:lnTo>
                    <a:lnTo>
                      <a:pt x="16" y="1"/>
                    </a:lnTo>
                    <a:lnTo>
                      <a:pt x="9"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6" name=""/>
              <p:cNvSpPr/>
              <p:nvPr/>
            </p:nvSpPr>
            <p:spPr>
              <a:xfrm>
                <a:off x="4700520" y="4246560"/>
                <a:ext cx="89640" cy="21600"/>
              </a:xfrm>
              <a:custGeom>
                <a:avLst/>
                <a:gdLst/>
                <a:ahLst/>
                <a:rect l="l" t="t" r="r" b="b"/>
                <a:pathLst>
                  <a:path w="329" h="115">
                    <a:moveTo>
                      <a:pt x="5" y="32"/>
                    </a:moveTo>
                    <a:lnTo>
                      <a:pt x="0" y="63"/>
                    </a:lnTo>
                    <a:lnTo>
                      <a:pt x="320" y="115"/>
                    </a:lnTo>
                    <a:lnTo>
                      <a:pt x="329" y="52"/>
                    </a:lnTo>
                    <a:lnTo>
                      <a:pt x="9" y="0"/>
                    </a:lnTo>
                    <a:lnTo>
                      <a:pt x="5" y="3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7" name=""/>
              <p:cNvSpPr/>
              <p:nvPr/>
            </p:nvSpPr>
            <p:spPr>
              <a:xfrm>
                <a:off x="4691880" y="4246560"/>
                <a:ext cx="10800" cy="12240"/>
              </a:xfrm>
              <a:custGeom>
                <a:avLst/>
                <a:gdLst/>
                <a:ahLst/>
                <a:rect l="l" t="t" r="r" b="b"/>
                <a:pathLst>
                  <a:path w="37" h="63">
                    <a:moveTo>
                      <a:pt x="37" y="0"/>
                    </a:moveTo>
                    <a:lnTo>
                      <a:pt x="30" y="0"/>
                    </a:lnTo>
                    <a:lnTo>
                      <a:pt x="24" y="2"/>
                    </a:lnTo>
                    <a:lnTo>
                      <a:pt x="17" y="3"/>
                    </a:lnTo>
                    <a:lnTo>
                      <a:pt x="12" y="7"/>
                    </a:lnTo>
                    <a:lnTo>
                      <a:pt x="8" y="11"/>
                    </a:lnTo>
                    <a:lnTo>
                      <a:pt x="5" y="16"/>
                    </a:lnTo>
                    <a:lnTo>
                      <a:pt x="3" y="21"/>
                    </a:lnTo>
                    <a:lnTo>
                      <a:pt x="1" y="28"/>
                    </a:lnTo>
                    <a:lnTo>
                      <a:pt x="0" y="33"/>
                    </a:lnTo>
                    <a:lnTo>
                      <a:pt x="1" y="40"/>
                    </a:lnTo>
                    <a:lnTo>
                      <a:pt x="3" y="45"/>
                    </a:lnTo>
                    <a:lnTo>
                      <a:pt x="5" y="50"/>
                    </a:lnTo>
                    <a:lnTo>
                      <a:pt x="9" y="56"/>
                    </a:lnTo>
                    <a:lnTo>
                      <a:pt x="14" y="60"/>
                    </a:lnTo>
                    <a:lnTo>
                      <a:pt x="20" y="62"/>
                    </a:lnTo>
                    <a:lnTo>
                      <a:pt x="28" y="63"/>
                    </a:lnTo>
                    <a:lnTo>
                      <a:pt x="37" y="0"/>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198" name=""/>
              <p:cNvSpPr/>
              <p:nvPr/>
            </p:nvSpPr>
            <p:spPr>
              <a:xfrm>
                <a:off x="4883040" y="4284720"/>
                <a:ext cx="10800" cy="10800"/>
              </a:xfrm>
              <a:custGeom>
                <a:avLst/>
                <a:gdLst/>
                <a:ahLst/>
                <a:rect l="l" t="t" r="r" b="b"/>
                <a:pathLst>
                  <a:path w="44" h="62">
                    <a:moveTo>
                      <a:pt x="0" y="59"/>
                    </a:moveTo>
                    <a:lnTo>
                      <a:pt x="6" y="62"/>
                    </a:lnTo>
                    <a:lnTo>
                      <a:pt x="13" y="62"/>
                    </a:lnTo>
                    <a:lnTo>
                      <a:pt x="19" y="62"/>
                    </a:lnTo>
                    <a:lnTo>
                      <a:pt x="25" y="59"/>
                    </a:lnTo>
                    <a:lnTo>
                      <a:pt x="30" y="56"/>
                    </a:lnTo>
                    <a:lnTo>
                      <a:pt x="35" y="52"/>
                    </a:lnTo>
                    <a:lnTo>
                      <a:pt x="38" y="47"/>
                    </a:lnTo>
                    <a:lnTo>
                      <a:pt x="40" y="42"/>
                    </a:lnTo>
                    <a:lnTo>
                      <a:pt x="43" y="37"/>
                    </a:lnTo>
                    <a:lnTo>
                      <a:pt x="44" y="30"/>
                    </a:lnTo>
                    <a:lnTo>
                      <a:pt x="43" y="25"/>
                    </a:lnTo>
                    <a:lnTo>
                      <a:pt x="42" y="18"/>
                    </a:lnTo>
                    <a:lnTo>
                      <a:pt x="40" y="13"/>
                    </a:lnTo>
                    <a:lnTo>
                      <a:pt x="36" y="8"/>
                    </a:lnTo>
                    <a:lnTo>
                      <a:pt x="31" y="4"/>
                    </a:lnTo>
                    <a:lnTo>
                      <a:pt x="25" y="0"/>
                    </a:lnTo>
                    <a:lnTo>
                      <a:pt x="0"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99" name=""/>
              <p:cNvSpPr/>
              <p:nvPr/>
            </p:nvSpPr>
            <p:spPr>
              <a:xfrm>
                <a:off x="4786200" y="4255920"/>
                <a:ext cx="101880" cy="39240"/>
              </a:xfrm>
              <a:custGeom>
                <a:avLst/>
                <a:gdLst/>
                <a:ahLst/>
                <a:rect l="l" t="t" r="r" b="b"/>
                <a:pathLst>
                  <a:path w="378" h="209">
                    <a:moveTo>
                      <a:pt x="12" y="30"/>
                    </a:moveTo>
                    <a:lnTo>
                      <a:pt x="0" y="59"/>
                    </a:lnTo>
                    <a:lnTo>
                      <a:pt x="353" y="209"/>
                    </a:lnTo>
                    <a:lnTo>
                      <a:pt x="378" y="150"/>
                    </a:lnTo>
                    <a:lnTo>
                      <a:pt x="25" y="0"/>
                    </a:lnTo>
                    <a:lnTo>
                      <a:pt x="12" y="3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00" name=""/>
              <p:cNvSpPr/>
              <p:nvPr/>
            </p:nvSpPr>
            <p:spPr>
              <a:xfrm>
                <a:off x="4780800" y="4255920"/>
                <a:ext cx="12240" cy="10800"/>
              </a:xfrm>
              <a:custGeom>
                <a:avLst/>
                <a:gdLst/>
                <a:ahLst/>
                <a:rect l="l" t="t" r="r" b="b"/>
                <a:pathLst>
                  <a:path w="44" h="62">
                    <a:moveTo>
                      <a:pt x="44" y="3"/>
                    </a:moveTo>
                    <a:lnTo>
                      <a:pt x="36" y="2"/>
                    </a:lnTo>
                    <a:lnTo>
                      <a:pt x="30" y="0"/>
                    </a:lnTo>
                    <a:lnTo>
                      <a:pt x="23" y="2"/>
                    </a:lnTo>
                    <a:lnTo>
                      <a:pt x="18" y="3"/>
                    </a:lnTo>
                    <a:lnTo>
                      <a:pt x="13" y="6"/>
                    </a:lnTo>
                    <a:lnTo>
                      <a:pt x="9" y="11"/>
                    </a:lnTo>
                    <a:lnTo>
                      <a:pt x="5" y="15"/>
                    </a:lnTo>
                    <a:lnTo>
                      <a:pt x="2" y="20"/>
                    </a:lnTo>
                    <a:lnTo>
                      <a:pt x="0" y="25"/>
                    </a:lnTo>
                    <a:lnTo>
                      <a:pt x="0" y="32"/>
                    </a:lnTo>
                    <a:lnTo>
                      <a:pt x="0" y="37"/>
                    </a:lnTo>
                    <a:lnTo>
                      <a:pt x="1" y="44"/>
                    </a:lnTo>
                    <a:lnTo>
                      <a:pt x="4" y="49"/>
                    </a:lnTo>
                    <a:lnTo>
                      <a:pt x="8" y="54"/>
                    </a:lnTo>
                    <a:lnTo>
                      <a:pt x="13" y="58"/>
                    </a:lnTo>
                    <a:lnTo>
                      <a:pt x="19" y="62"/>
                    </a:lnTo>
                    <a:lnTo>
                      <a:pt x="44" y="3"/>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1" name=""/>
              <p:cNvSpPr/>
              <p:nvPr/>
            </p:nvSpPr>
            <p:spPr>
              <a:xfrm>
                <a:off x="4967280" y="4331160"/>
                <a:ext cx="13320" cy="10800"/>
              </a:xfrm>
              <a:custGeom>
                <a:avLst/>
                <a:gdLst/>
                <a:ahLst/>
                <a:rect l="l" t="t" r="r" b="b"/>
                <a:pathLst>
                  <a:path w="52" h="58">
                    <a:moveTo>
                      <a:pt x="0" y="50"/>
                    </a:moveTo>
                    <a:lnTo>
                      <a:pt x="7" y="54"/>
                    </a:lnTo>
                    <a:lnTo>
                      <a:pt x="14" y="57"/>
                    </a:lnTo>
                    <a:lnTo>
                      <a:pt x="19" y="58"/>
                    </a:lnTo>
                    <a:lnTo>
                      <a:pt x="25" y="57"/>
                    </a:lnTo>
                    <a:lnTo>
                      <a:pt x="31" y="56"/>
                    </a:lnTo>
                    <a:lnTo>
                      <a:pt x="36" y="53"/>
                    </a:lnTo>
                    <a:lnTo>
                      <a:pt x="41" y="49"/>
                    </a:lnTo>
                    <a:lnTo>
                      <a:pt x="45" y="45"/>
                    </a:lnTo>
                    <a:lnTo>
                      <a:pt x="48" y="40"/>
                    </a:lnTo>
                    <a:lnTo>
                      <a:pt x="50" y="35"/>
                    </a:lnTo>
                    <a:lnTo>
                      <a:pt x="52" y="28"/>
                    </a:lnTo>
                    <a:lnTo>
                      <a:pt x="52" y="23"/>
                    </a:lnTo>
                    <a:lnTo>
                      <a:pt x="50" y="16"/>
                    </a:lnTo>
                    <a:lnTo>
                      <a:pt x="49" y="11"/>
                    </a:lnTo>
                    <a:lnTo>
                      <a:pt x="45" y="6"/>
                    </a:lnTo>
                    <a:lnTo>
                      <a:pt x="39" y="0"/>
                    </a:lnTo>
                    <a:lnTo>
                      <a:pt x="0" y="5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2" name=""/>
              <p:cNvSpPr/>
              <p:nvPr/>
            </p:nvSpPr>
            <p:spPr>
              <a:xfrm>
                <a:off x="4880160" y="4285800"/>
                <a:ext cx="96480" cy="54360"/>
              </a:xfrm>
              <a:custGeom>
                <a:avLst/>
                <a:gdLst/>
                <a:ahLst/>
                <a:rect l="l" t="t" r="r" b="b"/>
                <a:pathLst>
                  <a:path w="359" h="295">
                    <a:moveTo>
                      <a:pt x="19" y="26"/>
                    </a:moveTo>
                    <a:lnTo>
                      <a:pt x="0" y="51"/>
                    </a:lnTo>
                    <a:lnTo>
                      <a:pt x="320" y="295"/>
                    </a:lnTo>
                    <a:lnTo>
                      <a:pt x="359" y="245"/>
                    </a:lnTo>
                    <a:lnTo>
                      <a:pt x="39" y="0"/>
                    </a:lnTo>
                    <a:lnTo>
                      <a:pt x="19" y="26"/>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03" name=""/>
              <p:cNvSpPr/>
              <p:nvPr/>
            </p:nvSpPr>
            <p:spPr>
              <a:xfrm>
                <a:off x="4877640" y="4283280"/>
                <a:ext cx="13320" cy="11880"/>
              </a:xfrm>
              <a:custGeom>
                <a:avLst/>
                <a:gdLst/>
                <a:ahLst/>
                <a:rect l="l" t="t" r="r" b="b"/>
                <a:pathLst>
                  <a:path w="51" h="58">
                    <a:moveTo>
                      <a:pt x="51" y="7"/>
                    </a:moveTo>
                    <a:lnTo>
                      <a:pt x="45" y="3"/>
                    </a:lnTo>
                    <a:lnTo>
                      <a:pt x="38" y="1"/>
                    </a:lnTo>
                    <a:lnTo>
                      <a:pt x="31" y="0"/>
                    </a:lnTo>
                    <a:lnTo>
                      <a:pt x="26" y="0"/>
                    </a:lnTo>
                    <a:lnTo>
                      <a:pt x="20" y="3"/>
                    </a:lnTo>
                    <a:lnTo>
                      <a:pt x="14" y="5"/>
                    </a:lnTo>
                    <a:lnTo>
                      <a:pt x="10" y="9"/>
                    </a:lnTo>
                    <a:lnTo>
                      <a:pt x="6" y="13"/>
                    </a:lnTo>
                    <a:lnTo>
                      <a:pt x="3" y="19"/>
                    </a:lnTo>
                    <a:lnTo>
                      <a:pt x="1" y="24"/>
                    </a:lnTo>
                    <a:lnTo>
                      <a:pt x="0" y="29"/>
                    </a:lnTo>
                    <a:lnTo>
                      <a:pt x="0" y="36"/>
                    </a:lnTo>
                    <a:lnTo>
                      <a:pt x="0" y="41"/>
                    </a:lnTo>
                    <a:lnTo>
                      <a:pt x="3" y="47"/>
                    </a:lnTo>
                    <a:lnTo>
                      <a:pt x="6" y="53"/>
                    </a:lnTo>
                    <a:lnTo>
                      <a:pt x="12" y="58"/>
                    </a:lnTo>
                    <a:lnTo>
                      <a:pt x="51" y="7"/>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04" name=""/>
              <p:cNvSpPr/>
              <p:nvPr/>
            </p:nvSpPr>
            <p:spPr>
              <a:xfrm>
                <a:off x="5063040" y="4393800"/>
                <a:ext cx="14760" cy="10800"/>
              </a:xfrm>
              <a:custGeom>
                <a:avLst/>
                <a:gdLst/>
                <a:ahLst/>
                <a:rect l="l" t="t" r="r" b="b"/>
                <a:pathLst>
                  <a:path w="54" h="55">
                    <a:moveTo>
                      <a:pt x="0" y="46"/>
                    </a:moveTo>
                    <a:lnTo>
                      <a:pt x="5" y="49"/>
                    </a:lnTo>
                    <a:lnTo>
                      <a:pt x="12" y="53"/>
                    </a:lnTo>
                    <a:lnTo>
                      <a:pt x="18" y="55"/>
                    </a:lnTo>
                    <a:lnTo>
                      <a:pt x="24" y="55"/>
                    </a:lnTo>
                    <a:lnTo>
                      <a:pt x="30" y="53"/>
                    </a:lnTo>
                    <a:lnTo>
                      <a:pt x="35" y="51"/>
                    </a:lnTo>
                    <a:lnTo>
                      <a:pt x="41" y="48"/>
                    </a:lnTo>
                    <a:lnTo>
                      <a:pt x="45" y="44"/>
                    </a:lnTo>
                    <a:lnTo>
                      <a:pt x="49" y="39"/>
                    </a:lnTo>
                    <a:lnTo>
                      <a:pt x="51" y="34"/>
                    </a:lnTo>
                    <a:lnTo>
                      <a:pt x="54" y="28"/>
                    </a:lnTo>
                    <a:lnTo>
                      <a:pt x="54" y="23"/>
                    </a:lnTo>
                    <a:lnTo>
                      <a:pt x="54" y="17"/>
                    </a:lnTo>
                    <a:lnTo>
                      <a:pt x="51" y="10"/>
                    </a:lnTo>
                    <a:lnTo>
                      <a:pt x="49" y="5"/>
                    </a:lnTo>
                    <a:lnTo>
                      <a:pt x="43" y="0"/>
                    </a:lnTo>
                    <a:lnTo>
                      <a:pt x="0" y="4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5" name=""/>
              <p:cNvSpPr/>
              <p:nvPr/>
            </p:nvSpPr>
            <p:spPr>
              <a:xfrm>
                <a:off x="4966200" y="4331160"/>
                <a:ext cx="107280" cy="72000"/>
              </a:xfrm>
              <a:custGeom>
                <a:avLst/>
                <a:gdLst/>
                <a:ahLst/>
                <a:rect l="l" t="t" r="r" b="b"/>
                <a:pathLst>
                  <a:path w="395" h="380">
                    <a:moveTo>
                      <a:pt x="22" y="23"/>
                    </a:moveTo>
                    <a:lnTo>
                      <a:pt x="0" y="47"/>
                    </a:lnTo>
                    <a:lnTo>
                      <a:pt x="352" y="380"/>
                    </a:lnTo>
                    <a:lnTo>
                      <a:pt x="395" y="334"/>
                    </a:lnTo>
                    <a:lnTo>
                      <a:pt x="43" y="0"/>
                    </a:lnTo>
                    <a:lnTo>
                      <a:pt x="22" y="23"/>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06" name=""/>
              <p:cNvSpPr/>
              <p:nvPr/>
            </p:nvSpPr>
            <p:spPr>
              <a:xfrm>
                <a:off x="4964760" y="4329360"/>
                <a:ext cx="13320" cy="10800"/>
              </a:xfrm>
              <a:custGeom>
                <a:avLst/>
                <a:gdLst/>
                <a:ahLst/>
                <a:rect l="l" t="t" r="r" b="b"/>
                <a:pathLst>
                  <a:path w="54" h="56">
                    <a:moveTo>
                      <a:pt x="54" y="9"/>
                    </a:moveTo>
                    <a:lnTo>
                      <a:pt x="49" y="5"/>
                    </a:lnTo>
                    <a:lnTo>
                      <a:pt x="42" y="2"/>
                    </a:lnTo>
                    <a:lnTo>
                      <a:pt x="36" y="1"/>
                    </a:lnTo>
                    <a:lnTo>
                      <a:pt x="30" y="0"/>
                    </a:lnTo>
                    <a:lnTo>
                      <a:pt x="24" y="1"/>
                    </a:lnTo>
                    <a:lnTo>
                      <a:pt x="19" y="4"/>
                    </a:lnTo>
                    <a:lnTo>
                      <a:pt x="13" y="6"/>
                    </a:lnTo>
                    <a:lnTo>
                      <a:pt x="9" y="10"/>
                    </a:lnTo>
                    <a:lnTo>
                      <a:pt x="6" y="15"/>
                    </a:lnTo>
                    <a:lnTo>
                      <a:pt x="3" y="21"/>
                    </a:lnTo>
                    <a:lnTo>
                      <a:pt x="2" y="26"/>
                    </a:lnTo>
                    <a:lnTo>
                      <a:pt x="0" y="32"/>
                    </a:lnTo>
                    <a:lnTo>
                      <a:pt x="0" y="38"/>
                    </a:lnTo>
                    <a:lnTo>
                      <a:pt x="3" y="44"/>
                    </a:lnTo>
                    <a:lnTo>
                      <a:pt x="6" y="50"/>
                    </a:lnTo>
                    <a:lnTo>
                      <a:pt x="11" y="56"/>
                    </a:lnTo>
                    <a:lnTo>
                      <a:pt x="54" y="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7" name=""/>
              <p:cNvSpPr/>
              <p:nvPr/>
            </p:nvSpPr>
            <p:spPr>
              <a:xfrm>
                <a:off x="5149080" y="4472640"/>
                <a:ext cx="15840" cy="9000"/>
              </a:xfrm>
              <a:custGeom>
                <a:avLst/>
                <a:gdLst/>
                <a:ahLst/>
                <a:rect l="l" t="t" r="r" b="b"/>
                <a:pathLst>
                  <a:path w="58" h="52">
                    <a:moveTo>
                      <a:pt x="0" y="39"/>
                    </a:moveTo>
                    <a:lnTo>
                      <a:pt x="5" y="44"/>
                    </a:lnTo>
                    <a:lnTo>
                      <a:pt x="10" y="48"/>
                    </a:lnTo>
                    <a:lnTo>
                      <a:pt x="17" y="51"/>
                    </a:lnTo>
                    <a:lnTo>
                      <a:pt x="22" y="52"/>
                    </a:lnTo>
                    <a:lnTo>
                      <a:pt x="29" y="51"/>
                    </a:lnTo>
                    <a:lnTo>
                      <a:pt x="34" y="49"/>
                    </a:lnTo>
                    <a:lnTo>
                      <a:pt x="39" y="48"/>
                    </a:lnTo>
                    <a:lnTo>
                      <a:pt x="44" y="44"/>
                    </a:lnTo>
                    <a:lnTo>
                      <a:pt x="48" y="40"/>
                    </a:lnTo>
                    <a:lnTo>
                      <a:pt x="52" y="35"/>
                    </a:lnTo>
                    <a:lnTo>
                      <a:pt x="55" y="30"/>
                    </a:lnTo>
                    <a:lnTo>
                      <a:pt x="56" y="24"/>
                    </a:lnTo>
                    <a:lnTo>
                      <a:pt x="58" y="19"/>
                    </a:lnTo>
                    <a:lnTo>
                      <a:pt x="56" y="13"/>
                    </a:lnTo>
                    <a:lnTo>
                      <a:pt x="54" y="6"/>
                    </a:lnTo>
                    <a:lnTo>
                      <a:pt x="50" y="0"/>
                    </a:lnTo>
                    <a:lnTo>
                      <a:pt x="0" y="39"/>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08" name=""/>
              <p:cNvSpPr/>
              <p:nvPr/>
            </p:nvSpPr>
            <p:spPr>
              <a:xfrm>
                <a:off x="5061600" y="4394880"/>
                <a:ext cx="100800" cy="82800"/>
              </a:xfrm>
              <a:custGeom>
                <a:avLst/>
                <a:gdLst/>
                <a:ahLst/>
                <a:rect l="l" t="t" r="r" b="b"/>
                <a:pathLst>
                  <a:path w="371" h="451">
                    <a:moveTo>
                      <a:pt x="26" y="20"/>
                    </a:moveTo>
                    <a:lnTo>
                      <a:pt x="0" y="40"/>
                    </a:lnTo>
                    <a:lnTo>
                      <a:pt x="321" y="451"/>
                    </a:lnTo>
                    <a:lnTo>
                      <a:pt x="371" y="412"/>
                    </a:lnTo>
                    <a:lnTo>
                      <a:pt x="51" y="0"/>
                    </a:lnTo>
                    <a:lnTo>
                      <a:pt x="26" y="2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09" name=""/>
              <p:cNvSpPr/>
              <p:nvPr/>
            </p:nvSpPr>
            <p:spPr>
              <a:xfrm>
                <a:off x="5060160" y="4392360"/>
                <a:ext cx="14760" cy="9360"/>
              </a:xfrm>
              <a:custGeom>
                <a:avLst/>
                <a:gdLst/>
                <a:ahLst/>
                <a:rect l="l" t="t" r="r" b="b"/>
                <a:pathLst>
                  <a:path w="58" h="52">
                    <a:moveTo>
                      <a:pt x="58" y="12"/>
                    </a:moveTo>
                    <a:lnTo>
                      <a:pt x="53" y="7"/>
                    </a:lnTo>
                    <a:lnTo>
                      <a:pt x="46" y="3"/>
                    </a:lnTo>
                    <a:lnTo>
                      <a:pt x="41" y="0"/>
                    </a:lnTo>
                    <a:lnTo>
                      <a:pt x="35" y="0"/>
                    </a:lnTo>
                    <a:lnTo>
                      <a:pt x="29" y="0"/>
                    </a:lnTo>
                    <a:lnTo>
                      <a:pt x="24" y="2"/>
                    </a:lnTo>
                    <a:lnTo>
                      <a:pt x="18" y="4"/>
                    </a:lnTo>
                    <a:lnTo>
                      <a:pt x="14" y="7"/>
                    </a:lnTo>
                    <a:lnTo>
                      <a:pt x="8" y="11"/>
                    </a:lnTo>
                    <a:lnTo>
                      <a:pt x="6" y="16"/>
                    </a:lnTo>
                    <a:lnTo>
                      <a:pt x="2" y="21"/>
                    </a:lnTo>
                    <a:lnTo>
                      <a:pt x="0" y="27"/>
                    </a:lnTo>
                    <a:lnTo>
                      <a:pt x="0" y="33"/>
                    </a:lnTo>
                    <a:lnTo>
                      <a:pt x="2" y="40"/>
                    </a:lnTo>
                    <a:lnTo>
                      <a:pt x="3" y="45"/>
                    </a:lnTo>
                    <a:lnTo>
                      <a:pt x="7" y="52"/>
                    </a:lnTo>
                    <a:lnTo>
                      <a:pt x="58" y="1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0" name=""/>
              <p:cNvSpPr/>
              <p:nvPr/>
            </p:nvSpPr>
            <p:spPr>
              <a:xfrm>
                <a:off x="5244120" y="4561200"/>
                <a:ext cx="16200" cy="9360"/>
              </a:xfrm>
              <a:custGeom>
                <a:avLst/>
                <a:gdLst/>
                <a:ahLst/>
                <a:rect l="l" t="t" r="r" b="b"/>
                <a:pathLst>
                  <a:path w="59" h="51">
                    <a:moveTo>
                      <a:pt x="0" y="38"/>
                    </a:moveTo>
                    <a:lnTo>
                      <a:pt x="5" y="43"/>
                    </a:lnTo>
                    <a:lnTo>
                      <a:pt x="10" y="47"/>
                    </a:lnTo>
                    <a:lnTo>
                      <a:pt x="17" y="50"/>
                    </a:lnTo>
                    <a:lnTo>
                      <a:pt x="22" y="51"/>
                    </a:lnTo>
                    <a:lnTo>
                      <a:pt x="29" y="51"/>
                    </a:lnTo>
                    <a:lnTo>
                      <a:pt x="34" y="50"/>
                    </a:lnTo>
                    <a:lnTo>
                      <a:pt x="39" y="48"/>
                    </a:lnTo>
                    <a:lnTo>
                      <a:pt x="44" y="45"/>
                    </a:lnTo>
                    <a:lnTo>
                      <a:pt x="50" y="41"/>
                    </a:lnTo>
                    <a:lnTo>
                      <a:pt x="54" y="37"/>
                    </a:lnTo>
                    <a:lnTo>
                      <a:pt x="56" y="31"/>
                    </a:lnTo>
                    <a:lnTo>
                      <a:pt x="57" y="26"/>
                    </a:lnTo>
                    <a:lnTo>
                      <a:pt x="59" y="20"/>
                    </a:lnTo>
                    <a:lnTo>
                      <a:pt x="57" y="13"/>
                    </a:lnTo>
                    <a:lnTo>
                      <a:pt x="55" y="6"/>
                    </a:lnTo>
                    <a:lnTo>
                      <a:pt x="52" y="0"/>
                    </a:lnTo>
                    <a:lnTo>
                      <a:pt x="0" y="38"/>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1" name=""/>
              <p:cNvSpPr/>
              <p:nvPr/>
            </p:nvSpPr>
            <p:spPr>
              <a:xfrm>
                <a:off x="5149080" y="4472640"/>
                <a:ext cx="110160" cy="96480"/>
              </a:xfrm>
              <a:custGeom>
                <a:avLst/>
                <a:gdLst/>
                <a:ahLst/>
                <a:rect l="l" t="t" r="r" b="b"/>
                <a:pathLst>
                  <a:path w="405" h="515">
                    <a:moveTo>
                      <a:pt x="27" y="18"/>
                    </a:moveTo>
                    <a:lnTo>
                      <a:pt x="0" y="37"/>
                    </a:lnTo>
                    <a:lnTo>
                      <a:pt x="353" y="515"/>
                    </a:lnTo>
                    <a:lnTo>
                      <a:pt x="405" y="477"/>
                    </a:lnTo>
                    <a:lnTo>
                      <a:pt x="53" y="0"/>
                    </a:lnTo>
                    <a:lnTo>
                      <a:pt x="27" y="1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5146200" y="4468320"/>
                <a:ext cx="16200" cy="9360"/>
              </a:xfrm>
              <a:custGeom>
                <a:avLst/>
                <a:gdLst/>
                <a:ahLst/>
                <a:rect l="l" t="t" r="r" b="b"/>
                <a:pathLst>
                  <a:path w="59" h="52">
                    <a:moveTo>
                      <a:pt x="59" y="15"/>
                    </a:moveTo>
                    <a:lnTo>
                      <a:pt x="54" y="8"/>
                    </a:lnTo>
                    <a:lnTo>
                      <a:pt x="48" y="4"/>
                    </a:lnTo>
                    <a:lnTo>
                      <a:pt x="42" y="2"/>
                    </a:lnTo>
                    <a:lnTo>
                      <a:pt x="37" y="0"/>
                    </a:lnTo>
                    <a:lnTo>
                      <a:pt x="30" y="0"/>
                    </a:lnTo>
                    <a:lnTo>
                      <a:pt x="25" y="2"/>
                    </a:lnTo>
                    <a:lnTo>
                      <a:pt x="20" y="4"/>
                    </a:lnTo>
                    <a:lnTo>
                      <a:pt x="14" y="7"/>
                    </a:lnTo>
                    <a:lnTo>
                      <a:pt x="9" y="11"/>
                    </a:lnTo>
                    <a:lnTo>
                      <a:pt x="5" y="16"/>
                    </a:lnTo>
                    <a:lnTo>
                      <a:pt x="2" y="21"/>
                    </a:lnTo>
                    <a:lnTo>
                      <a:pt x="1" y="27"/>
                    </a:lnTo>
                    <a:lnTo>
                      <a:pt x="0" y="33"/>
                    </a:lnTo>
                    <a:lnTo>
                      <a:pt x="1" y="40"/>
                    </a:lnTo>
                    <a:lnTo>
                      <a:pt x="4" y="45"/>
                    </a:lnTo>
                    <a:lnTo>
                      <a:pt x="6" y="52"/>
                    </a:lnTo>
                    <a:lnTo>
                      <a:pt x="59" y="15"/>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3" name=""/>
              <p:cNvSpPr/>
              <p:nvPr/>
            </p:nvSpPr>
            <p:spPr>
              <a:xfrm>
                <a:off x="5331240" y="4662000"/>
                <a:ext cx="16200" cy="9360"/>
              </a:xfrm>
              <a:custGeom>
                <a:avLst/>
                <a:gdLst/>
                <a:ahLst/>
                <a:rect l="l" t="t" r="r" b="b"/>
                <a:pathLst>
                  <a:path w="59" h="48">
                    <a:moveTo>
                      <a:pt x="0" y="33"/>
                    </a:moveTo>
                    <a:lnTo>
                      <a:pt x="4" y="39"/>
                    </a:lnTo>
                    <a:lnTo>
                      <a:pt x="9" y="43"/>
                    </a:lnTo>
                    <a:lnTo>
                      <a:pt x="14" y="46"/>
                    </a:lnTo>
                    <a:lnTo>
                      <a:pt x="20" y="48"/>
                    </a:lnTo>
                    <a:lnTo>
                      <a:pt x="26" y="48"/>
                    </a:lnTo>
                    <a:lnTo>
                      <a:pt x="33" y="48"/>
                    </a:lnTo>
                    <a:lnTo>
                      <a:pt x="38" y="46"/>
                    </a:lnTo>
                    <a:lnTo>
                      <a:pt x="43" y="43"/>
                    </a:lnTo>
                    <a:lnTo>
                      <a:pt x="49" y="40"/>
                    </a:lnTo>
                    <a:lnTo>
                      <a:pt x="53" y="35"/>
                    </a:lnTo>
                    <a:lnTo>
                      <a:pt x="55" y="31"/>
                    </a:lnTo>
                    <a:lnTo>
                      <a:pt x="58" y="26"/>
                    </a:lnTo>
                    <a:lnTo>
                      <a:pt x="59" y="19"/>
                    </a:lnTo>
                    <a:lnTo>
                      <a:pt x="59" y="13"/>
                    </a:lnTo>
                    <a:lnTo>
                      <a:pt x="58" y="6"/>
                    </a:lnTo>
                    <a:lnTo>
                      <a:pt x="54"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4" name=""/>
              <p:cNvSpPr/>
              <p:nvPr/>
            </p:nvSpPr>
            <p:spPr>
              <a:xfrm>
                <a:off x="5244120" y="4562640"/>
                <a:ext cx="102240" cy="106200"/>
              </a:xfrm>
              <a:custGeom>
                <a:avLst/>
                <a:gdLst/>
                <a:ahLst/>
                <a:rect l="l" t="t" r="r" b="b"/>
                <a:pathLst>
                  <a:path w="375" h="566">
                    <a:moveTo>
                      <a:pt x="28" y="18"/>
                    </a:moveTo>
                    <a:lnTo>
                      <a:pt x="0" y="33"/>
                    </a:lnTo>
                    <a:lnTo>
                      <a:pt x="321" y="566"/>
                    </a:lnTo>
                    <a:lnTo>
                      <a:pt x="375" y="533"/>
                    </a:lnTo>
                    <a:lnTo>
                      <a:pt x="56" y="0"/>
                    </a:lnTo>
                    <a:lnTo>
                      <a:pt x="28" y="18"/>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5243040" y="4559760"/>
                <a:ext cx="16200" cy="7920"/>
              </a:xfrm>
              <a:custGeom>
                <a:avLst/>
                <a:gdLst/>
                <a:ahLst/>
                <a:rect l="l" t="t" r="r" b="b"/>
                <a:pathLst>
                  <a:path w="61" h="48">
                    <a:moveTo>
                      <a:pt x="61" y="15"/>
                    </a:moveTo>
                    <a:lnTo>
                      <a:pt x="55" y="10"/>
                    </a:lnTo>
                    <a:lnTo>
                      <a:pt x="51" y="5"/>
                    </a:lnTo>
                    <a:lnTo>
                      <a:pt x="45" y="2"/>
                    </a:lnTo>
                    <a:lnTo>
                      <a:pt x="39" y="1"/>
                    </a:lnTo>
                    <a:lnTo>
                      <a:pt x="33" y="0"/>
                    </a:lnTo>
                    <a:lnTo>
                      <a:pt x="28" y="1"/>
                    </a:lnTo>
                    <a:lnTo>
                      <a:pt x="22" y="2"/>
                    </a:lnTo>
                    <a:lnTo>
                      <a:pt x="17" y="5"/>
                    </a:lnTo>
                    <a:lnTo>
                      <a:pt x="12" y="9"/>
                    </a:lnTo>
                    <a:lnTo>
                      <a:pt x="8" y="13"/>
                    </a:lnTo>
                    <a:lnTo>
                      <a:pt x="4" y="17"/>
                    </a:lnTo>
                    <a:lnTo>
                      <a:pt x="1" y="23"/>
                    </a:lnTo>
                    <a:lnTo>
                      <a:pt x="0" y="29"/>
                    </a:lnTo>
                    <a:lnTo>
                      <a:pt x="0" y="35"/>
                    </a:lnTo>
                    <a:lnTo>
                      <a:pt x="3" y="42"/>
                    </a:lnTo>
                    <a:lnTo>
                      <a:pt x="5" y="48"/>
                    </a:lnTo>
                    <a:lnTo>
                      <a:pt x="61" y="15"/>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6" name=""/>
              <p:cNvSpPr/>
              <p:nvPr/>
            </p:nvSpPr>
            <p:spPr>
              <a:xfrm>
                <a:off x="5428440" y="4769640"/>
                <a:ext cx="15840" cy="9360"/>
              </a:xfrm>
              <a:custGeom>
                <a:avLst/>
                <a:gdLst/>
                <a:ahLst/>
                <a:rect l="l" t="t" r="r" b="b"/>
                <a:pathLst>
                  <a:path w="59" h="50">
                    <a:moveTo>
                      <a:pt x="0" y="34"/>
                    </a:moveTo>
                    <a:lnTo>
                      <a:pt x="4" y="40"/>
                    </a:lnTo>
                    <a:lnTo>
                      <a:pt x="9" y="45"/>
                    </a:lnTo>
                    <a:lnTo>
                      <a:pt x="15" y="48"/>
                    </a:lnTo>
                    <a:lnTo>
                      <a:pt x="21" y="49"/>
                    </a:lnTo>
                    <a:lnTo>
                      <a:pt x="26" y="50"/>
                    </a:lnTo>
                    <a:lnTo>
                      <a:pt x="33" y="49"/>
                    </a:lnTo>
                    <a:lnTo>
                      <a:pt x="38" y="48"/>
                    </a:lnTo>
                    <a:lnTo>
                      <a:pt x="44" y="45"/>
                    </a:lnTo>
                    <a:lnTo>
                      <a:pt x="49" y="41"/>
                    </a:lnTo>
                    <a:lnTo>
                      <a:pt x="53" y="37"/>
                    </a:lnTo>
                    <a:lnTo>
                      <a:pt x="55" y="32"/>
                    </a:lnTo>
                    <a:lnTo>
                      <a:pt x="58" y="27"/>
                    </a:lnTo>
                    <a:lnTo>
                      <a:pt x="59" y="20"/>
                    </a:lnTo>
                    <a:lnTo>
                      <a:pt x="59" y="13"/>
                    </a:lnTo>
                    <a:lnTo>
                      <a:pt x="58" y="7"/>
                    </a:lnTo>
                    <a:lnTo>
                      <a:pt x="54" y="0"/>
                    </a:lnTo>
                    <a:lnTo>
                      <a:pt x="0" y="34"/>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7" name=""/>
              <p:cNvSpPr/>
              <p:nvPr/>
            </p:nvSpPr>
            <p:spPr>
              <a:xfrm>
                <a:off x="5331240" y="4662000"/>
                <a:ext cx="111600" cy="113040"/>
              </a:xfrm>
              <a:custGeom>
                <a:avLst/>
                <a:gdLst/>
                <a:ahLst/>
                <a:rect l="l" t="t" r="r" b="b"/>
                <a:pathLst>
                  <a:path w="406" h="605">
                    <a:moveTo>
                      <a:pt x="26" y="15"/>
                    </a:moveTo>
                    <a:lnTo>
                      <a:pt x="0" y="33"/>
                    </a:lnTo>
                    <a:lnTo>
                      <a:pt x="352" y="605"/>
                    </a:lnTo>
                    <a:lnTo>
                      <a:pt x="406" y="571"/>
                    </a:lnTo>
                    <a:lnTo>
                      <a:pt x="54" y="0"/>
                    </a:lnTo>
                    <a:lnTo>
                      <a:pt x="26" y="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5330160" y="4657680"/>
                <a:ext cx="16200" cy="10800"/>
              </a:xfrm>
              <a:custGeom>
                <a:avLst/>
                <a:gdLst/>
                <a:ahLst/>
                <a:rect l="l" t="t" r="r" b="b"/>
                <a:pathLst>
                  <a:path w="59" h="49">
                    <a:moveTo>
                      <a:pt x="59" y="16"/>
                    </a:moveTo>
                    <a:lnTo>
                      <a:pt x="55" y="9"/>
                    </a:lnTo>
                    <a:lnTo>
                      <a:pt x="50" y="5"/>
                    </a:lnTo>
                    <a:lnTo>
                      <a:pt x="44" y="1"/>
                    </a:lnTo>
                    <a:lnTo>
                      <a:pt x="38" y="0"/>
                    </a:lnTo>
                    <a:lnTo>
                      <a:pt x="33" y="0"/>
                    </a:lnTo>
                    <a:lnTo>
                      <a:pt x="26" y="0"/>
                    </a:lnTo>
                    <a:lnTo>
                      <a:pt x="21" y="3"/>
                    </a:lnTo>
                    <a:lnTo>
                      <a:pt x="15" y="5"/>
                    </a:lnTo>
                    <a:lnTo>
                      <a:pt x="10" y="8"/>
                    </a:lnTo>
                    <a:lnTo>
                      <a:pt x="6" y="13"/>
                    </a:lnTo>
                    <a:lnTo>
                      <a:pt x="2" y="18"/>
                    </a:lnTo>
                    <a:lnTo>
                      <a:pt x="1" y="24"/>
                    </a:lnTo>
                    <a:lnTo>
                      <a:pt x="0" y="29"/>
                    </a:lnTo>
                    <a:lnTo>
                      <a:pt x="0" y="35"/>
                    </a:lnTo>
                    <a:lnTo>
                      <a:pt x="1" y="42"/>
                    </a:lnTo>
                    <a:lnTo>
                      <a:pt x="5"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19" name=""/>
              <p:cNvSpPr/>
              <p:nvPr/>
            </p:nvSpPr>
            <p:spPr>
              <a:xfrm>
                <a:off x="5515560" y="4882680"/>
                <a:ext cx="16200" cy="7920"/>
              </a:xfrm>
              <a:custGeom>
                <a:avLst/>
                <a:gdLst/>
                <a:ahLst/>
                <a:rect l="l" t="t" r="r" b="b"/>
                <a:pathLst>
                  <a:path w="61" h="47">
                    <a:moveTo>
                      <a:pt x="0" y="30"/>
                    </a:moveTo>
                    <a:lnTo>
                      <a:pt x="6" y="37"/>
                    </a:lnTo>
                    <a:lnTo>
                      <a:pt x="9" y="41"/>
                    </a:lnTo>
                    <a:lnTo>
                      <a:pt x="15" y="45"/>
                    </a:lnTo>
                    <a:lnTo>
                      <a:pt x="21" y="47"/>
                    </a:lnTo>
                    <a:lnTo>
                      <a:pt x="27" y="47"/>
                    </a:lnTo>
                    <a:lnTo>
                      <a:pt x="33" y="47"/>
                    </a:lnTo>
                    <a:lnTo>
                      <a:pt x="38" y="46"/>
                    </a:lnTo>
                    <a:lnTo>
                      <a:pt x="44" y="43"/>
                    </a:lnTo>
                    <a:lnTo>
                      <a:pt x="49" y="41"/>
                    </a:lnTo>
                    <a:lnTo>
                      <a:pt x="53" y="35"/>
                    </a:lnTo>
                    <a:lnTo>
                      <a:pt x="57" y="31"/>
                    </a:lnTo>
                    <a:lnTo>
                      <a:pt x="59" y="26"/>
                    </a:lnTo>
                    <a:lnTo>
                      <a:pt x="61" y="20"/>
                    </a:lnTo>
                    <a:lnTo>
                      <a:pt x="61" y="14"/>
                    </a:lnTo>
                    <a:lnTo>
                      <a:pt x="59" y="6"/>
                    </a:lnTo>
                    <a:lnTo>
                      <a:pt x="57" y="0"/>
                    </a:lnTo>
                    <a:lnTo>
                      <a:pt x="0" y="30"/>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0" name=""/>
              <p:cNvSpPr/>
              <p:nvPr/>
            </p:nvSpPr>
            <p:spPr>
              <a:xfrm>
                <a:off x="5428440" y="4769640"/>
                <a:ext cx="101880" cy="118080"/>
              </a:xfrm>
              <a:custGeom>
                <a:avLst/>
                <a:gdLst/>
                <a:ahLst/>
                <a:rect l="l" t="t" r="r" b="b"/>
                <a:pathLst>
                  <a:path w="376" h="628">
                    <a:moveTo>
                      <a:pt x="27" y="14"/>
                    </a:moveTo>
                    <a:lnTo>
                      <a:pt x="0" y="29"/>
                    </a:lnTo>
                    <a:lnTo>
                      <a:pt x="319" y="628"/>
                    </a:lnTo>
                    <a:lnTo>
                      <a:pt x="376" y="598"/>
                    </a:lnTo>
                    <a:lnTo>
                      <a:pt x="56" y="0"/>
                    </a:lnTo>
                    <a:lnTo>
                      <a:pt x="27" y="14"/>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5427000" y="4766760"/>
                <a:ext cx="16200" cy="7920"/>
              </a:xfrm>
              <a:custGeom>
                <a:avLst/>
                <a:gdLst/>
                <a:ahLst/>
                <a:rect l="l" t="t" r="r" b="b"/>
                <a:pathLst>
                  <a:path w="60" h="47">
                    <a:moveTo>
                      <a:pt x="60" y="18"/>
                    </a:moveTo>
                    <a:lnTo>
                      <a:pt x="56" y="11"/>
                    </a:lnTo>
                    <a:lnTo>
                      <a:pt x="51" y="6"/>
                    </a:lnTo>
                    <a:lnTo>
                      <a:pt x="46" y="3"/>
                    </a:lnTo>
                    <a:lnTo>
                      <a:pt x="41" y="1"/>
                    </a:lnTo>
                    <a:lnTo>
                      <a:pt x="34" y="0"/>
                    </a:lnTo>
                    <a:lnTo>
                      <a:pt x="29" y="1"/>
                    </a:lnTo>
                    <a:lnTo>
                      <a:pt x="22" y="2"/>
                    </a:lnTo>
                    <a:lnTo>
                      <a:pt x="17" y="5"/>
                    </a:lnTo>
                    <a:lnTo>
                      <a:pt x="12" y="7"/>
                    </a:lnTo>
                    <a:lnTo>
                      <a:pt x="8" y="11"/>
                    </a:lnTo>
                    <a:lnTo>
                      <a:pt x="4" y="17"/>
                    </a:lnTo>
                    <a:lnTo>
                      <a:pt x="1" y="22"/>
                    </a:lnTo>
                    <a:lnTo>
                      <a:pt x="0" y="27"/>
                    </a:lnTo>
                    <a:lnTo>
                      <a:pt x="0" y="34"/>
                    </a:lnTo>
                    <a:lnTo>
                      <a:pt x="1" y="40"/>
                    </a:lnTo>
                    <a:lnTo>
                      <a:pt x="4" y="47"/>
                    </a:lnTo>
                    <a:lnTo>
                      <a:pt x="60" y="18"/>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2" name=""/>
              <p:cNvSpPr/>
              <p:nvPr/>
            </p:nvSpPr>
            <p:spPr>
              <a:xfrm>
                <a:off x="5610600" y="4997160"/>
                <a:ext cx="16200" cy="9360"/>
              </a:xfrm>
              <a:custGeom>
                <a:avLst/>
                <a:gdLst/>
                <a:ahLst/>
                <a:rect l="l" t="t" r="r" b="b"/>
                <a:pathLst>
                  <a:path w="59" h="49">
                    <a:moveTo>
                      <a:pt x="0" y="31"/>
                    </a:moveTo>
                    <a:lnTo>
                      <a:pt x="4" y="38"/>
                    </a:lnTo>
                    <a:lnTo>
                      <a:pt x="9" y="42"/>
                    </a:lnTo>
                    <a:lnTo>
                      <a:pt x="14" y="46"/>
                    </a:lnTo>
                    <a:lnTo>
                      <a:pt x="19" y="47"/>
                    </a:lnTo>
                    <a:lnTo>
                      <a:pt x="26" y="49"/>
                    </a:lnTo>
                    <a:lnTo>
                      <a:pt x="31" y="47"/>
                    </a:lnTo>
                    <a:lnTo>
                      <a:pt x="38" y="46"/>
                    </a:lnTo>
                    <a:lnTo>
                      <a:pt x="43" y="43"/>
                    </a:lnTo>
                    <a:lnTo>
                      <a:pt x="48" y="41"/>
                    </a:lnTo>
                    <a:lnTo>
                      <a:pt x="52" y="35"/>
                    </a:lnTo>
                    <a:lnTo>
                      <a:pt x="55" y="31"/>
                    </a:lnTo>
                    <a:lnTo>
                      <a:pt x="58" y="26"/>
                    </a:lnTo>
                    <a:lnTo>
                      <a:pt x="59" y="20"/>
                    </a:lnTo>
                    <a:lnTo>
                      <a:pt x="59" y="13"/>
                    </a:lnTo>
                    <a:lnTo>
                      <a:pt x="58" y="6"/>
                    </a:lnTo>
                    <a:lnTo>
                      <a:pt x="55" y="0"/>
                    </a:lnTo>
                    <a:lnTo>
                      <a:pt x="0" y="31"/>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23" name=""/>
              <p:cNvSpPr/>
              <p:nvPr/>
            </p:nvSpPr>
            <p:spPr>
              <a:xfrm>
                <a:off x="5515560" y="4882680"/>
                <a:ext cx="110160" cy="119520"/>
              </a:xfrm>
              <a:custGeom>
                <a:avLst/>
                <a:gdLst/>
                <a:ahLst/>
                <a:rect l="l" t="t" r="r" b="b"/>
                <a:pathLst>
                  <a:path w="407" h="642">
                    <a:moveTo>
                      <a:pt x="27" y="16"/>
                    </a:moveTo>
                    <a:lnTo>
                      <a:pt x="0" y="31"/>
                    </a:lnTo>
                    <a:lnTo>
                      <a:pt x="352" y="642"/>
                    </a:lnTo>
                    <a:lnTo>
                      <a:pt x="407" y="611"/>
                    </a:lnTo>
                    <a:lnTo>
                      <a:pt x="55" y="0"/>
                    </a:lnTo>
                    <a:lnTo>
                      <a:pt x="27" y="16"/>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5514120" y="4878720"/>
                <a:ext cx="16200" cy="9000"/>
              </a:xfrm>
              <a:custGeom>
                <a:avLst/>
                <a:gdLst/>
                <a:ahLst/>
                <a:rect l="l" t="t" r="r" b="b"/>
                <a:pathLst>
                  <a:path w="61" h="48">
                    <a:moveTo>
                      <a:pt x="61" y="17"/>
                    </a:moveTo>
                    <a:lnTo>
                      <a:pt x="57" y="10"/>
                    </a:lnTo>
                    <a:lnTo>
                      <a:pt x="52" y="5"/>
                    </a:lnTo>
                    <a:lnTo>
                      <a:pt x="46" y="2"/>
                    </a:lnTo>
                    <a:lnTo>
                      <a:pt x="40" y="1"/>
                    </a:lnTo>
                    <a:lnTo>
                      <a:pt x="34" y="0"/>
                    </a:lnTo>
                    <a:lnTo>
                      <a:pt x="28" y="0"/>
                    </a:lnTo>
                    <a:lnTo>
                      <a:pt x="23" y="2"/>
                    </a:lnTo>
                    <a:lnTo>
                      <a:pt x="17" y="5"/>
                    </a:lnTo>
                    <a:lnTo>
                      <a:pt x="12" y="8"/>
                    </a:lnTo>
                    <a:lnTo>
                      <a:pt x="8" y="12"/>
                    </a:lnTo>
                    <a:lnTo>
                      <a:pt x="4" y="17"/>
                    </a:lnTo>
                    <a:lnTo>
                      <a:pt x="2" y="22"/>
                    </a:lnTo>
                    <a:lnTo>
                      <a:pt x="0" y="29"/>
                    </a:lnTo>
                    <a:lnTo>
                      <a:pt x="0" y="34"/>
                    </a:lnTo>
                    <a:lnTo>
                      <a:pt x="3" y="42"/>
                    </a:lnTo>
                    <a:lnTo>
                      <a:pt x="6" y="48"/>
                    </a:lnTo>
                    <a:lnTo>
                      <a:pt x="61" y="17"/>
                    </a:lnTo>
                    <a:close/>
                  </a:path>
                </a:pathLst>
              </a:custGeom>
              <a:solidFill>
                <a:srgbClr val="d81e04"/>
              </a:solidFill>
              <a:ln w="28440">
                <a:solidFill>
                  <a:srgbClr val="ccccff"/>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Times New Roman"/>
                </a:endParaRPr>
              </a:p>
            </p:txBody>
          </p:sp>
          <p:sp>
            <p:nvSpPr>
              <p:cNvPr id="225" name=""/>
              <p:cNvSpPr/>
              <p:nvPr/>
            </p:nvSpPr>
            <p:spPr>
              <a:xfrm>
                <a:off x="5698080" y="5112720"/>
                <a:ext cx="16200" cy="8280"/>
              </a:xfrm>
              <a:custGeom>
                <a:avLst/>
                <a:gdLst/>
                <a:ahLst/>
                <a:rect l="l" t="t" r="r" b="b"/>
                <a:pathLst>
                  <a:path w="61" h="48">
                    <a:moveTo>
                      <a:pt x="0" y="30"/>
                    </a:moveTo>
                    <a:lnTo>
                      <a:pt x="4" y="37"/>
                    </a:lnTo>
                    <a:lnTo>
                      <a:pt x="9" y="41"/>
                    </a:lnTo>
                    <a:lnTo>
                      <a:pt x="15" y="45"/>
                    </a:lnTo>
                    <a:lnTo>
                      <a:pt x="20" y="46"/>
                    </a:lnTo>
                    <a:lnTo>
                      <a:pt x="25" y="48"/>
                    </a:lnTo>
                    <a:lnTo>
                      <a:pt x="32" y="48"/>
                    </a:lnTo>
                    <a:lnTo>
                      <a:pt x="37" y="46"/>
                    </a:lnTo>
                    <a:lnTo>
                      <a:pt x="44" y="44"/>
                    </a:lnTo>
                    <a:lnTo>
                      <a:pt x="47" y="41"/>
                    </a:lnTo>
                    <a:lnTo>
                      <a:pt x="53" y="37"/>
                    </a:lnTo>
                    <a:lnTo>
                      <a:pt x="55" y="32"/>
                    </a:lnTo>
                    <a:lnTo>
                      <a:pt x="58" y="27"/>
                    </a:lnTo>
                    <a:lnTo>
                      <a:pt x="61" y="21"/>
                    </a:lnTo>
                    <a:lnTo>
                      <a:pt x="61" y="15"/>
                    </a:lnTo>
                    <a:lnTo>
                      <a:pt x="59" y="8"/>
                    </a:lnTo>
                    <a:lnTo>
                      <a:pt x="57" y="0"/>
                    </a:lnTo>
                    <a:lnTo>
                      <a:pt x="0" y="30"/>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6" name=""/>
              <p:cNvSpPr/>
              <p:nvPr/>
            </p:nvSpPr>
            <p:spPr>
              <a:xfrm>
                <a:off x="5610600" y="4997160"/>
                <a:ext cx="102240" cy="121320"/>
              </a:xfrm>
              <a:custGeom>
                <a:avLst/>
                <a:gdLst/>
                <a:ahLst/>
                <a:rect l="l" t="t" r="r" b="b"/>
                <a:pathLst>
                  <a:path w="378" h="641">
                    <a:moveTo>
                      <a:pt x="29" y="15"/>
                    </a:moveTo>
                    <a:lnTo>
                      <a:pt x="0" y="29"/>
                    </a:lnTo>
                    <a:lnTo>
                      <a:pt x="321" y="641"/>
                    </a:lnTo>
                    <a:lnTo>
                      <a:pt x="378" y="611"/>
                    </a:lnTo>
                    <a:lnTo>
                      <a:pt x="57" y="0"/>
                    </a:lnTo>
                    <a:lnTo>
                      <a:pt x="29" y="15"/>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5609520" y="4994280"/>
                <a:ext cx="16200" cy="8280"/>
              </a:xfrm>
              <a:custGeom>
                <a:avLst/>
                <a:gdLst/>
                <a:ahLst/>
                <a:rect l="l" t="t" r="r" b="b"/>
                <a:pathLst>
                  <a:path w="60" h="46">
                    <a:moveTo>
                      <a:pt x="60" y="17"/>
                    </a:moveTo>
                    <a:lnTo>
                      <a:pt x="56" y="11"/>
                    </a:lnTo>
                    <a:lnTo>
                      <a:pt x="52" y="5"/>
                    </a:lnTo>
                    <a:lnTo>
                      <a:pt x="46" y="3"/>
                    </a:lnTo>
                    <a:lnTo>
                      <a:pt x="40" y="0"/>
                    </a:lnTo>
                    <a:lnTo>
                      <a:pt x="35" y="0"/>
                    </a:lnTo>
                    <a:lnTo>
                      <a:pt x="28" y="0"/>
                    </a:lnTo>
                    <a:lnTo>
                      <a:pt x="23" y="1"/>
                    </a:lnTo>
                    <a:lnTo>
                      <a:pt x="18" y="4"/>
                    </a:lnTo>
                    <a:lnTo>
                      <a:pt x="13" y="7"/>
                    </a:lnTo>
                    <a:lnTo>
                      <a:pt x="7" y="11"/>
                    </a:lnTo>
                    <a:lnTo>
                      <a:pt x="5" y="16"/>
                    </a:lnTo>
                    <a:lnTo>
                      <a:pt x="2" y="21"/>
                    </a:lnTo>
                    <a:lnTo>
                      <a:pt x="0" y="26"/>
                    </a:lnTo>
                    <a:lnTo>
                      <a:pt x="0" y="33"/>
                    </a:lnTo>
                    <a:lnTo>
                      <a:pt x="1" y="40"/>
                    </a:lnTo>
                    <a:lnTo>
                      <a:pt x="3" y="46"/>
                    </a:lnTo>
                    <a:lnTo>
                      <a:pt x="60" y="17"/>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8" name=""/>
              <p:cNvSpPr/>
              <p:nvPr/>
            </p:nvSpPr>
            <p:spPr>
              <a:xfrm>
                <a:off x="5793480" y="5224680"/>
                <a:ext cx="16200" cy="7920"/>
              </a:xfrm>
              <a:custGeom>
                <a:avLst/>
                <a:gdLst/>
                <a:ahLst/>
                <a:rect l="l" t="t" r="r" b="b"/>
                <a:pathLst>
                  <a:path w="61" h="49">
                    <a:moveTo>
                      <a:pt x="0" y="33"/>
                    </a:moveTo>
                    <a:lnTo>
                      <a:pt x="6" y="39"/>
                    </a:lnTo>
                    <a:lnTo>
                      <a:pt x="10" y="44"/>
                    </a:lnTo>
                    <a:lnTo>
                      <a:pt x="16" y="46"/>
                    </a:lnTo>
                    <a:lnTo>
                      <a:pt x="21" y="49"/>
                    </a:lnTo>
                    <a:lnTo>
                      <a:pt x="27" y="49"/>
                    </a:lnTo>
                    <a:lnTo>
                      <a:pt x="33" y="49"/>
                    </a:lnTo>
                    <a:lnTo>
                      <a:pt x="38" y="46"/>
                    </a:lnTo>
                    <a:lnTo>
                      <a:pt x="44" y="44"/>
                    </a:lnTo>
                    <a:lnTo>
                      <a:pt x="49" y="41"/>
                    </a:lnTo>
                    <a:lnTo>
                      <a:pt x="53" y="37"/>
                    </a:lnTo>
                    <a:lnTo>
                      <a:pt x="57" y="32"/>
                    </a:lnTo>
                    <a:lnTo>
                      <a:pt x="60" y="27"/>
                    </a:lnTo>
                    <a:lnTo>
                      <a:pt x="61" y="20"/>
                    </a:lnTo>
                    <a:lnTo>
                      <a:pt x="61" y="14"/>
                    </a:lnTo>
                    <a:lnTo>
                      <a:pt x="60" y="7"/>
                    </a:lnTo>
                    <a:lnTo>
                      <a:pt x="56"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9" name=""/>
              <p:cNvSpPr/>
              <p:nvPr/>
            </p:nvSpPr>
            <p:spPr>
              <a:xfrm>
                <a:off x="5698080" y="5111640"/>
                <a:ext cx="111240" cy="118080"/>
              </a:xfrm>
              <a:custGeom>
                <a:avLst/>
                <a:gdLst/>
                <a:ahLst/>
                <a:rect l="l" t="t" r="r" b="b"/>
                <a:pathLst>
                  <a:path w="408" h="633">
                    <a:moveTo>
                      <a:pt x="28" y="17"/>
                    </a:moveTo>
                    <a:lnTo>
                      <a:pt x="0" y="33"/>
                    </a:lnTo>
                    <a:lnTo>
                      <a:pt x="352" y="633"/>
                    </a:lnTo>
                    <a:lnTo>
                      <a:pt x="408" y="600"/>
                    </a:lnTo>
                    <a:lnTo>
                      <a:pt x="55"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5696640" y="5108760"/>
                <a:ext cx="16200" cy="9360"/>
              </a:xfrm>
              <a:custGeom>
                <a:avLst/>
                <a:gdLst/>
                <a:ahLst/>
                <a:rect l="l" t="t" r="r" b="b"/>
                <a:pathLst>
                  <a:path w="59" h="49">
                    <a:moveTo>
                      <a:pt x="59" y="16"/>
                    </a:moveTo>
                    <a:lnTo>
                      <a:pt x="55" y="11"/>
                    </a:lnTo>
                    <a:lnTo>
                      <a:pt x="50" y="5"/>
                    </a:lnTo>
                    <a:lnTo>
                      <a:pt x="45" y="3"/>
                    </a:lnTo>
                    <a:lnTo>
                      <a:pt x="38" y="0"/>
                    </a:lnTo>
                    <a:lnTo>
                      <a:pt x="33" y="0"/>
                    </a:lnTo>
                    <a:lnTo>
                      <a:pt x="26" y="0"/>
                    </a:lnTo>
                    <a:lnTo>
                      <a:pt x="21" y="3"/>
                    </a:lnTo>
                    <a:lnTo>
                      <a:pt x="16" y="5"/>
                    </a:lnTo>
                    <a:lnTo>
                      <a:pt x="11" y="8"/>
                    </a:lnTo>
                    <a:lnTo>
                      <a:pt x="7" y="13"/>
                    </a:lnTo>
                    <a:lnTo>
                      <a:pt x="4" y="17"/>
                    </a:lnTo>
                    <a:lnTo>
                      <a:pt x="2" y="23"/>
                    </a:lnTo>
                    <a:lnTo>
                      <a:pt x="0" y="29"/>
                    </a:lnTo>
                    <a:lnTo>
                      <a:pt x="0" y="36"/>
                    </a:lnTo>
                    <a:lnTo>
                      <a:pt x="2" y="42"/>
                    </a:lnTo>
                    <a:lnTo>
                      <a:pt x="4"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1" name=""/>
              <p:cNvSpPr/>
              <p:nvPr/>
            </p:nvSpPr>
            <p:spPr>
              <a:xfrm>
                <a:off x="5880960" y="5332320"/>
                <a:ext cx="15840" cy="9360"/>
              </a:xfrm>
              <a:custGeom>
                <a:avLst/>
                <a:gdLst/>
                <a:ahLst/>
                <a:rect l="l" t="t" r="r" b="b"/>
                <a:pathLst>
                  <a:path w="60" h="47">
                    <a:moveTo>
                      <a:pt x="0" y="32"/>
                    </a:moveTo>
                    <a:lnTo>
                      <a:pt x="5" y="37"/>
                    </a:lnTo>
                    <a:lnTo>
                      <a:pt x="9" y="42"/>
                    </a:lnTo>
                    <a:lnTo>
                      <a:pt x="14" y="45"/>
                    </a:lnTo>
                    <a:lnTo>
                      <a:pt x="21" y="47"/>
                    </a:lnTo>
                    <a:lnTo>
                      <a:pt x="26" y="47"/>
                    </a:lnTo>
                    <a:lnTo>
                      <a:pt x="33" y="47"/>
                    </a:lnTo>
                    <a:lnTo>
                      <a:pt x="38" y="46"/>
                    </a:lnTo>
                    <a:lnTo>
                      <a:pt x="43" y="43"/>
                    </a:lnTo>
                    <a:lnTo>
                      <a:pt x="48" y="41"/>
                    </a:lnTo>
                    <a:lnTo>
                      <a:pt x="52" y="35"/>
                    </a:lnTo>
                    <a:lnTo>
                      <a:pt x="56" y="32"/>
                    </a:lnTo>
                    <a:lnTo>
                      <a:pt x="59" y="26"/>
                    </a:lnTo>
                    <a:lnTo>
                      <a:pt x="60" y="20"/>
                    </a:lnTo>
                    <a:lnTo>
                      <a:pt x="60" y="13"/>
                    </a:lnTo>
                    <a:lnTo>
                      <a:pt x="59" y="7"/>
                    </a:lnTo>
                    <a:lnTo>
                      <a:pt x="56" y="0"/>
                    </a:lnTo>
                    <a:lnTo>
                      <a:pt x="0" y="32"/>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2" name=""/>
              <p:cNvSpPr/>
              <p:nvPr/>
            </p:nvSpPr>
            <p:spPr>
              <a:xfrm>
                <a:off x="5793480" y="5224680"/>
                <a:ext cx="103320" cy="114120"/>
              </a:xfrm>
              <a:custGeom>
                <a:avLst/>
                <a:gdLst/>
                <a:ahLst/>
                <a:rect l="l" t="t" r="r" b="b"/>
                <a:pathLst>
                  <a:path w="376" h="610">
                    <a:moveTo>
                      <a:pt x="28" y="14"/>
                    </a:moveTo>
                    <a:lnTo>
                      <a:pt x="0" y="30"/>
                    </a:lnTo>
                    <a:lnTo>
                      <a:pt x="320" y="610"/>
                    </a:lnTo>
                    <a:lnTo>
                      <a:pt x="376" y="578"/>
                    </a:lnTo>
                    <a:lnTo>
                      <a:pt x="56" y="0"/>
                    </a:lnTo>
                    <a:lnTo>
                      <a:pt x="28" y="14"/>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5793480" y="5221800"/>
                <a:ext cx="16200" cy="7920"/>
              </a:xfrm>
              <a:custGeom>
                <a:avLst/>
                <a:gdLst/>
                <a:ahLst/>
                <a:rect l="l" t="t" r="r" b="b"/>
                <a:pathLst>
                  <a:path w="60" h="47">
                    <a:moveTo>
                      <a:pt x="60" y="17"/>
                    </a:moveTo>
                    <a:lnTo>
                      <a:pt x="56" y="10"/>
                    </a:lnTo>
                    <a:lnTo>
                      <a:pt x="52" y="5"/>
                    </a:lnTo>
                    <a:lnTo>
                      <a:pt x="45" y="2"/>
                    </a:lnTo>
                    <a:lnTo>
                      <a:pt x="40" y="0"/>
                    </a:lnTo>
                    <a:lnTo>
                      <a:pt x="35" y="0"/>
                    </a:lnTo>
                    <a:lnTo>
                      <a:pt x="28" y="0"/>
                    </a:lnTo>
                    <a:lnTo>
                      <a:pt x="23" y="1"/>
                    </a:lnTo>
                    <a:lnTo>
                      <a:pt x="16" y="4"/>
                    </a:lnTo>
                    <a:lnTo>
                      <a:pt x="12" y="8"/>
                    </a:lnTo>
                    <a:lnTo>
                      <a:pt x="7" y="12"/>
                    </a:lnTo>
                    <a:lnTo>
                      <a:pt x="4" y="15"/>
                    </a:lnTo>
                    <a:lnTo>
                      <a:pt x="2" y="21"/>
                    </a:lnTo>
                    <a:lnTo>
                      <a:pt x="0" y="27"/>
                    </a:lnTo>
                    <a:lnTo>
                      <a:pt x="0" y="34"/>
                    </a:lnTo>
                    <a:lnTo>
                      <a:pt x="2" y="40"/>
                    </a:lnTo>
                    <a:lnTo>
                      <a:pt x="4" y="47"/>
                    </a:lnTo>
                    <a:lnTo>
                      <a:pt x="60" y="17"/>
                    </a:lnTo>
                    <a:close/>
                  </a:path>
                </a:pathLst>
              </a:custGeom>
              <a:solidFill>
                <a:srgbClr val="d81e04"/>
              </a:solidFill>
              <a:ln w="28440">
                <a:solidFill>
                  <a:srgbClr val="cccc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4" name=""/>
              <p:cNvSpPr/>
              <p:nvPr/>
            </p:nvSpPr>
            <p:spPr>
              <a:xfrm>
                <a:off x="5977800" y="5434560"/>
                <a:ext cx="16200" cy="10800"/>
              </a:xfrm>
              <a:custGeom>
                <a:avLst/>
                <a:gdLst/>
                <a:ahLst/>
                <a:rect l="l" t="t" r="r" b="b"/>
                <a:pathLst>
                  <a:path w="59" h="50">
                    <a:moveTo>
                      <a:pt x="0" y="35"/>
                    </a:moveTo>
                    <a:lnTo>
                      <a:pt x="6" y="40"/>
                    </a:lnTo>
                    <a:lnTo>
                      <a:pt x="11" y="44"/>
                    </a:lnTo>
                    <a:lnTo>
                      <a:pt x="16" y="48"/>
                    </a:lnTo>
                    <a:lnTo>
                      <a:pt x="21" y="50"/>
                    </a:lnTo>
                    <a:lnTo>
                      <a:pt x="28" y="50"/>
                    </a:lnTo>
                    <a:lnTo>
                      <a:pt x="33" y="50"/>
                    </a:lnTo>
                    <a:lnTo>
                      <a:pt x="40" y="47"/>
                    </a:lnTo>
                    <a:lnTo>
                      <a:pt x="45" y="44"/>
                    </a:lnTo>
                    <a:lnTo>
                      <a:pt x="49" y="40"/>
                    </a:lnTo>
                    <a:lnTo>
                      <a:pt x="53" y="36"/>
                    </a:lnTo>
                    <a:lnTo>
                      <a:pt x="57" y="31"/>
                    </a:lnTo>
                    <a:lnTo>
                      <a:pt x="58" y="26"/>
                    </a:lnTo>
                    <a:lnTo>
                      <a:pt x="59" y="19"/>
                    </a:lnTo>
                    <a:lnTo>
                      <a:pt x="59" y="13"/>
                    </a:lnTo>
                    <a:lnTo>
                      <a:pt x="58" y="6"/>
                    </a:lnTo>
                    <a:lnTo>
                      <a:pt x="54" y="0"/>
                    </a:lnTo>
                    <a:lnTo>
                      <a:pt x="0" y="3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35" name=""/>
              <p:cNvSpPr/>
              <p:nvPr/>
            </p:nvSpPr>
            <p:spPr>
              <a:xfrm>
                <a:off x="5880960" y="5332320"/>
                <a:ext cx="111240" cy="110160"/>
              </a:xfrm>
              <a:custGeom>
                <a:avLst/>
                <a:gdLst/>
                <a:ahLst/>
                <a:rect l="l" t="t" r="r" b="b"/>
                <a:pathLst>
                  <a:path w="406" h="583">
                    <a:moveTo>
                      <a:pt x="28" y="17"/>
                    </a:moveTo>
                    <a:lnTo>
                      <a:pt x="0" y="34"/>
                    </a:lnTo>
                    <a:lnTo>
                      <a:pt x="352" y="583"/>
                    </a:lnTo>
                    <a:lnTo>
                      <a:pt x="406" y="548"/>
                    </a:lnTo>
                    <a:lnTo>
                      <a:pt x="54"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a:off x="5880960" y="5329440"/>
                <a:ext cx="14760" cy="9360"/>
              </a:xfrm>
              <a:custGeom>
                <a:avLst/>
                <a:gdLst/>
                <a:ahLst/>
                <a:rect l="l" t="t" r="r" b="b"/>
                <a:pathLst>
                  <a:path w="59" h="50">
                    <a:moveTo>
                      <a:pt x="59" y="16"/>
                    </a:moveTo>
                    <a:lnTo>
                      <a:pt x="55" y="9"/>
                    </a:lnTo>
                    <a:lnTo>
                      <a:pt x="50" y="5"/>
                    </a:lnTo>
                    <a:lnTo>
                      <a:pt x="43" y="3"/>
                    </a:lnTo>
                    <a:lnTo>
                      <a:pt x="38" y="0"/>
                    </a:lnTo>
                    <a:lnTo>
                      <a:pt x="31" y="0"/>
                    </a:lnTo>
                    <a:lnTo>
                      <a:pt x="26" y="1"/>
                    </a:lnTo>
                    <a:lnTo>
                      <a:pt x="21" y="3"/>
                    </a:lnTo>
                    <a:lnTo>
                      <a:pt x="16" y="5"/>
                    </a:lnTo>
                    <a:lnTo>
                      <a:pt x="10" y="9"/>
                    </a:lnTo>
                    <a:lnTo>
                      <a:pt x="6" y="13"/>
                    </a:lnTo>
                    <a:lnTo>
                      <a:pt x="2" y="18"/>
                    </a:lnTo>
                    <a:lnTo>
                      <a:pt x="1" y="25"/>
                    </a:lnTo>
                    <a:lnTo>
                      <a:pt x="0" y="30"/>
                    </a:lnTo>
                    <a:lnTo>
                      <a:pt x="0" y="37"/>
                    </a:lnTo>
                    <a:lnTo>
                      <a:pt x="2" y="43"/>
                    </a:lnTo>
                    <a:lnTo>
                      <a:pt x="5" y="50"/>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7" name=""/>
              <p:cNvSpPr/>
              <p:nvPr/>
            </p:nvSpPr>
            <p:spPr>
              <a:xfrm>
                <a:off x="6064920" y="5532480"/>
                <a:ext cx="16200" cy="9360"/>
              </a:xfrm>
              <a:custGeom>
                <a:avLst/>
                <a:gdLst/>
                <a:ahLst/>
                <a:rect l="l" t="t" r="r" b="b"/>
                <a:pathLst>
                  <a:path w="60" h="49">
                    <a:moveTo>
                      <a:pt x="0" y="33"/>
                    </a:moveTo>
                    <a:lnTo>
                      <a:pt x="5" y="40"/>
                    </a:lnTo>
                    <a:lnTo>
                      <a:pt x="10" y="44"/>
                    </a:lnTo>
                    <a:lnTo>
                      <a:pt x="15" y="48"/>
                    </a:lnTo>
                    <a:lnTo>
                      <a:pt x="22" y="49"/>
                    </a:lnTo>
                    <a:lnTo>
                      <a:pt x="27" y="49"/>
                    </a:lnTo>
                    <a:lnTo>
                      <a:pt x="34" y="49"/>
                    </a:lnTo>
                    <a:lnTo>
                      <a:pt x="39" y="46"/>
                    </a:lnTo>
                    <a:lnTo>
                      <a:pt x="44" y="44"/>
                    </a:lnTo>
                    <a:lnTo>
                      <a:pt x="50" y="41"/>
                    </a:lnTo>
                    <a:lnTo>
                      <a:pt x="54" y="36"/>
                    </a:lnTo>
                    <a:lnTo>
                      <a:pt x="56" y="31"/>
                    </a:lnTo>
                    <a:lnTo>
                      <a:pt x="59" y="25"/>
                    </a:lnTo>
                    <a:lnTo>
                      <a:pt x="60" y="20"/>
                    </a:lnTo>
                    <a:lnTo>
                      <a:pt x="60" y="14"/>
                    </a:lnTo>
                    <a:lnTo>
                      <a:pt x="57" y="7"/>
                    </a:lnTo>
                    <a:lnTo>
                      <a:pt x="55" y="0"/>
                    </a:lnTo>
                    <a:lnTo>
                      <a:pt x="0" y="3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38" name=""/>
              <p:cNvSpPr/>
              <p:nvPr/>
            </p:nvSpPr>
            <p:spPr>
              <a:xfrm>
                <a:off x="5977800" y="5434560"/>
                <a:ext cx="101880" cy="104400"/>
              </a:xfrm>
              <a:custGeom>
                <a:avLst/>
                <a:gdLst/>
                <a:ahLst/>
                <a:rect l="l" t="t" r="r" b="b"/>
                <a:pathLst>
                  <a:path w="375" h="545">
                    <a:moveTo>
                      <a:pt x="28" y="17"/>
                    </a:moveTo>
                    <a:lnTo>
                      <a:pt x="0" y="33"/>
                    </a:lnTo>
                    <a:lnTo>
                      <a:pt x="320" y="545"/>
                    </a:lnTo>
                    <a:lnTo>
                      <a:pt x="375" y="512"/>
                    </a:lnTo>
                    <a:lnTo>
                      <a:pt x="54" y="0"/>
                    </a:lnTo>
                    <a:lnTo>
                      <a:pt x="28" y="17"/>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5976000" y="5432760"/>
                <a:ext cx="16200" cy="9360"/>
              </a:xfrm>
              <a:custGeom>
                <a:avLst/>
                <a:gdLst/>
                <a:ahLst/>
                <a:rect l="l" t="t" r="r" b="b"/>
                <a:pathLst>
                  <a:path w="59" h="49">
                    <a:moveTo>
                      <a:pt x="59" y="16"/>
                    </a:moveTo>
                    <a:lnTo>
                      <a:pt x="55" y="9"/>
                    </a:lnTo>
                    <a:lnTo>
                      <a:pt x="50" y="5"/>
                    </a:lnTo>
                    <a:lnTo>
                      <a:pt x="45" y="2"/>
                    </a:lnTo>
                    <a:lnTo>
                      <a:pt x="38" y="0"/>
                    </a:lnTo>
                    <a:lnTo>
                      <a:pt x="33" y="0"/>
                    </a:lnTo>
                    <a:lnTo>
                      <a:pt x="26" y="0"/>
                    </a:lnTo>
                    <a:lnTo>
                      <a:pt x="21" y="3"/>
                    </a:lnTo>
                    <a:lnTo>
                      <a:pt x="16" y="5"/>
                    </a:lnTo>
                    <a:lnTo>
                      <a:pt x="11" y="9"/>
                    </a:lnTo>
                    <a:lnTo>
                      <a:pt x="7" y="13"/>
                    </a:lnTo>
                    <a:lnTo>
                      <a:pt x="3" y="19"/>
                    </a:lnTo>
                    <a:lnTo>
                      <a:pt x="1" y="24"/>
                    </a:lnTo>
                    <a:lnTo>
                      <a:pt x="0" y="29"/>
                    </a:lnTo>
                    <a:lnTo>
                      <a:pt x="0" y="36"/>
                    </a:lnTo>
                    <a:lnTo>
                      <a:pt x="1" y="42"/>
                    </a:lnTo>
                    <a:lnTo>
                      <a:pt x="5" y="49"/>
                    </a:lnTo>
                    <a:lnTo>
                      <a:pt x="59" y="16"/>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0" name=""/>
              <p:cNvSpPr/>
              <p:nvPr/>
            </p:nvSpPr>
            <p:spPr>
              <a:xfrm>
                <a:off x="6160320" y="5621040"/>
                <a:ext cx="15840" cy="9360"/>
              </a:xfrm>
              <a:custGeom>
                <a:avLst/>
                <a:gdLst/>
                <a:ahLst/>
                <a:rect l="l" t="t" r="r" b="b"/>
                <a:pathLst>
                  <a:path w="59" h="51">
                    <a:moveTo>
                      <a:pt x="0" y="38"/>
                    </a:moveTo>
                    <a:lnTo>
                      <a:pt x="5" y="43"/>
                    </a:lnTo>
                    <a:lnTo>
                      <a:pt x="12" y="47"/>
                    </a:lnTo>
                    <a:lnTo>
                      <a:pt x="17" y="50"/>
                    </a:lnTo>
                    <a:lnTo>
                      <a:pt x="23" y="51"/>
                    </a:lnTo>
                    <a:lnTo>
                      <a:pt x="29" y="51"/>
                    </a:lnTo>
                    <a:lnTo>
                      <a:pt x="34" y="50"/>
                    </a:lnTo>
                    <a:lnTo>
                      <a:pt x="41" y="47"/>
                    </a:lnTo>
                    <a:lnTo>
                      <a:pt x="46" y="44"/>
                    </a:lnTo>
                    <a:lnTo>
                      <a:pt x="50" y="40"/>
                    </a:lnTo>
                    <a:lnTo>
                      <a:pt x="54" y="36"/>
                    </a:lnTo>
                    <a:lnTo>
                      <a:pt x="57" y="31"/>
                    </a:lnTo>
                    <a:lnTo>
                      <a:pt x="58" y="25"/>
                    </a:lnTo>
                    <a:lnTo>
                      <a:pt x="59" y="19"/>
                    </a:lnTo>
                    <a:lnTo>
                      <a:pt x="58" y="13"/>
                    </a:lnTo>
                    <a:lnTo>
                      <a:pt x="55" y="6"/>
                    </a:lnTo>
                    <a:lnTo>
                      <a:pt x="51" y="0"/>
                    </a:lnTo>
                    <a:lnTo>
                      <a:pt x="0" y="38"/>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1" name=""/>
              <p:cNvSpPr/>
              <p:nvPr/>
            </p:nvSpPr>
            <p:spPr>
              <a:xfrm>
                <a:off x="6066000" y="5532480"/>
                <a:ext cx="109080" cy="93960"/>
              </a:xfrm>
              <a:custGeom>
                <a:avLst/>
                <a:gdLst/>
                <a:ahLst/>
                <a:rect l="l" t="t" r="r" b="b"/>
                <a:pathLst>
                  <a:path w="402" h="510">
                    <a:moveTo>
                      <a:pt x="25" y="20"/>
                    </a:moveTo>
                    <a:lnTo>
                      <a:pt x="0" y="38"/>
                    </a:lnTo>
                    <a:lnTo>
                      <a:pt x="351" y="510"/>
                    </a:lnTo>
                    <a:lnTo>
                      <a:pt x="402" y="472"/>
                    </a:lnTo>
                    <a:lnTo>
                      <a:pt x="52" y="0"/>
                    </a:lnTo>
                    <a:lnTo>
                      <a:pt x="25" y="20"/>
                    </a:lnTo>
                    <a:close/>
                  </a:path>
                </a:pathLst>
              </a:custGeom>
              <a:solidFill>
                <a:srgbClr val="d81e04"/>
              </a:solidFill>
              <a:ln w="28440">
                <a:solidFill>
                  <a:srgbClr val="cc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6063480" y="5529600"/>
                <a:ext cx="15120" cy="9360"/>
              </a:xfrm>
              <a:custGeom>
                <a:avLst/>
                <a:gdLst/>
                <a:ahLst/>
                <a:rect l="l" t="t" r="r" b="b"/>
                <a:pathLst>
                  <a:path w="60" h="51">
                    <a:moveTo>
                      <a:pt x="60" y="13"/>
                    </a:moveTo>
                    <a:lnTo>
                      <a:pt x="54" y="8"/>
                    </a:lnTo>
                    <a:lnTo>
                      <a:pt x="49" y="4"/>
                    </a:lnTo>
                    <a:lnTo>
                      <a:pt x="42" y="1"/>
                    </a:lnTo>
                    <a:lnTo>
                      <a:pt x="37" y="0"/>
                    </a:lnTo>
                    <a:lnTo>
                      <a:pt x="31" y="0"/>
                    </a:lnTo>
                    <a:lnTo>
                      <a:pt x="25" y="1"/>
                    </a:lnTo>
                    <a:lnTo>
                      <a:pt x="19" y="4"/>
                    </a:lnTo>
                    <a:lnTo>
                      <a:pt x="15" y="6"/>
                    </a:lnTo>
                    <a:lnTo>
                      <a:pt x="10" y="10"/>
                    </a:lnTo>
                    <a:lnTo>
                      <a:pt x="6" y="15"/>
                    </a:lnTo>
                    <a:lnTo>
                      <a:pt x="3" y="21"/>
                    </a:lnTo>
                    <a:lnTo>
                      <a:pt x="2" y="26"/>
                    </a:lnTo>
                    <a:lnTo>
                      <a:pt x="0" y="33"/>
                    </a:lnTo>
                    <a:lnTo>
                      <a:pt x="2" y="38"/>
                    </a:lnTo>
                    <a:lnTo>
                      <a:pt x="4" y="44"/>
                    </a:lnTo>
                    <a:lnTo>
                      <a:pt x="8" y="51"/>
                    </a:lnTo>
                    <a:lnTo>
                      <a:pt x="60" y="13"/>
                    </a:lnTo>
                    <a:close/>
                  </a:path>
                </a:pathLst>
              </a:custGeom>
              <a:solidFill>
                <a:srgbClr val="d81e04"/>
              </a:solidFill>
              <a:ln w="28440">
                <a:solidFill>
                  <a:srgbClr val="ccccf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3" name=""/>
              <p:cNvSpPr/>
              <p:nvPr/>
            </p:nvSpPr>
            <p:spPr>
              <a:xfrm>
                <a:off x="6160320" y="5621040"/>
                <a:ext cx="101880" cy="86760"/>
              </a:xfrm>
              <a:custGeom>
                <a:avLst/>
                <a:gdLst/>
                <a:ahLst/>
                <a:rect l="l" t="t" r="r" b="b"/>
                <a:pathLst>
                  <a:path w="372" h="466">
                    <a:moveTo>
                      <a:pt x="26" y="19"/>
                    </a:moveTo>
                    <a:lnTo>
                      <a:pt x="0" y="38"/>
                    </a:lnTo>
                    <a:lnTo>
                      <a:pt x="321" y="466"/>
                    </a:lnTo>
                    <a:lnTo>
                      <a:pt x="372" y="428"/>
                    </a:lnTo>
                    <a:lnTo>
                      <a:pt x="51" y="0"/>
                    </a:lnTo>
                    <a:lnTo>
                      <a:pt x="26" y="19"/>
                    </a:lnTo>
                    <a:close/>
                  </a:path>
                </a:pathLst>
              </a:custGeom>
              <a:solidFill>
                <a:srgbClr val="d81e04"/>
              </a:solidFill>
              <a:ln w="28440">
                <a:solidFill>
                  <a:srgbClr val="ccccf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244" name=""/>
              <p:cNvSpPr/>
              <p:nvPr/>
            </p:nvSpPr>
            <p:spPr>
              <a:xfrm>
                <a:off x="6158880" y="5618160"/>
                <a:ext cx="16200" cy="8280"/>
              </a:xfrm>
              <a:custGeom>
                <a:avLst/>
                <a:gdLst/>
                <a:ahLst/>
                <a:rect l="l" t="t" r="r" b="b"/>
                <a:pathLst>
                  <a:path w="57" h="52">
                    <a:moveTo>
                      <a:pt x="57" y="14"/>
                    </a:moveTo>
                    <a:lnTo>
                      <a:pt x="53" y="8"/>
                    </a:lnTo>
                    <a:lnTo>
                      <a:pt x="47" y="4"/>
                    </a:lnTo>
                    <a:lnTo>
                      <a:pt x="42" y="2"/>
                    </a:lnTo>
                    <a:lnTo>
                      <a:pt x="35" y="0"/>
                    </a:lnTo>
                    <a:lnTo>
                      <a:pt x="30" y="0"/>
                    </a:lnTo>
                    <a:lnTo>
                      <a:pt x="25" y="2"/>
                    </a:lnTo>
                    <a:lnTo>
                      <a:pt x="18" y="4"/>
                    </a:lnTo>
                    <a:lnTo>
                      <a:pt x="13" y="7"/>
                    </a:lnTo>
                    <a:lnTo>
                      <a:pt x="9" y="11"/>
                    </a:lnTo>
                    <a:lnTo>
                      <a:pt x="5" y="16"/>
                    </a:lnTo>
                    <a:lnTo>
                      <a:pt x="2" y="21"/>
                    </a:lnTo>
                    <a:lnTo>
                      <a:pt x="1" y="27"/>
                    </a:lnTo>
                    <a:lnTo>
                      <a:pt x="0" y="33"/>
                    </a:lnTo>
                    <a:lnTo>
                      <a:pt x="1" y="39"/>
                    </a:lnTo>
                    <a:lnTo>
                      <a:pt x="4" y="45"/>
                    </a:lnTo>
                    <a:lnTo>
                      <a:pt x="6" y="52"/>
                    </a:lnTo>
                    <a:lnTo>
                      <a:pt x="57" y="14"/>
                    </a:lnTo>
                    <a:close/>
                  </a:path>
                </a:pathLst>
              </a:custGeom>
              <a:solidFill>
                <a:srgbClr val="d81e04"/>
              </a:solidFill>
              <a:ln w="28440">
                <a:solidFill>
                  <a:srgbClr val="cccc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45" name=""/>
              <p:cNvSpPr/>
              <p:nvPr/>
            </p:nvSpPr>
            <p:spPr>
              <a:xfrm>
                <a:off x="6713640" y="5977800"/>
                <a:ext cx="12240" cy="10800"/>
              </a:xfrm>
              <a:custGeom>
                <a:avLst/>
                <a:gdLst/>
                <a:ahLst/>
                <a:rect l="l" t="t" r="r" b="b"/>
                <a:pathLst>
                  <a:path w="48" h="59">
                    <a:moveTo>
                      <a:pt x="0" y="55"/>
                    </a:moveTo>
                    <a:lnTo>
                      <a:pt x="6" y="58"/>
                    </a:lnTo>
                    <a:lnTo>
                      <a:pt x="13" y="59"/>
                    </a:lnTo>
                    <a:lnTo>
                      <a:pt x="19" y="59"/>
                    </a:lnTo>
                    <a:lnTo>
                      <a:pt x="25" y="59"/>
                    </a:lnTo>
                    <a:lnTo>
                      <a:pt x="30" y="57"/>
                    </a:lnTo>
                    <a:lnTo>
                      <a:pt x="35" y="53"/>
                    </a:lnTo>
                    <a:lnTo>
                      <a:pt x="39" y="49"/>
                    </a:lnTo>
                    <a:lnTo>
                      <a:pt x="43" y="43"/>
                    </a:lnTo>
                    <a:lnTo>
                      <a:pt x="46" y="38"/>
                    </a:lnTo>
                    <a:lnTo>
                      <a:pt x="47" y="33"/>
                    </a:lnTo>
                    <a:lnTo>
                      <a:pt x="48" y="28"/>
                    </a:lnTo>
                    <a:lnTo>
                      <a:pt x="47" y="21"/>
                    </a:lnTo>
                    <a:lnTo>
                      <a:pt x="46" y="16"/>
                    </a:lnTo>
                    <a:lnTo>
                      <a:pt x="43" y="9"/>
                    </a:lnTo>
                    <a:lnTo>
                      <a:pt x="38" y="5"/>
                    </a:lnTo>
                    <a:lnTo>
                      <a:pt x="33" y="0"/>
                    </a:lnTo>
                    <a:lnTo>
                      <a:pt x="0" y="5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46" name=""/>
              <p:cNvSpPr/>
              <p:nvPr/>
            </p:nvSpPr>
            <p:spPr>
              <a:xfrm>
                <a:off x="6617160" y="5937120"/>
                <a:ext cx="104760" cy="50040"/>
              </a:xfrm>
              <a:custGeom>
                <a:avLst/>
                <a:gdLst/>
                <a:ahLst/>
                <a:rect l="l" t="t" r="r" b="b"/>
                <a:pathLst>
                  <a:path w="385" h="270">
                    <a:moveTo>
                      <a:pt x="15" y="27"/>
                    </a:moveTo>
                    <a:lnTo>
                      <a:pt x="0" y="53"/>
                    </a:lnTo>
                    <a:lnTo>
                      <a:pt x="352" y="270"/>
                    </a:lnTo>
                    <a:lnTo>
                      <a:pt x="385" y="215"/>
                    </a:lnTo>
                    <a:lnTo>
                      <a:pt x="32" y="0"/>
                    </a:lnTo>
                    <a:lnTo>
                      <a:pt x="15" y="27"/>
                    </a:lnTo>
                    <a:close/>
                  </a:path>
                </a:pathLst>
              </a:custGeom>
              <a:solidFill>
                <a:srgbClr val="d81e04"/>
              </a:solidFill>
              <a:ln w="28440">
                <a:solidFill>
                  <a:srgbClr val="ccccf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247" name=""/>
              <p:cNvSpPr/>
              <p:nvPr/>
            </p:nvSpPr>
            <p:spPr>
              <a:xfrm>
                <a:off x="6801120" y="6011640"/>
                <a:ext cx="12240" cy="10800"/>
              </a:xfrm>
              <a:custGeom>
                <a:avLst/>
                <a:gdLst/>
                <a:ahLst/>
                <a:rect l="l" t="t" r="r" b="b"/>
                <a:pathLst>
                  <a:path w="48" h="60">
                    <a:moveTo>
                      <a:pt x="0" y="56"/>
                    </a:moveTo>
                    <a:lnTo>
                      <a:pt x="7" y="58"/>
                    </a:lnTo>
                    <a:lnTo>
                      <a:pt x="14" y="60"/>
                    </a:lnTo>
                    <a:lnTo>
                      <a:pt x="20" y="60"/>
                    </a:lnTo>
                    <a:lnTo>
                      <a:pt x="25" y="58"/>
                    </a:lnTo>
                    <a:lnTo>
                      <a:pt x="31" y="56"/>
                    </a:lnTo>
                    <a:lnTo>
                      <a:pt x="36" y="53"/>
                    </a:lnTo>
                    <a:lnTo>
                      <a:pt x="40" y="49"/>
                    </a:lnTo>
                    <a:lnTo>
                      <a:pt x="44" y="44"/>
                    </a:lnTo>
                    <a:lnTo>
                      <a:pt x="46" y="38"/>
                    </a:lnTo>
                    <a:lnTo>
                      <a:pt x="48" y="32"/>
                    </a:lnTo>
                    <a:lnTo>
                      <a:pt x="48" y="27"/>
                    </a:lnTo>
                    <a:lnTo>
                      <a:pt x="48" y="20"/>
                    </a:lnTo>
                    <a:lnTo>
                      <a:pt x="45" y="15"/>
                    </a:lnTo>
                    <a:lnTo>
                      <a:pt x="42" y="10"/>
                    </a:lnTo>
                    <a:lnTo>
                      <a:pt x="37" y="4"/>
                    </a:lnTo>
                    <a:lnTo>
                      <a:pt x="32" y="0"/>
                    </a:lnTo>
                    <a:lnTo>
                      <a:pt x="0" y="56"/>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48" name=""/>
              <p:cNvSpPr/>
              <p:nvPr/>
            </p:nvSpPr>
            <p:spPr>
              <a:xfrm>
                <a:off x="6713640" y="5977800"/>
                <a:ext cx="95400" cy="43200"/>
              </a:xfrm>
              <a:custGeom>
                <a:avLst/>
                <a:gdLst/>
                <a:ahLst/>
                <a:rect l="l" t="t" r="r" b="b"/>
                <a:pathLst>
                  <a:path w="352" h="237">
                    <a:moveTo>
                      <a:pt x="16" y="28"/>
                    </a:moveTo>
                    <a:lnTo>
                      <a:pt x="0" y="55"/>
                    </a:lnTo>
                    <a:lnTo>
                      <a:pt x="320" y="237"/>
                    </a:lnTo>
                    <a:lnTo>
                      <a:pt x="352" y="181"/>
                    </a:lnTo>
                    <a:lnTo>
                      <a:pt x="31" y="0"/>
                    </a:lnTo>
                    <a:lnTo>
                      <a:pt x="16" y="28"/>
                    </a:lnTo>
                    <a:close/>
                  </a:path>
                </a:pathLst>
              </a:custGeom>
              <a:solidFill>
                <a:srgbClr val="d81e04"/>
              </a:solidFill>
              <a:ln w="28440">
                <a:solidFill>
                  <a:srgbClr val="ccccff"/>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Times New Roman"/>
                </a:endParaRPr>
              </a:p>
            </p:txBody>
          </p:sp>
          <p:sp>
            <p:nvSpPr>
              <p:cNvPr id="249" name=""/>
              <p:cNvSpPr/>
              <p:nvPr/>
            </p:nvSpPr>
            <p:spPr>
              <a:xfrm>
                <a:off x="6709680" y="5976360"/>
                <a:ext cx="11880" cy="10800"/>
              </a:xfrm>
              <a:custGeom>
                <a:avLst/>
                <a:gdLst/>
                <a:ahLst/>
                <a:rect l="l" t="t" r="r" b="b"/>
                <a:pathLst>
                  <a:path w="47" h="60">
                    <a:moveTo>
                      <a:pt x="47" y="5"/>
                    </a:moveTo>
                    <a:lnTo>
                      <a:pt x="41" y="1"/>
                    </a:lnTo>
                    <a:lnTo>
                      <a:pt x="34" y="0"/>
                    </a:lnTo>
                    <a:lnTo>
                      <a:pt x="28" y="0"/>
                    </a:lnTo>
                    <a:lnTo>
                      <a:pt x="22" y="1"/>
                    </a:lnTo>
                    <a:lnTo>
                      <a:pt x="16" y="4"/>
                    </a:lnTo>
                    <a:lnTo>
                      <a:pt x="12" y="8"/>
                    </a:lnTo>
                    <a:lnTo>
                      <a:pt x="8" y="12"/>
                    </a:lnTo>
                    <a:lnTo>
                      <a:pt x="4" y="17"/>
                    </a:lnTo>
                    <a:lnTo>
                      <a:pt x="1" y="22"/>
                    </a:lnTo>
                    <a:lnTo>
                      <a:pt x="0" y="27"/>
                    </a:lnTo>
                    <a:lnTo>
                      <a:pt x="0" y="34"/>
                    </a:lnTo>
                    <a:lnTo>
                      <a:pt x="0" y="39"/>
                    </a:lnTo>
                    <a:lnTo>
                      <a:pt x="3" y="46"/>
                    </a:lnTo>
                    <a:lnTo>
                      <a:pt x="5" y="51"/>
                    </a:lnTo>
                    <a:lnTo>
                      <a:pt x="10" y="56"/>
                    </a:lnTo>
                    <a:lnTo>
                      <a:pt x="16" y="60"/>
                    </a:lnTo>
                    <a:lnTo>
                      <a:pt x="47" y="5"/>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0" name=""/>
              <p:cNvSpPr/>
              <p:nvPr/>
            </p:nvSpPr>
            <p:spPr>
              <a:xfrm>
                <a:off x="6897600" y="6040440"/>
                <a:ext cx="12240" cy="10800"/>
              </a:xfrm>
              <a:custGeom>
                <a:avLst/>
                <a:gdLst/>
                <a:ahLst/>
                <a:rect l="l" t="t" r="r" b="b"/>
                <a:pathLst>
                  <a:path w="45" h="62">
                    <a:moveTo>
                      <a:pt x="0" y="59"/>
                    </a:moveTo>
                    <a:lnTo>
                      <a:pt x="8" y="60"/>
                    </a:lnTo>
                    <a:lnTo>
                      <a:pt x="15" y="62"/>
                    </a:lnTo>
                    <a:lnTo>
                      <a:pt x="20" y="60"/>
                    </a:lnTo>
                    <a:lnTo>
                      <a:pt x="27" y="59"/>
                    </a:lnTo>
                    <a:lnTo>
                      <a:pt x="32" y="55"/>
                    </a:lnTo>
                    <a:lnTo>
                      <a:pt x="36" y="51"/>
                    </a:lnTo>
                    <a:lnTo>
                      <a:pt x="40" y="47"/>
                    </a:lnTo>
                    <a:lnTo>
                      <a:pt x="42" y="42"/>
                    </a:lnTo>
                    <a:lnTo>
                      <a:pt x="44" y="35"/>
                    </a:lnTo>
                    <a:lnTo>
                      <a:pt x="45" y="30"/>
                    </a:lnTo>
                    <a:lnTo>
                      <a:pt x="45" y="24"/>
                    </a:lnTo>
                    <a:lnTo>
                      <a:pt x="44" y="18"/>
                    </a:lnTo>
                    <a:lnTo>
                      <a:pt x="41" y="13"/>
                    </a:lnTo>
                    <a:lnTo>
                      <a:pt x="37" y="8"/>
                    </a:lnTo>
                    <a:lnTo>
                      <a:pt x="32" y="4"/>
                    </a:lnTo>
                    <a:lnTo>
                      <a:pt x="25" y="0"/>
                    </a:lnTo>
                    <a:lnTo>
                      <a:pt x="0" y="59"/>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1" name=""/>
              <p:cNvSpPr/>
              <p:nvPr/>
            </p:nvSpPr>
            <p:spPr>
              <a:xfrm>
                <a:off x="6802560" y="6011640"/>
                <a:ext cx="101880" cy="39240"/>
              </a:xfrm>
              <a:custGeom>
                <a:avLst/>
                <a:gdLst/>
                <a:ahLst/>
                <a:rect l="l" t="t" r="r" b="b"/>
                <a:pathLst>
                  <a:path w="377" h="210">
                    <a:moveTo>
                      <a:pt x="13" y="30"/>
                    </a:moveTo>
                    <a:lnTo>
                      <a:pt x="0" y="59"/>
                    </a:lnTo>
                    <a:lnTo>
                      <a:pt x="352" y="210"/>
                    </a:lnTo>
                    <a:lnTo>
                      <a:pt x="377" y="151"/>
                    </a:lnTo>
                    <a:lnTo>
                      <a:pt x="25" y="0"/>
                    </a:lnTo>
                    <a:lnTo>
                      <a:pt x="13" y="30"/>
                    </a:lnTo>
                    <a:close/>
                  </a:path>
                </a:pathLst>
              </a:custGeom>
              <a:solidFill>
                <a:srgbClr val="d81e04"/>
              </a:solidFill>
              <a:ln w="28440">
                <a:solidFill>
                  <a:srgbClr val="ccccff"/>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252" name=""/>
              <p:cNvSpPr/>
              <p:nvPr/>
            </p:nvSpPr>
            <p:spPr>
              <a:xfrm>
                <a:off x="6796800" y="6010560"/>
                <a:ext cx="10800" cy="12240"/>
              </a:xfrm>
              <a:custGeom>
                <a:avLst/>
                <a:gdLst/>
                <a:ahLst/>
                <a:rect l="l" t="t" r="r" b="b"/>
                <a:pathLst>
                  <a:path w="45" h="62">
                    <a:moveTo>
                      <a:pt x="45" y="3"/>
                    </a:moveTo>
                    <a:lnTo>
                      <a:pt x="38" y="1"/>
                    </a:lnTo>
                    <a:lnTo>
                      <a:pt x="32" y="0"/>
                    </a:lnTo>
                    <a:lnTo>
                      <a:pt x="25" y="1"/>
                    </a:lnTo>
                    <a:lnTo>
                      <a:pt x="20" y="3"/>
                    </a:lnTo>
                    <a:lnTo>
                      <a:pt x="15" y="7"/>
                    </a:lnTo>
                    <a:lnTo>
                      <a:pt x="10" y="11"/>
                    </a:lnTo>
                    <a:lnTo>
                      <a:pt x="6" y="15"/>
                    </a:lnTo>
                    <a:lnTo>
                      <a:pt x="3" y="20"/>
                    </a:lnTo>
                    <a:lnTo>
                      <a:pt x="2" y="26"/>
                    </a:lnTo>
                    <a:lnTo>
                      <a:pt x="0" y="32"/>
                    </a:lnTo>
                    <a:lnTo>
                      <a:pt x="0" y="38"/>
                    </a:lnTo>
                    <a:lnTo>
                      <a:pt x="2" y="43"/>
                    </a:lnTo>
                    <a:lnTo>
                      <a:pt x="4" y="49"/>
                    </a:lnTo>
                    <a:lnTo>
                      <a:pt x="8" y="54"/>
                    </a:lnTo>
                    <a:lnTo>
                      <a:pt x="13" y="58"/>
                    </a:lnTo>
                    <a:lnTo>
                      <a:pt x="20" y="62"/>
                    </a:lnTo>
                    <a:lnTo>
                      <a:pt x="45" y="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3" name=""/>
              <p:cNvSpPr/>
              <p:nvPr/>
            </p:nvSpPr>
            <p:spPr>
              <a:xfrm>
                <a:off x="6985080" y="6063480"/>
                <a:ext cx="12240" cy="10800"/>
              </a:xfrm>
              <a:custGeom>
                <a:avLst/>
                <a:gdLst/>
                <a:ahLst/>
                <a:rect l="l" t="t" r="r" b="b"/>
                <a:pathLst>
                  <a:path w="45" h="62">
                    <a:moveTo>
                      <a:pt x="0" y="60"/>
                    </a:moveTo>
                    <a:lnTo>
                      <a:pt x="8" y="61"/>
                    </a:lnTo>
                    <a:lnTo>
                      <a:pt x="14" y="62"/>
                    </a:lnTo>
                    <a:lnTo>
                      <a:pt x="21" y="61"/>
                    </a:lnTo>
                    <a:lnTo>
                      <a:pt x="26" y="58"/>
                    </a:lnTo>
                    <a:lnTo>
                      <a:pt x="31" y="56"/>
                    </a:lnTo>
                    <a:lnTo>
                      <a:pt x="35" y="52"/>
                    </a:lnTo>
                    <a:lnTo>
                      <a:pt x="39" y="46"/>
                    </a:lnTo>
                    <a:lnTo>
                      <a:pt x="42" y="41"/>
                    </a:lnTo>
                    <a:lnTo>
                      <a:pt x="43" y="36"/>
                    </a:lnTo>
                    <a:lnTo>
                      <a:pt x="45" y="29"/>
                    </a:lnTo>
                    <a:lnTo>
                      <a:pt x="43" y="24"/>
                    </a:lnTo>
                    <a:lnTo>
                      <a:pt x="42" y="17"/>
                    </a:lnTo>
                    <a:lnTo>
                      <a:pt x="39" y="12"/>
                    </a:lnTo>
                    <a:lnTo>
                      <a:pt x="35" y="7"/>
                    </a:lnTo>
                    <a:lnTo>
                      <a:pt x="30" y="3"/>
                    </a:lnTo>
                    <a:lnTo>
                      <a:pt x="24" y="0"/>
                    </a:lnTo>
                    <a:lnTo>
                      <a:pt x="0" y="6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54" name=""/>
              <p:cNvSpPr/>
              <p:nvPr/>
            </p:nvSpPr>
            <p:spPr>
              <a:xfrm>
                <a:off x="6897600" y="6040440"/>
                <a:ext cx="93960" cy="33840"/>
              </a:xfrm>
              <a:custGeom>
                <a:avLst/>
                <a:gdLst/>
                <a:ahLst/>
                <a:rect l="l" t="t" r="r" b="b"/>
                <a:pathLst>
                  <a:path w="343" h="183">
                    <a:moveTo>
                      <a:pt x="11" y="29"/>
                    </a:moveTo>
                    <a:lnTo>
                      <a:pt x="0" y="59"/>
                    </a:lnTo>
                    <a:lnTo>
                      <a:pt x="319" y="183"/>
                    </a:lnTo>
                    <a:lnTo>
                      <a:pt x="343" y="123"/>
                    </a:lnTo>
                    <a:lnTo>
                      <a:pt x="22" y="0"/>
                    </a:lnTo>
                    <a:lnTo>
                      <a:pt x="11" y="29"/>
                    </a:lnTo>
                    <a:close/>
                  </a:path>
                </a:pathLst>
              </a:custGeom>
              <a:solidFill>
                <a:srgbClr val="d81e04"/>
              </a:solidFill>
              <a:ln w="28440">
                <a:solidFill>
                  <a:srgbClr val="ccccff"/>
                </a:solidFill>
                <a:round/>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Times New Roman"/>
                </a:endParaRPr>
              </a:p>
            </p:txBody>
          </p:sp>
          <p:sp>
            <p:nvSpPr>
              <p:cNvPr id="255" name=""/>
              <p:cNvSpPr/>
              <p:nvPr/>
            </p:nvSpPr>
            <p:spPr>
              <a:xfrm>
                <a:off x="6892560" y="6039360"/>
                <a:ext cx="11880" cy="11880"/>
              </a:xfrm>
              <a:custGeom>
                <a:avLst/>
                <a:gdLst/>
                <a:ahLst/>
                <a:rect l="l" t="t" r="r" b="b"/>
                <a:pathLst>
                  <a:path w="43" h="62">
                    <a:moveTo>
                      <a:pt x="43" y="3"/>
                    </a:moveTo>
                    <a:lnTo>
                      <a:pt x="36" y="0"/>
                    </a:lnTo>
                    <a:lnTo>
                      <a:pt x="30" y="0"/>
                    </a:lnTo>
                    <a:lnTo>
                      <a:pt x="23" y="2"/>
                    </a:lnTo>
                    <a:lnTo>
                      <a:pt x="18" y="3"/>
                    </a:lnTo>
                    <a:lnTo>
                      <a:pt x="13" y="7"/>
                    </a:lnTo>
                    <a:lnTo>
                      <a:pt x="9" y="11"/>
                    </a:lnTo>
                    <a:lnTo>
                      <a:pt x="5" y="15"/>
                    </a:lnTo>
                    <a:lnTo>
                      <a:pt x="2" y="21"/>
                    </a:lnTo>
                    <a:lnTo>
                      <a:pt x="1" y="27"/>
                    </a:lnTo>
                    <a:lnTo>
                      <a:pt x="0" y="32"/>
                    </a:lnTo>
                    <a:lnTo>
                      <a:pt x="0" y="38"/>
                    </a:lnTo>
                    <a:lnTo>
                      <a:pt x="2" y="44"/>
                    </a:lnTo>
                    <a:lnTo>
                      <a:pt x="5" y="49"/>
                    </a:lnTo>
                    <a:lnTo>
                      <a:pt x="9" y="54"/>
                    </a:lnTo>
                    <a:lnTo>
                      <a:pt x="14" y="58"/>
                    </a:lnTo>
                    <a:lnTo>
                      <a:pt x="21" y="62"/>
                    </a:lnTo>
                    <a:lnTo>
                      <a:pt x="43" y="3"/>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56" name=""/>
              <p:cNvSpPr/>
              <p:nvPr/>
            </p:nvSpPr>
            <p:spPr>
              <a:xfrm>
                <a:off x="7081920" y="6081120"/>
                <a:ext cx="10800" cy="12240"/>
              </a:xfrm>
              <a:custGeom>
                <a:avLst/>
                <a:gdLst/>
                <a:ahLst/>
                <a:rect l="l" t="t" r="r" b="b"/>
                <a:pathLst>
                  <a:path w="41" h="63">
                    <a:moveTo>
                      <a:pt x="0" y="62"/>
                    </a:moveTo>
                    <a:lnTo>
                      <a:pt x="8" y="63"/>
                    </a:lnTo>
                    <a:lnTo>
                      <a:pt x="14" y="63"/>
                    </a:lnTo>
                    <a:lnTo>
                      <a:pt x="21" y="62"/>
                    </a:lnTo>
                    <a:lnTo>
                      <a:pt x="26" y="58"/>
                    </a:lnTo>
                    <a:lnTo>
                      <a:pt x="31" y="55"/>
                    </a:lnTo>
                    <a:lnTo>
                      <a:pt x="35" y="50"/>
                    </a:lnTo>
                    <a:lnTo>
                      <a:pt x="38" y="45"/>
                    </a:lnTo>
                    <a:lnTo>
                      <a:pt x="39" y="39"/>
                    </a:lnTo>
                    <a:lnTo>
                      <a:pt x="41" y="34"/>
                    </a:lnTo>
                    <a:lnTo>
                      <a:pt x="41" y="28"/>
                    </a:lnTo>
                    <a:lnTo>
                      <a:pt x="41" y="22"/>
                    </a:lnTo>
                    <a:lnTo>
                      <a:pt x="38" y="16"/>
                    </a:lnTo>
                    <a:lnTo>
                      <a:pt x="35" y="10"/>
                    </a:lnTo>
                    <a:lnTo>
                      <a:pt x="30" y="7"/>
                    </a:lnTo>
                    <a:lnTo>
                      <a:pt x="25" y="3"/>
                    </a:lnTo>
                    <a:lnTo>
                      <a:pt x="18" y="0"/>
                    </a:lnTo>
                    <a:lnTo>
                      <a:pt x="0" y="62"/>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57" name=""/>
              <p:cNvSpPr/>
              <p:nvPr/>
            </p:nvSpPr>
            <p:spPr>
              <a:xfrm>
                <a:off x="6986520" y="6062400"/>
                <a:ext cx="99360" cy="30960"/>
              </a:xfrm>
              <a:custGeom>
                <a:avLst/>
                <a:gdLst/>
                <a:ahLst/>
                <a:rect l="l" t="t" r="r" b="b"/>
                <a:pathLst>
                  <a:path w="370" h="162">
                    <a:moveTo>
                      <a:pt x="9" y="30"/>
                    </a:moveTo>
                    <a:lnTo>
                      <a:pt x="0" y="62"/>
                    </a:lnTo>
                    <a:lnTo>
                      <a:pt x="352" y="162"/>
                    </a:lnTo>
                    <a:lnTo>
                      <a:pt x="370" y="100"/>
                    </a:lnTo>
                    <a:lnTo>
                      <a:pt x="18" y="0"/>
                    </a:lnTo>
                    <a:lnTo>
                      <a:pt x="9" y="30"/>
                    </a:lnTo>
                    <a:close/>
                  </a:path>
                </a:pathLst>
              </a:custGeom>
              <a:solidFill>
                <a:srgbClr val="d81e04"/>
              </a:solidFill>
              <a:ln w="28440">
                <a:solidFill>
                  <a:srgbClr val="ccccf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258" name=""/>
              <p:cNvSpPr/>
              <p:nvPr/>
            </p:nvSpPr>
            <p:spPr>
              <a:xfrm>
                <a:off x="6979680" y="6062400"/>
                <a:ext cx="10800" cy="11880"/>
              </a:xfrm>
              <a:custGeom>
                <a:avLst/>
                <a:gdLst/>
                <a:ahLst/>
                <a:rect l="l" t="t" r="r" b="b"/>
                <a:pathLst>
                  <a:path w="41" h="63">
                    <a:moveTo>
                      <a:pt x="41" y="1"/>
                    </a:moveTo>
                    <a:lnTo>
                      <a:pt x="33" y="0"/>
                    </a:lnTo>
                    <a:lnTo>
                      <a:pt x="27" y="0"/>
                    </a:lnTo>
                    <a:lnTo>
                      <a:pt x="20" y="1"/>
                    </a:lnTo>
                    <a:lnTo>
                      <a:pt x="15" y="4"/>
                    </a:lnTo>
                    <a:lnTo>
                      <a:pt x="11" y="8"/>
                    </a:lnTo>
                    <a:lnTo>
                      <a:pt x="7" y="12"/>
                    </a:lnTo>
                    <a:lnTo>
                      <a:pt x="3" y="17"/>
                    </a:lnTo>
                    <a:lnTo>
                      <a:pt x="2" y="23"/>
                    </a:lnTo>
                    <a:lnTo>
                      <a:pt x="0" y="29"/>
                    </a:lnTo>
                    <a:lnTo>
                      <a:pt x="0" y="35"/>
                    </a:lnTo>
                    <a:lnTo>
                      <a:pt x="0" y="41"/>
                    </a:lnTo>
                    <a:lnTo>
                      <a:pt x="3" y="46"/>
                    </a:lnTo>
                    <a:lnTo>
                      <a:pt x="5" y="51"/>
                    </a:lnTo>
                    <a:lnTo>
                      <a:pt x="11" y="56"/>
                    </a:lnTo>
                    <a:lnTo>
                      <a:pt x="16" y="60"/>
                    </a:lnTo>
                    <a:lnTo>
                      <a:pt x="23" y="63"/>
                    </a:lnTo>
                    <a:lnTo>
                      <a:pt x="41" y="1"/>
                    </a:lnTo>
                    <a:close/>
                  </a:path>
                </a:pathLst>
              </a:custGeom>
              <a:solidFill>
                <a:srgbClr val="d81e04"/>
              </a:solidFill>
              <a:ln w="28440">
                <a:solidFill>
                  <a:srgbClr val="ccccff"/>
                </a:solidFill>
                <a:round/>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Times New Roman"/>
                </a:endParaRPr>
              </a:p>
            </p:txBody>
          </p:sp>
          <p:sp>
            <p:nvSpPr>
              <p:cNvPr id="259" name=""/>
              <p:cNvSpPr/>
              <p:nvPr/>
            </p:nvSpPr>
            <p:spPr>
              <a:xfrm>
                <a:off x="7169040" y="6096240"/>
                <a:ext cx="10800" cy="10800"/>
              </a:xfrm>
              <a:custGeom>
                <a:avLst/>
                <a:gdLst/>
                <a:ahLst/>
                <a:rect l="l" t="t" r="r" b="b"/>
                <a:pathLst>
                  <a:path w="39" h="63">
                    <a:moveTo>
                      <a:pt x="0" y="62"/>
                    </a:moveTo>
                    <a:lnTo>
                      <a:pt x="6" y="63"/>
                    </a:lnTo>
                    <a:lnTo>
                      <a:pt x="13" y="63"/>
                    </a:lnTo>
                    <a:lnTo>
                      <a:pt x="19" y="61"/>
                    </a:lnTo>
                    <a:lnTo>
                      <a:pt x="25" y="58"/>
                    </a:lnTo>
                    <a:lnTo>
                      <a:pt x="30" y="54"/>
                    </a:lnTo>
                    <a:lnTo>
                      <a:pt x="33" y="50"/>
                    </a:lnTo>
                    <a:lnTo>
                      <a:pt x="37" y="45"/>
                    </a:lnTo>
                    <a:lnTo>
                      <a:pt x="38" y="38"/>
                    </a:lnTo>
                    <a:lnTo>
                      <a:pt x="39" y="33"/>
                    </a:lnTo>
                    <a:lnTo>
                      <a:pt x="39" y="26"/>
                    </a:lnTo>
                    <a:lnTo>
                      <a:pt x="38" y="21"/>
                    </a:lnTo>
                    <a:lnTo>
                      <a:pt x="35" y="16"/>
                    </a:lnTo>
                    <a:lnTo>
                      <a:pt x="33" y="11"/>
                    </a:lnTo>
                    <a:lnTo>
                      <a:pt x="27" y="5"/>
                    </a:lnTo>
                    <a:lnTo>
                      <a:pt x="22" y="3"/>
                    </a:lnTo>
                    <a:lnTo>
                      <a:pt x="14" y="0"/>
                    </a:lnTo>
                    <a:lnTo>
                      <a:pt x="0" y="62"/>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0" name=""/>
              <p:cNvSpPr/>
              <p:nvPr/>
            </p:nvSpPr>
            <p:spPr>
              <a:xfrm>
                <a:off x="7081920" y="6081120"/>
                <a:ext cx="91080" cy="25920"/>
              </a:xfrm>
              <a:custGeom>
                <a:avLst/>
                <a:gdLst/>
                <a:ahLst/>
                <a:rect l="l" t="t" r="r" b="b"/>
                <a:pathLst>
                  <a:path w="335" h="142">
                    <a:moveTo>
                      <a:pt x="8" y="30"/>
                    </a:moveTo>
                    <a:lnTo>
                      <a:pt x="0" y="62"/>
                    </a:lnTo>
                    <a:lnTo>
                      <a:pt x="321" y="142"/>
                    </a:lnTo>
                    <a:lnTo>
                      <a:pt x="335" y="80"/>
                    </a:lnTo>
                    <a:lnTo>
                      <a:pt x="16" y="0"/>
                    </a:lnTo>
                    <a:lnTo>
                      <a:pt x="8" y="30"/>
                    </a:lnTo>
                    <a:close/>
                  </a:path>
                </a:pathLst>
              </a:custGeom>
              <a:solidFill>
                <a:srgbClr val="d81e04"/>
              </a:solidFill>
              <a:ln w="28440">
                <a:solidFill>
                  <a:srgbClr val="ccccff"/>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Times New Roman"/>
                </a:endParaRPr>
              </a:p>
            </p:txBody>
          </p:sp>
          <p:sp>
            <p:nvSpPr>
              <p:cNvPr id="261" name=""/>
              <p:cNvSpPr/>
              <p:nvPr/>
            </p:nvSpPr>
            <p:spPr>
              <a:xfrm>
                <a:off x="7074720" y="6081120"/>
                <a:ext cx="10800" cy="12240"/>
              </a:xfrm>
              <a:custGeom>
                <a:avLst/>
                <a:gdLst/>
                <a:ahLst/>
                <a:rect l="l" t="t" r="r" b="b"/>
                <a:pathLst>
                  <a:path w="40" h="63">
                    <a:moveTo>
                      <a:pt x="40" y="1"/>
                    </a:moveTo>
                    <a:lnTo>
                      <a:pt x="32" y="0"/>
                    </a:lnTo>
                    <a:lnTo>
                      <a:pt x="25" y="0"/>
                    </a:lnTo>
                    <a:lnTo>
                      <a:pt x="19" y="2"/>
                    </a:lnTo>
                    <a:lnTo>
                      <a:pt x="14" y="5"/>
                    </a:lnTo>
                    <a:lnTo>
                      <a:pt x="10" y="9"/>
                    </a:lnTo>
                    <a:lnTo>
                      <a:pt x="6" y="13"/>
                    </a:lnTo>
                    <a:lnTo>
                      <a:pt x="3" y="18"/>
                    </a:lnTo>
                    <a:lnTo>
                      <a:pt x="0" y="23"/>
                    </a:lnTo>
                    <a:lnTo>
                      <a:pt x="0" y="30"/>
                    </a:lnTo>
                    <a:lnTo>
                      <a:pt x="0" y="36"/>
                    </a:lnTo>
                    <a:lnTo>
                      <a:pt x="2" y="42"/>
                    </a:lnTo>
                    <a:lnTo>
                      <a:pt x="3" y="47"/>
                    </a:lnTo>
                    <a:lnTo>
                      <a:pt x="7" y="52"/>
                    </a:lnTo>
                    <a:lnTo>
                      <a:pt x="11" y="56"/>
                    </a:lnTo>
                    <a:lnTo>
                      <a:pt x="18" y="60"/>
                    </a:lnTo>
                    <a:lnTo>
                      <a:pt x="24" y="63"/>
                    </a:lnTo>
                    <a:lnTo>
                      <a:pt x="40" y="1"/>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2" name=""/>
              <p:cNvSpPr/>
              <p:nvPr/>
            </p:nvSpPr>
            <p:spPr>
              <a:xfrm>
                <a:off x="7265880" y="6107040"/>
                <a:ext cx="10800" cy="12240"/>
              </a:xfrm>
              <a:custGeom>
                <a:avLst/>
                <a:gdLst/>
                <a:ahLst/>
                <a:rect l="l" t="t" r="r" b="b"/>
                <a:pathLst>
                  <a:path w="38" h="63">
                    <a:moveTo>
                      <a:pt x="0" y="63"/>
                    </a:moveTo>
                    <a:lnTo>
                      <a:pt x="8" y="63"/>
                    </a:lnTo>
                    <a:lnTo>
                      <a:pt x="15" y="62"/>
                    </a:lnTo>
                    <a:lnTo>
                      <a:pt x="20" y="61"/>
                    </a:lnTo>
                    <a:lnTo>
                      <a:pt x="25" y="57"/>
                    </a:lnTo>
                    <a:lnTo>
                      <a:pt x="31" y="53"/>
                    </a:lnTo>
                    <a:lnTo>
                      <a:pt x="33" y="49"/>
                    </a:lnTo>
                    <a:lnTo>
                      <a:pt x="36" y="42"/>
                    </a:lnTo>
                    <a:lnTo>
                      <a:pt x="37" y="37"/>
                    </a:lnTo>
                    <a:lnTo>
                      <a:pt x="38" y="32"/>
                    </a:lnTo>
                    <a:lnTo>
                      <a:pt x="37" y="25"/>
                    </a:lnTo>
                    <a:lnTo>
                      <a:pt x="36" y="20"/>
                    </a:lnTo>
                    <a:lnTo>
                      <a:pt x="33" y="15"/>
                    </a:lnTo>
                    <a:lnTo>
                      <a:pt x="29" y="9"/>
                    </a:lnTo>
                    <a:lnTo>
                      <a:pt x="25" y="5"/>
                    </a:lnTo>
                    <a:lnTo>
                      <a:pt x="19" y="2"/>
                    </a:lnTo>
                    <a:lnTo>
                      <a:pt x="12"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3" name=""/>
              <p:cNvSpPr/>
              <p:nvPr/>
            </p:nvSpPr>
            <p:spPr>
              <a:xfrm>
                <a:off x="7170480" y="6096240"/>
                <a:ext cx="99360" cy="23040"/>
              </a:xfrm>
              <a:custGeom>
                <a:avLst/>
                <a:gdLst/>
                <a:ahLst/>
                <a:rect l="l" t="t" r="r" b="b"/>
                <a:pathLst>
                  <a:path w="364" h="127">
                    <a:moveTo>
                      <a:pt x="7" y="31"/>
                    </a:moveTo>
                    <a:lnTo>
                      <a:pt x="0" y="63"/>
                    </a:lnTo>
                    <a:lnTo>
                      <a:pt x="352" y="127"/>
                    </a:lnTo>
                    <a:lnTo>
                      <a:pt x="364" y="64"/>
                    </a:lnTo>
                    <a:lnTo>
                      <a:pt x="12" y="0"/>
                    </a:lnTo>
                    <a:lnTo>
                      <a:pt x="7" y="31"/>
                    </a:lnTo>
                    <a:close/>
                  </a:path>
                </a:pathLst>
              </a:custGeom>
              <a:solidFill>
                <a:srgbClr val="d81e04"/>
              </a:solidFill>
              <a:ln w="28440">
                <a:solidFill>
                  <a:srgbClr val="ccccf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64" name=""/>
              <p:cNvSpPr/>
              <p:nvPr/>
            </p:nvSpPr>
            <p:spPr>
              <a:xfrm>
                <a:off x="7162200" y="6096240"/>
                <a:ext cx="10800" cy="10800"/>
              </a:xfrm>
              <a:custGeom>
                <a:avLst/>
                <a:gdLst/>
                <a:ahLst/>
                <a:rect l="l" t="t" r="r" b="b"/>
                <a:pathLst>
                  <a:path w="38" h="63">
                    <a:moveTo>
                      <a:pt x="38" y="1"/>
                    </a:moveTo>
                    <a:lnTo>
                      <a:pt x="30" y="0"/>
                    </a:lnTo>
                    <a:lnTo>
                      <a:pt x="23" y="1"/>
                    </a:lnTo>
                    <a:lnTo>
                      <a:pt x="17" y="2"/>
                    </a:lnTo>
                    <a:lnTo>
                      <a:pt x="13" y="6"/>
                    </a:lnTo>
                    <a:lnTo>
                      <a:pt x="8" y="10"/>
                    </a:lnTo>
                    <a:lnTo>
                      <a:pt x="5" y="16"/>
                    </a:lnTo>
                    <a:lnTo>
                      <a:pt x="2" y="21"/>
                    </a:lnTo>
                    <a:lnTo>
                      <a:pt x="1" y="26"/>
                    </a:lnTo>
                    <a:lnTo>
                      <a:pt x="0" y="33"/>
                    </a:lnTo>
                    <a:lnTo>
                      <a:pt x="1" y="38"/>
                    </a:lnTo>
                    <a:lnTo>
                      <a:pt x="2" y="44"/>
                    </a:lnTo>
                    <a:lnTo>
                      <a:pt x="5" y="50"/>
                    </a:lnTo>
                    <a:lnTo>
                      <a:pt x="9" y="54"/>
                    </a:lnTo>
                    <a:lnTo>
                      <a:pt x="13" y="58"/>
                    </a:lnTo>
                    <a:lnTo>
                      <a:pt x="20" y="62"/>
                    </a:lnTo>
                    <a:lnTo>
                      <a:pt x="26" y="63"/>
                    </a:lnTo>
                    <a:lnTo>
                      <a:pt x="38" y="1"/>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5" name=""/>
              <p:cNvSpPr/>
              <p:nvPr/>
            </p:nvSpPr>
            <p:spPr>
              <a:xfrm>
                <a:off x="7353000" y="6117840"/>
                <a:ext cx="10800" cy="10800"/>
              </a:xfrm>
              <a:custGeom>
                <a:avLst/>
                <a:gdLst/>
                <a:ahLst/>
                <a:rect l="l" t="t" r="r" b="b"/>
                <a:pathLst>
                  <a:path w="37" h="63">
                    <a:moveTo>
                      <a:pt x="0" y="63"/>
                    </a:moveTo>
                    <a:lnTo>
                      <a:pt x="8" y="63"/>
                    </a:lnTo>
                    <a:lnTo>
                      <a:pt x="14" y="62"/>
                    </a:lnTo>
                    <a:lnTo>
                      <a:pt x="21" y="59"/>
                    </a:lnTo>
                    <a:lnTo>
                      <a:pt x="25" y="57"/>
                    </a:lnTo>
                    <a:lnTo>
                      <a:pt x="30" y="53"/>
                    </a:lnTo>
                    <a:lnTo>
                      <a:pt x="33" y="47"/>
                    </a:lnTo>
                    <a:lnTo>
                      <a:pt x="35" y="42"/>
                    </a:lnTo>
                    <a:lnTo>
                      <a:pt x="37" y="36"/>
                    </a:lnTo>
                    <a:lnTo>
                      <a:pt x="37" y="30"/>
                    </a:lnTo>
                    <a:lnTo>
                      <a:pt x="37" y="24"/>
                    </a:lnTo>
                    <a:lnTo>
                      <a:pt x="35" y="19"/>
                    </a:lnTo>
                    <a:lnTo>
                      <a:pt x="32" y="13"/>
                    </a:lnTo>
                    <a:lnTo>
                      <a:pt x="29" y="8"/>
                    </a:lnTo>
                    <a:lnTo>
                      <a:pt x="24" y="4"/>
                    </a:lnTo>
                    <a:lnTo>
                      <a:pt x="17" y="1"/>
                    </a:lnTo>
                    <a:lnTo>
                      <a:pt x="10"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266" name=""/>
              <p:cNvSpPr/>
              <p:nvPr/>
            </p:nvSpPr>
            <p:spPr>
              <a:xfrm>
                <a:off x="7265880" y="6107040"/>
                <a:ext cx="89640" cy="21600"/>
              </a:xfrm>
              <a:custGeom>
                <a:avLst/>
                <a:gdLst/>
                <a:ahLst/>
                <a:rect l="l" t="t" r="r" b="b"/>
                <a:pathLst>
                  <a:path w="329" h="113">
                    <a:moveTo>
                      <a:pt x="4" y="32"/>
                    </a:moveTo>
                    <a:lnTo>
                      <a:pt x="0" y="63"/>
                    </a:lnTo>
                    <a:lnTo>
                      <a:pt x="319" y="113"/>
                    </a:lnTo>
                    <a:lnTo>
                      <a:pt x="329" y="50"/>
                    </a:lnTo>
                    <a:lnTo>
                      <a:pt x="9" y="0"/>
                    </a:lnTo>
                    <a:lnTo>
                      <a:pt x="4" y="32"/>
                    </a:lnTo>
                    <a:close/>
                  </a:path>
                </a:pathLst>
              </a:custGeom>
              <a:solidFill>
                <a:srgbClr val="d81e04"/>
              </a:solidFill>
              <a:ln w="28440">
                <a:solidFill>
                  <a:srgbClr val="ccccf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67" name=""/>
              <p:cNvSpPr/>
              <p:nvPr/>
            </p:nvSpPr>
            <p:spPr>
              <a:xfrm>
                <a:off x="7259040" y="6107040"/>
                <a:ext cx="9360" cy="12240"/>
              </a:xfrm>
              <a:custGeom>
                <a:avLst/>
                <a:gdLst/>
                <a:ahLst/>
                <a:rect l="l" t="t" r="r" b="b"/>
                <a:pathLst>
                  <a:path w="37" h="64">
                    <a:moveTo>
                      <a:pt x="37" y="1"/>
                    </a:moveTo>
                    <a:lnTo>
                      <a:pt x="29" y="0"/>
                    </a:lnTo>
                    <a:lnTo>
                      <a:pt x="22" y="1"/>
                    </a:lnTo>
                    <a:lnTo>
                      <a:pt x="17" y="4"/>
                    </a:lnTo>
                    <a:lnTo>
                      <a:pt x="12" y="8"/>
                    </a:lnTo>
                    <a:lnTo>
                      <a:pt x="8" y="12"/>
                    </a:lnTo>
                    <a:lnTo>
                      <a:pt x="4" y="16"/>
                    </a:lnTo>
                    <a:lnTo>
                      <a:pt x="3" y="22"/>
                    </a:lnTo>
                    <a:lnTo>
                      <a:pt x="0" y="27"/>
                    </a:lnTo>
                    <a:lnTo>
                      <a:pt x="0" y="34"/>
                    </a:lnTo>
                    <a:lnTo>
                      <a:pt x="1" y="39"/>
                    </a:lnTo>
                    <a:lnTo>
                      <a:pt x="3" y="45"/>
                    </a:lnTo>
                    <a:lnTo>
                      <a:pt x="5" y="50"/>
                    </a:lnTo>
                    <a:lnTo>
                      <a:pt x="9" y="55"/>
                    </a:lnTo>
                    <a:lnTo>
                      <a:pt x="14" y="59"/>
                    </a:lnTo>
                    <a:lnTo>
                      <a:pt x="20" y="62"/>
                    </a:lnTo>
                    <a:lnTo>
                      <a:pt x="28" y="64"/>
                    </a:lnTo>
                    <a:lnTo>
                      <a:pt x="37" y="1"/>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8" name=""/>
              <p:cNvSpPr/>
              <p:nvPr/>
            </p:nvSpPr>
            <p:spPr>
              <a:xfrm>
                <a:off x="7449840" y="6124680"/>
                <a:ext cx="9360" cy="12240"/>
              </a:xfrm>
              <a:custGeom>
                <a:avLst/>
                <a:gdLst/>
                <a:ahLst/>
                <a:rect l="l" t="t" r="r" b="b"/>
                <a:pathLst>
                  <a:path w="35" h="63">
                    <a:moveTo>
                      <a:pt x="0" y="63"/>
                    </a:moveTo>
                    <a:lnTo>
                      <a:pt x="7" y="63"/>
                    </a:lnTo>
                    <a:lnTo>
                      <a:pt x="14" y="62"/>
                    </a:lnTo>
                    <a:lnTo>
                      <a:pt x="19" y="59"/>
                    </a:lnTo>
                    <a:lnTo>
                      <a:pt x="24" y="57"/>
                    </a:lnTo>
                    <a:lnTo>
                      <a:pt x="28" y="51"/>
                    </a:lnTo>
                    <a:lnTo>
                      <a:pt x="32" y="46"/>
                    </a:lnTo>
                    <a:lnTo>
                      <a:pt x="34" y="41"/>
                    </a:lnTo>
                    <a:lnTo>
                      <a:pt x="35" y="36"/>
                    </a:lnTo>
                    <a:lnTo>
                      <a:pt x="35" y="29"/>
                    </a:lnTo>
                    <a:lnTo>
                      <a:pt x="34" y="24"/>
                    </a:lnTo>
                    <a:lnTo>
                      <a:pt x="32" y="17"/>
                    </a:lnTo>
                    <a:lnTo>
                      <a:pt x="30" y="12"/>
                    </a:lnTo>
                    <a:lnTo>
                      <a:pt x="26" y="8"/>
                    </a:lnTo>
                    <a:lnTo>
                      <a:pt x="21" y="4"/>
                    </a:lnTo>
                    <a:lnTo>
                      <a:pt x="14" y="2"/>
                    </a:lnTo>
                    <a:lnTo>
                      <a:pt x="6" y="0"/>
                    </a:lnTo>
                    <a:lnTo>
                      <a:pt x="0" y="63"/>
                    </a:lnTo>
                    <a:close/>
                  </a:path>
                </a:pathLst>
              </a:custGeom>
              <a:solidFill>
                <a:srgbClr val="d81e04"/>
              </a:solidFill>
              <a:ln w="28440">
                <a:solidFill>
                  <a:srgbClr val="ccccff"/>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269" name=""/>
              <p:cNvSpPr/>
              <p:nvPr/>
            </p:nvSpPr>
            <p:spPr>
              <a:xfrm>
                <a:off x="7353000" y="6117840"/>
                <a:ext cx="98280" cy="19080"/>
              </a:xfrm>
              <a:custGeom>
                <a:avLst/>
                <a:gdLst/>
                <a:ahLst/>
                <a:rect l="l" t="t" r="r" b="b"/>
                <a:pathLst>
                  <a:path w="359" h="102">
                    <a:moveTo>
                      <a:pt x="4" y="33"/>
                    </a:moveTo>
                    <a:lnTo>
                      <a:pt x="0" y="64"/>
                    </a:lnTo>
                    <a:lnTo>
                      <a:pt x="353" y="102"/>
                    </a:lnTo>
                    <a:lnTo>
                      <a:pt x="359" y="39"/>
                    </a:lnTo>
                    <a:lnTo>
                      <a:pt x="8" y="0"/>
                    </a:lnTo>
                    <a:lnTo>
                      <a:pt x="4" y="33"/>
                    </a:lnTo>
                    <a:close/>
                  </a:path>
                </a:pathLst>
              </a:custGeom>
              <a:solidFill>
                <a:srgbClr val="d81e04"/>
              </a:solidFill>
              <a:ln w="28440">
                <a:solidFill>
                  <a:srgbClr val="cccc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70" name=""/>
              <p:cNvSpPr/>
              <p:nvPr/>
            </p:nvSpPr>
            <p:spPr>
              <a:xfrm>
                <a:off x="7346160" y="6117840"/>
                <a:ext cx="9360" cy="10800"/>
              </a:xfrm>
              <a:custGeom>
                <a:avLst/>
                <a:gdLst/>
                <a:ahLst/>
                <a:rect l="l" t="t" r="r" b="b"/>
                <a:pathLst>
                  <a:path w="35" h="64">
                    <a:moveTo>
                      <a:pt x="35" y="0"/>
                    </a:moveTo>
                    <a:lnTo>
                      <a:pt x="27" y="0"/>
                    </a:lnTo>
                    <a:lnTo>
                      <a:pt x="21" y="1"/>
                    </a:lnTo>
                    <a:lnTo>
                      <a:pt x="14" y="4"/>
                    </a:lnTo>
                    <a:lnTo>
                      <a:pt x="10" y="8"/>
                    </a:lnTo>
                    <a:lnTo>
                      <a:pt x="6" y="12"/>
                    </a:lnTo>
                    <a:lnTo>
                      <a:pt x="2" y="17"/>
                    </a:lnTo>
                    <a:lnTo>
                      <a:pt x="1" y="23"/>
                    </a:lnTo>
                    <a:lnTo>
                      <a:pt x="0" y="29"/>
                    </a:lnTo>
                    <a:lnTo>
                      <a:pt x="0" y="35"/>
                    </a:lnTo>
                    <a:lnTo>
                      <a:pt x="0" y="41"/>
                    </a:lnTo>
                    <a:lnTo>
                      <a:pt x="2" y="46"/>
                    </a:lnTo>
                    <a:lnTo>
                      <a:pt x="5" y="51"/>
                    </a:lnTo>
                    <a:lnTo>
                      <a:pt x="9" y="56"/>
                    </a:lnTo>
                    <a:lnTo>
                      <a:pt x="14" y="60"/>
                    </a:lnTo>
                    <a:lnTo>
                      <a:pt x="21" y="63"/>
                    </a:lnTo>
                    <a:lnTo>
                      <a:pt x="27" y="64"/>
                    </a:lnTo>
                    <a:lnTo>
                      <a:pt x="35" y="0"/>
                    </a:lnTo>
                    <a:close/>
                  </a:path>
                </a:pathLst>
              </a:custGeom>
              <a:solidFill>
                <a:srgbClr val="d81e04"/>
              </a:solidFill>
              <a:ln w="28440">
                <a:solidFill>
                  <a:srgbClr val="cccc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grpSp>
        <p:sp>
          <p:nvSpPr>
            <p:cNvPr id="271" name=""/>
            <p:cNvSpPr/>
            <p:nvPr/>
          </p:nvSpPr>
          <p:spPr>
            <a:xfrm>
              <a:off x="4437000" y="6199200"/>
              <a:ext cx="6537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Return</a:t>
              </a:r>
              <a:endParaRPr b="0" lang="en-US" sz="1600" strike="noStrike" u="none">
                <a:solidFill>
                  <a:srgbClr val="000000"/>
                </a:solidFill>
                <a:effectLst/>
                <a:uFillTx/>
                <a:latin typeface="Times New Roman"/>
              </a:endParaRPr>
            </a:p>
          </p:txBody>
        </p:sp>
        <p:sp>
          <p:nvSpPr>
            <p:cNvPr id="272" name=""/>
            <p:cNvSpPr/>
            <p:nvPr/>
          </p:nvSpPr>
          <p:spPr>
            <a:xfrm>
              <a:off x="4655520" y="593568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273" name=""/>
            <p:cNvSpPr/>
            <p:nvPr/>
          </p:nvSpPr>
          <p:spPr>
            <a:xfrm>
              <a:off x="2711880" y="5962680"/>
              <a:ext cx="221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grpSp>
      <p:sp>
        <p:nvSpPr>
          <p:cNvPr id="274" name="PlaceHolder 2"/>
          <p:cNvSpPr>
            <a:spLocks noGrp="1"/>
          </p:cNvSpPr>
          <p:nvPr>
            <p:ph type="title"/>
          </p:nvPr>
        </p:nvSpPr>
        <p:spPr>
          <a:xfrm>
            <a:off x="685800" y="151920"/>
            <a:ext cx="7696080" cy="7621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Value-at-Risk</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2001-02-25T18:43:20Z</dcterms:created>
  <dc:creator>Ludmila Kaminski</dc:creator>
  <dc:description/>
  <dc:language>en-US</dc:language>
  <cp:lastModifiedBy>vkamins</cp:lastModifiedBy>
  <dcterms:modified xsi:type="dcterms:W3CDTF">2001-06-07T10:40:33Z</dcterms:modified>
  <cp:revision>100</cp:revision>
  <dc:subject/>
  <dc:title>No Slide Title</dc:title>
</cp:coreProperties>
</file>