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wmf" ContentType="image/x-wmf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288588" cy="6858000"/>
  <p:notesSz cx="6923088" cy="94249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8240" y="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WC-Elogo-N" descr=""/>
          <p:cNvPicPr/>
          <p:nvPr/>
        </p:nvPicPr>
        <p:blipFill>
          <a:blip r:embed="rId2"/>
          <a:stretch/>
        </p:blipFill>
        <p:spPr>
          <a:xfrm>
            <a:off x="9258480" y="5902200"/>
            <a:ext cx="703080" cy="70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28240" y="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" name=""/>
          <p:cNvSpPr/>
          <p:nvPr/>
        </p:nvSpPr>
        <p:spPr>
          <a:xfrm>
            <a:off x="177480" y="6599160"/>
            <a:ext cx="158004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© 2001 UB-MkgtPower-0601-</a:t>
            </a:r>
            <a:fld id="{0DE9999D-FC3B-4A9A-BAB6-7B7A409135C7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>
            <a:off x="4336920" y="3489480"/>
            <a:ext cx="1602360" cy="1552320"/>
            <a:chOff x="4336920" y="3489480"/>
            <a:chExt cx="1602360" cy="1552320"/>
          </a:xfrm>
        </p:grpSpPr>
        <p:pic>
          <p:nvPicPr>
            <p:cNvPr id="7" name="WC-Elogo-N" descr=""/>
            <p:cNvPicPr/>
            <p:nvPr/>
          </p:nvPicPr>
          <p:blipFill>
            <a:blip r:embed="rId1"/>
            <a:stretch/>
          </p:blipFill>
          <p:spPr>
            <a:xfrm>
              <a:off x="4336920" y="3489480"/>
              <a:ext cx="1593360" cy="15523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" name=""/>
            <p:cNvSpPr/>
            <p:nvPr/>
          </p:nvSpPr>
          <p:spPr>
            <a:xfrm>
              <a:off x="5807160" y="447804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pic>
        <p:nvPicPr>
          <p:cNvPr id="9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352440" y="550800"/>
            <a:ext cx="1706400" cy="280692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pic>
        <p:nvPicPr>
          <p:cNvPr id="10" name="" descr=""/>
          <p:cNvPicPr/>
          <p:nvPr/>
        </p:nvPicPr>
        <p:blipFill>
          <a:blip r:embed="rId3"/>
          <a:stretch/>
        </p:blipFill>
        <p:spPr>
          <a:xfrm>
            <a:off x="8142120" y="550800"/>
            <a:ext cx="1713240" cy="281160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sp>
        <p:nvSpPr>
          <p:cNvPr id="11" name=""/>
          <p:cNvSpPr/>
          <p:nvPr/>
        </p:nvSpPr>
        <p:spPr>
          <a:xfrm>
            <a:off x="311040" y="4800600"/>
            <a:ext cx="966168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25, 2001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" name=""/>
          <p:cNvSpPr/>
          <p:nvPr/>
        </p:nvSpPr>
        <p:spPr>
          <a:xfrm>
            <a:off x="1768320" y="457200"/>
            <a:ext cx="676620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Lack of Political Will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Results in Higher Bills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"/>
          <p:cNvSpPr/>
          <p:nvPr/>
        </p:nvSpPr>
        <p:spPr>
          <a:xfrm>
            <a:off x="771480" y="76320"/>
            <a:ext cx="874404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Cost to California To-Date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" name=""/>
          <p:cNvSpPr/>
          <p:nvPr/>
        </p:nvSpPr>
        <p:spPr>
          <a:xfrm>
            <a:off x="871560" y="1353960"/>
            <a:ext cx="8929800" cy="48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$9.4 billion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in quantified losses due to poor decisions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PG&amp;E in bankruptcy and SCE on the brink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State of California downgraded by the credit rating agencies, with budget surplus spent on electricity</a:t>
            </a: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120,000 home without power during many hours this summer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71120" y="114480"/>
            <a:ext cx="874404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CAISO Studies Do Not Add Up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888480" y="1447920"/>
            <a:ext cx="8574120" cy="541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250"/>
              </a:spcBef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DMA’s Hildebrandt arrived at an estimate of $8.9 billion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spcBef>
                <a:spcPts val="12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12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spcBef>
                <a:spcPts val="12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1250"/>
              </a:spcBef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DMA’s Sheffrin identified excess payments of $505 million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" name=""/>
          <p:cNvSpPr/>
          <p:nvPr/>
        </p:nvSpPr>
        <p:spPr>
          <a:xfrm>
            <a:off x="1797120" y="5780160"/>
            <a:ext cx="6678720" cy="5475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CAISO experts can’t agree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71120" y="50760"/>
            <a:ext cx="87440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Drawbacks of the CAISO Studies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852120" y="1187280"/>
            <a:ext cx="8658360" cy="464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Fail to treat the entire Western region as an integrated market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Disregard of supply and demand conditions outside of California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Arbitrary heat rate cost-of-service standard for imports that does not reflect resource scarcity in the Pacific NW and Desert SW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Disregard of opportunity costs that impact competitive markets in California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Environmental limitations on operable hours (emissions, hydro)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 generation limitations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Unrealistic assumptions regarding cost and capabilities of new power plants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Include timeframe before October 2000, CDWR bilateral transactions, and CAISO Out-of-Market purchases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83720" y="114480"/>
            <a:ext cx="874404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Conclusion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883800" y="1426680"/>
            <a:ext cx="8829720" cy="342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CAISO admits that its findings are preliminary and much more analysis need to be done before determining refund levels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CAISO reassessment of BPA’s “excess” payments casts doubts on both the methodology and motivations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“CAISO acknowledges that “the findings contained therein (DMA Studies) were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preliminary and that they were based on assumptions derived from information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available to the ISO at that time” 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Letter from Terry M. Winter (CEO, CAISO) to Stephen Oliver (VP, BPA)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CAISO has no independence from politicians in California and all analysis is subject to huge “agency” question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"/>
          <p:cNvSpPr/>
          <p:nvPr/>
        </p:nvSpPr>
        <p:spPr>
          <a:xfrm>
            <a:off x="771480" y="177840"/>
            <a:ext cx="874404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Don’t Blame the Messenger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" name=""/>
          <p:cNvSpPr/>
          <p:nvPr/>
        </p:nvSpPr>
        <p:spPr>
          <a:xfrm>
            <a:off x="974880" y="1012680"/>
            <a:ext cx="8470800" cy="49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has long advocated that the rules put in place by the California government and blessed by FERC were doomed to fail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has always operated fully within the law and FERC’s rules and has never benefited from the exercise of market power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Marketers provide a vital service in this highly volatile commodity market – transparency and price risk management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has been attacked and outrageous statements have been made against Enron’s executives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While the CAISO alleges that Enron “owes” $39 million, Enron has not been paid many times that amount for CPUC approved retail obligations by both SCE and PG&amp;E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53800" y="42336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What else has California done (or will do) to its consumers (and other western consumers)?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State of California, through its Department of Water and Resources, has entered into long-term contracts with a nominal value of approximately $45 billion.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to consumers = ???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Other unintended consequences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" name=""/>
          <p:cNvSpPr/>
          <p:nvPr/>
        </p:nvSpPr>
        <p:spPr>
          <a:xfrm>
            <a:off x="1797120" y="5780160"/>
            <a:ext cx="6678720" cy="5475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$???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"/>
          <p:cNvGrpSpPr/>
          <p:nvPr/>
        </p:nvGrpSpPr>
        <p:grpSpPr>
          <a:xfrm>
            <a:off x="3855960" y="2060640"/>
            <a:ext cx="2784600" cy="2714400"/>
            <a:chOff x="3855960" y="2060640"/>
            <a:chExt cx="2784600" cy="2714400"/>
          </a:xfrm>
        </p:grpSpPr>
        <p:pic>
          <p:nvPicPr>
            <p:cNvPr id="52" name="WC-Elogo-N" descr=""/>
            <p:cNvPicPr/>
            <p:nvPr/>
          </p:nvPicPr>
          <p:blipFill>
            <a:blip r:embed="rId1"/>
            <a:stretch/>
          </p:blipFill>
          <p:spPr>
            <a:xfrm>
              <a:off x="3855960" y="2060640"/>
              <a:ext cx="2784600" cy="2714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3" name=""/>
            <p:cNvSpPr/>
            <p:nvPr/>
          </p:nvSpPr>
          <p:spPr>
            <a:xfrm>
              <a:off x="6473880" y="386964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7080" y="202680"/>
            <a:ext cx="10058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Outline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22040" y="1050480"/>
            <a:ext cx="895500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50000"/>
              </a:lnSpc>
              <a:spcBef>
                <a:spcPts val="1250"/>
              </a:spcBef>
              <a:buNone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50000"/>
              </a:lnSpc>
              <a:spcBef>
                <a:spcPts val="1375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What could California have done differently?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150000"/>
              </a:lnSpc>
              <a:spcBef>
                <a:spcPts val="1375"/>
              </a:spcBef>
              <a:buNone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50000"/>
              </a:lnSpc>
              <a:spcBef>
                <a:spcPts val="1375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Market power studies do not add megawatts!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150000"/>
              </a:lnSpc>
              <a:spcBef>
                <a:spcPts val="1375"/>
              </a:spcBef>
              <a:buNone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50000"/>
              </a:lnSpc>
              <a:spcBef>
                <a:spcPts val="1375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Don’t blame the messenger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440" y="177480"/>
            <a:ext cx="87440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What Could California Have Done Differently?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361800" y="1271160"/>
            <a:ext cx="9590400" cy="4792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 Protect SDG&amp;E customers by entering into long-term deals in early 2000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 Avoid generation exodus and minimize blackouts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3. Encourage load reduction measures by setting reasonable retail rates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4. Pay the QFs so they could deliver power instead of sitting idle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5. Lower consumer costs by ensuring CDWR creditworthiness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6. End CDWR underscheduling of load requirements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" name=""/>
          <p:cNvSpPr/>
          <p:nvPr/>
        </p:nvSpPr>
        <p:spPr>
          <a:xfrm>
            <a:off x="1684440" y="5843520"/>
            <a:ext cx="6791400" cy="54792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Missteps of Politicians = $$$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4480" y="215640"/>
            <a:ext cx="10058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Protect SDG&amp;E Customers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26720" y="655200"/>
            <a:ext cx="975348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Long term contracts were offered to California in late 2000 at $45-$55/mwh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“Last summer, Houston-based Enron and several other firms offered to sell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power to California’s utilities for just five years at about $50 a megawatt-hour”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-L.A. Times, June 13, 2001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SDG&amp;E could not get CPUC pre-approval for these deals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instead has paid $2.5 billion (1) contracting for power at prices significantly above the prices available and (2) buying on the spot market for $300/mwh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1255680" indent="-22860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4be9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04be9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04be9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“The state will be paying an average price of $79/mwh over the next 5 years”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  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Update of CDWR Power Purchase Contract Efforts (May 31, 2001</a:t>
            </a:r>
            <a:r>
              <a:rPr b="0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Had the CPUC mandated that SDG&amp;E, PG&amp;E, and SCE enter into similar contracts, consumers could have saved 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$80 billion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over the 2000-2006 timeframe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" name=""/>
          <p:cNvSpPr/>
          <p:nvPr/>
        </p:nvSpPr>
        <p:spPr>
          <a:xfrm>
            <a:off x="1530360" y="5843520"/>
            <a:ext cx="7051680" cy="54792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to SDG&amp;E Customers = $2.5 billion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28600" y="215640"/>
            <a:ext cx="10058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Avoid Generation Exodus and Blackouts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2" name=""/>
          <p:cNvSpPr/>
          <p:nvPr/>
        </p:nvSpPr>
        <p:spPr>
          <a:xfrm>
            <a:off x="874800" y="1147680"/>
            <a:ext cx="8915400" cy="518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As wholesale price caps were tightened in the Cal PX and Cal ISO from $750/mwh to $250/mwh, imports were reduced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“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Net imports in August 2000 were 3,500 MW below 1999 levels.”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       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FERC Staff Report on U.S. Bulk Power Markets: Part I (November 2000)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peaking capacity got canceled after the $150/mwh price cap was put in place in November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“At least 668 MW of peak capacity was dropped because of the proposal”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California Energy Markets, November 10,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Clr>
                <a:srgbClr val="095ba6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generation shortages are likely to affect 1.4 million homes and occur for nearly 113 hours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shortfall could have been reduced by 10-20% without price caps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" name=""/>
          <p:cNvSpPr/>
          <p:nvPr/>
        </p:nvSpPr>
        <p:spPr>
          <a:xfrm>
            <a:off x="1160640" y="5122080"/>
            <a:ext cx="85816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“The Impact of Wholesale Electricity Price Controls on California Summer Reliability”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U.S. Department of Energy, June 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" name=""/>
          <p:cNvSpPr/>
          <p:nvPr/>
        </p:nvSpPr>
        <p:spPr>
          <a:xfrm>
            <a:off x="1828800" y="5865840"/>
            <a:ext cx="6678720" cy="5475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120,000 homes w/o electricity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68120" y="-5040"/>
            <a:ext cx="10058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Encourage Earlier Load Reductions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22400" y="821880"/>
            <a:ext cx="967104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spcBef>
                <a:spcPts val="1500"/>
              </a:spcBef>
              <a:buNone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CPUC and the Governor openly opposed any retail tariff increase in 2000 even though Utilities were heading towards financial insolvency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Without any appropriate retail price signals, businesses and homes in California had no reason to conserve energy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CPUC finally approved two retail rate increases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spcBef>
                <a:spcPts val="1250"/>
              </a:spcBef>
              <a:buClr>
                <a:srgbClr val="095ba6"/>
              </a:buClr>
              <a:buSzPct val="125000"/>
              <a:buFont typeface="Wingdings" charset="2"/>
              <a:buChar char="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January 2001 - $10/mwh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spcBef>
                <a:spcPts val="1250"/>
              </a:spcBef>
              <a:buClr>
                <a:srgbClr val="095ba6"/>
              </a:buClr>
              <a:buSzPct val="125000"/>
              <a:buFont typeface="Wingdings" charset="2"/>
              <a:buChar char="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March 2001  - $30/mwh (with the bill impact not until July)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Had the CPUC increased retail rates modestly in 2000 when wholesale prices were increasing, consumers would have reduced demand thereby moderating overall purchased energy costs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" name=""/>
          <p:cNvSpPr/>
          <p:nvPr/>
        </p:nvSpPr>
        <p:spPr>
          <a:xfrm>
            <a:off x="1797120" y="5856120"/>
            <a:ext cx="6678720" cy="54792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$2.5 billion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71120" y="76320"/>
            <a:ext cx="874404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Bring QFs Back On-Line Earlier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871200" y="1353600"/>
            <a:ext cx="892980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Many Qualify Facilities went off-line in late 2000 and early 2001 due to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10000"/>
              </a:lnSpc>
              <a:buClr>
                <a:srgbClr val="000000"/>
              </a:buClr>
              <a:buSzPct val="125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CPUC mandated change in the pricing formula for natural gas that made running uneconomic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10000"/>
              </a:lnSpc>
              <a:buClr>
                <a:srgbClr val="000000"/>
              </a:buClr>
              <a:buSzPct val="125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Utilities failed to make scheduled payments to plants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1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“Edison owes $529 million and PG&amp;E owes $387 million as of January 31st, 2001.”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 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FERC Staff Report on U.S. Bulk Power Markets: Part I (November 2000)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11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DWR replaced the $125/mwh QF power with spot power at prices bought above $300/mwh between January and April 2001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11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11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" name=""/>
          <p:cNvSpPr/>
          <p:nvPr/>
        </p:nvSpPr>
        <p:spPr>
          <a:xfrm>
            <a:off x="1797120" y="5869080"/>
            <a:ext cx="6678720" cy="5475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$1.1 billion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"/>
          <p:cNvSpPr/>
          <p:nvPr/>
        </p:nvSpPr>
        <p:spPr>
          <a:xfrm>
            <a:off x="114480" y="0"/>
            <a:ext cx="10058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Ensure CDWR Creditworthiness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" name=""/>
          <p:cNvSpPr/>
          <p:nvPr/>
        </p:nvSpPr>
        <p:spPr>
          <a:xfrm>
            <a:off x="1797120" y="5856120"/>
            <a:ext cx="6678720" cy="54792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$1.3 billion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" name=""/>
          <p:cNvSpPr/>
          <p:nvPr/>
        </p:nvSpPr>
        <p:spPr>
          <a:xfrm>
            <a:off x="122400" y="822240"/>
            <a:ext cx="9671040" cy="525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150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told to manage Utilities “net short” beginning January 2001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future cash flows are unclear based on legislation and CPUC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continues to pay credit premium to market for failure of CPUC to set compensatory retail rates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FERC believes that 10% adder to cost is reasonable to compensate sellers for credit concerns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has spent $13 billion to date buying power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"/>
          <p:cNvSpPr/>
          <p:nvPr/>
        </p:nvSpPr>
        <p:spPr>
          <a:xfrm>
            <a:off x="114480" y="0"/>
            <a:ext cx="10058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End Utility / CDWR Underscheduling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" name=""/>
          <p:cNvSpPr/>
          <p:nvPr/>
        </p:nvSpPr>
        <p:spPr>
          <a:xfrm>
            <a:off x="1797120" y="5869080"/>
            <a:ext cx="6678720" cy="5475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$2.1 billion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" name=""/>
          <p:cNvSpPr/>
          <p:nvPr/>
        </p:nvSpPr>
        <p:spPr>
          <a:xfrm>
            <a:off x="122400" y="822240"/>
            <a:ext cx="9671040" cy="525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150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Underscheduling in early 2000 was the result of poor incentives directed at the Utilities trying to maximize their Stranded Cost recovery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During some hours last year, the CAISO was buying over 10,000 MW in real time to keep load and generation in balance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To address this situation, FERC ordered that CAISO implement $100/mwh penalty for parties that underschedule their load by more than 5%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Combined, the major buyers (CDWR, PG&amp;E and SCE) have incurred to date as much as $1 billion due to their continued inability to forward contract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In addition, most of $1.1 billion Out of Market purchases in 2001 resulted from the CAISO having to buy due to underscheduling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ECT</dc:creator>
  <dc:description/>
  <dc:language>en-US</dc:language>
  <cp:lastModifiedBy>mmcvick</cp:lastModifiedBy>
  <cp:lastPrinted>2001-06-27T19:00:11Z</cp:lastPrinted>
  <dcterms:modified xsi:type="dcterms:W3CDTF">2001-07-06T18:43:47Z</dcterms:modified>
  <cp:revision>912</cp:revision>
  <dc:subject/>
  <dc:title>No Slide Title</dc:title>
</cp:coreProperties>
</file>