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slides/slide1.xml" ContentType="application/vnd.openxmlformats-officedocument.presentationml.slide+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Slides/_rels/notesSlide7.xml.rels" ContentType="application/vnd.openxmlformats-package.relationships+xml"/>
  <Override PartName="/ppt/notesSlides/_rels/notesSlide6.xml.rels" ContentType="application/vnd.openxmlformats-package.relationships+xml"/>
  <Override PartName="/ppt/notesSlides/_rels/notesSlide5.xml.rels" ContentType="application/vnd.openxmlformats-package.relationships+xml"/>
  <Override PartName="/ppt/notesSlides/_rels/notesSlide4.xml.rels" ContentType="application/vnd.openxmlformats-package.relationships+xml"/>
  <Override PartName="/ppt/notesSlides/_rels/notesSlide3.xml.rels" ContentType="application/vnd.openxmlformats-package.relationships+xml"/>
  <Override PartName="/ppt/notesSlides/_rels/notesSlide2.xml.rels" ContentType="application/vnd.openxmlformats-package.relationship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Lst>
  <p:sldSz cx="10058400" cy="7772400"/>
  <p:notesSz cx="6858000" cy="9190038"/>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 name=""/>
          <p:cNvSpPr/>
          <p:nvPr/>
        </p:nvSpPr>
        <p:spPr>
          <a:xfrm>
            <a:off x="0" y="0"/>
            <a:ext cx="6858000" cy="91908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36" name="PlaceHolder 1"/>
          <p:cNvSpPr>
            <a:spLocks noGrp="1"/>
          </p:cNvSpPr>
          <p:nvPr>
            <p:ph type="hdr"/>
          </p:nvPr>
        </p:nvSpPr>
        <p:spPr>
          <a:xfrm>
            <a:off x="-360" y="0"/>
            <a:ext cx="2971800" cy="458640"/>
          </a:xfrm>
          <a:prstGeom prst="rect">
            <a:avLst/>
          </a:prstGeom>
          <a:noFill/>
          <a:ln w="0">
            <a:noFill/>
          </a:ln>
        </p:spPr>
        <p:txBody>
          <a:bodyPr lIns="90000" rIns="90000" tIns="46800" bIns="46800" anchor="t">
            <a:noAutofit/>
          </a:bodyPr>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37" name="PlaceHolder 2"/>
          <p:cNvSpPr>
            <a:spLocks noGrp="1"/>
          </p:cNvSpPr>
          <p:nvPr>
            <p:ph type="sldImg"/>
          </p:nvPr>
        </p:nvSpPr>
        <p:spPr>
          <a:xfrm>
            <a:off x="1198440" y="688680"/>
            <a:ext cx="4461120" cy="3446280"/>
          </a:xfrm>
          <a:prstGeom prst="rect">
            <a:avLst/>
          </a:prstGeom>
          <a:solidFill>
            <a:srgbClr val="ffffff"/>
          </a:solidFill>
          <a:ln w="9360">
            <a:solidFill>
              <a:srgbClr val="000000"/>
            </a:solidFill>
            <a:miter/>
          </a:ln>
        </p:spPr>
        <p:txBody>
          <a:bodyPr lIns="90000" rIns="90000" tIns="46800" bIns="46800" anchor="ctr">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Palatino"/>
              </a:rPr>
              <a:t>Click to move the slide</a:t>
            </a:r>
            <a:endParaRPr b="0" lang="en-US" sz="2400" strike="noStrike" u="none">
              <a:solidFill>
                <a:srgbClr val="000000"/>
              </a:solidFill>
              <a:effectLst/>
              <a:uFillTx/>
              <a:latin typeface="Palatino"/>
            </a:endParaRPr>
          </a:p>
        </p:txBody>
      </p:sp>
      <p:sp>
        <p:nvSpPr>
          <p:cNvPr id="38" name="PlaceHolder 3"/>
          <p:cNvSpPr>
            <a:spLocks noGrp="1"/>
          </p:cNvSpPr>
          <p:nvPr>
            <p:ph type="body"/>
          </p:nvPr>
        </p:nvSpPr>
        <p:spPr>
          <a:xfrm>
            <a:off x="914400" y="4365360"/>
            <a:ext cx="5029200" cy="84132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Palatino"/>
              </a:rPr>
              <a:t>Click to edit the notes format</a:t>
            </a:r>
            <a:endParaRPr b="0" lang="en-US" sz="1100" strike="noStrike" u="none">
              <a:solidFill>
                <a:srgbClr val="000000"/>
              </a:solidFill>
              <a:effectLst/>
              <a:uFillTx/>
              <a:latin typeface="Palatino"/>
            </a:endParaRPr>
          </a:p>
        </p:txBody>
      </p:sp>
      <p:sp>
        <p:nvSpPr>
          <p:cNvPr id="39" name="PlaceHolder 4"/>
          <p:cNvSpPr>
            <a:spLocks noGrp="1"/>
          </p:cNvSpPr>
          <p:nvPr>
            <p:ph type="ftr" idx="4"/>
          </p:nvPr>
        </p:nvSpPr>
        <p:spPr>
          <a:xfrm>
            <a:off x="3428640" y="261720"/>
            <a:ext cx="2971800" cy="215640"/>
          </a:xfrm>
          <a:prstGeom prst="rect">
            <a:avLst/>
          </a:prstGeom>
          <a:noFill/>
          <a:ln w="0">
            <a:noFill/>
          </a:ln>
        </p:spPr>
        <p:txBody>
          <a:bodyPr lIns="90000" rIns="90000" tIns="46800" bIns="46800" anchor="b">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txho/NextSteps06 ENX119.ppt</a:t>
            </a:r>
            <a:endParaRPr b="0" lang="en-US" sz="800" strike="noStrike" u="none">
              <a:solidFill>
                <a:srgbClr val="000000"/>
              </a:solidFill>
              <a:effectLst/>
              <a:uFillTx/>
              <a:latin typeface="Times New Roman"/>
            </a:endParaRPr>
          </a:p>
        </p:txBody>
      </p:sp>
      <p:sp>
        <p:nvSpPr>
          <p:cNvPr id="40" name="PlaceHolder 5"/>
          <p:cNvSpPr>
            <a:spLocks noGrp="1"/>
          </p:cNvSpPr>
          <p:nvPr>
            <p:ph type="sldNum" idx="5"/>
          </p:nvPr>
        </p:nvSpPr>
        <p:spPr>
          <a:xfrm>
            <a:off x="3885840" y="8730720"/>
            <a:ext cx="2971800" cy="459000"/>
          </a:xfrm>
          <a:prstGeom prst="rect">
            <a:avLst/>
          </a:prstGeom>
          <a:noFill/>
          <a:ln w="0">
            <a:noFill/>
          </a:ln>
        </p:spPr>
        <p:txBody>
          <a:bodyPr lIns="90000" rIns="90000" tIns="46800" bIns="46800" anchor="b">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922F2AB-3EE5-4424-A0D7-2707C0A5D624}"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 name=""/>
          <p:cNvSpPr txBox="1"/>
          <p:nvPr/>
        </p:nvSpPr>
        <p:spPr>
          <a:xfrm>
            <a:off x="3885840" y="8730720"/>
            <a:ext cx="2971800" cy="45900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8071409-FE56-463E-A866-B099577C0555}"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286" name=""/>
          <p:cNvSpPr txBox="1"/>
          <p:nvPr/>
        </p:nvSpPr>
        <p:spPr>
          <a:xfrm>
            <a:off x="3428640" y="261720"/>
            <a:ext cx="2971800" cy="215640"/>
          </a:xfrm>
          <a:prstGeom prst="rect">
            <a:avLst/>
          </a:prstGeom>
          <a:noFill/>
          <a:ln w="0">
            <a:noFill/>
          </a:ln>
        </p:spPr>
        <p:txBody>
          <a:bodyPr lIns="90000" rIns="90000" tIns="46800" bIns="46800" anchor="b">
            <a:sp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txho/NextSteps06 ENX119.ppt</a:t>
            </a:r>
            <a:endParaRPr b="0" lang="en-US" sz="800" strike="noStrike" u="none">
              <a:solidFill>
                <a:srgbClr val="000000"/>
              </a:solidFill>
              <a:effectLst/>
              <a:uFillTx/>
              <a:latin typeface="Times New Roman"/>
            </a:endParaRPr>
          </a:p>
        </p:txBody>
      </p:sp>
      <p:sp>
        <p:nvSpPr>
          <p:cNvPr id="287"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288" name="PlaceHolder 1"/>
          <p:cNvSpPr>
            <a:spLocks noGrp="1"/>
          </p:cNvSpPr>
          <p:nvPr>
            <p:ph type="sldImg"/>
          </p:nvPr>
        </p:nvSpPr>
        <p:spPr>
          <a:xfrm>
            <a:off x="909720" y="488880"/>
            <a:ext cx="5045040" cy="3898800"/>
          </a:xfrm>
          <a:prstGeom prst="rect">
            <a:avLst/>
          </a:prstGeom>
          <a:ln w="0">
            <a:noFill/>
          </a:ln>
        </p:spPr>
      </p:sp>
      <p:sp>
        <p:nvSpPr>
          <p:cNvPr id="289" name="PlaceHolder 2"/>
          <p:cNvSpPr>
            <a:spLocks noGrp="1"/>
          </p:cNvSpPr>
          <p:nvPr>
            <p:ph type="body"/>
          </p:nvPr>
        </p:nvSpPr>
        <p:spPr>
          <a:xfrm>
            <a:off x="912960" y="4389120"/>
            <a:ext cx="5032080" cy="408636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 name=""/>
          <p:cNvSpPr txBox="1"/>
          <p:nvPr/>
        </p:nvSpPr>
        <p:spPr>
          <a:xfrm>
            <a:off x="3885840" y="8730720"/>
            <a:ext cx="2971800" cy="45900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0A7FE1C-065E-42BA-8EC3-B6986C4BBB05}"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291" name=""/>
          <p:cNvSpPr txBox="1"/>
          <p:nvPr/>
        </p:nvSpPr>
        <p:spPr>
          <a:xfrm>
            <a:off x="3428640" y="261720"/>
            <a:ext cx="2971800" cy="215640"/>
          </a:xfrm>
          <a:prstGeom prst="rect">
            <a:avLst/>
          </a:prstGeom>
          <a:noFill/>
          <a:ln w="0">
            <a:noFill/>
          </a:ln>
        </p:spPr>
        <p:txBody>
          <a:bodyPr lIns="90000" rIns="90000" tIns="46800" bIns="46800" anchor="b">
            <a:sp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txho/NextSteps06 ENX119.ppt</a:t>
            </a:r>
            <a:endParaRPr b="0" lang="en-US" sz="800" strike="noStrike" u="none">
              <a:solidFill>
                <a:srgbClr val="000000"/>
              </a:solidFill>
              <a:effectLst/>
              <a:uFillTx/>
              <a:latin typeface="Times New Roman"/>
            </a:endParaRPr>
          </a:p>
        </p:txBody>
      </p:sp>
      <p:sp>
        <p:nvSpPr>
          <p:cNvPr id="292"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293" name="PlaceHolder 1"/>
          <p:cNvSpPr>
            <a:spLocks noGrp="1"/>
          </p:cNvSpPr>
          <p:nvPr>
            <p:ph type="sldImg"/>
          </p:nvPr>
        </p:nvSpPr>
        <p:spPr>
          <a:xfrm>
            <a:off x="909720" y="488880"/>
            <a:ext cx="5045040" cy="3898800"/>
          </a:xfrm>
          <a:prstGeom prst="rect">
            <a:avLst/>
          </a:prstGeom>
          <a:ln w="0">
            <a:noFill/>
          </a:ln>
        </p:spPr>
      </p:sp>
      <p:sp>
        <p:nvSpPr>
          <p:cNvPr id="294" name="PlaceHolder 2"/>
          <p:cNvSpPr>
            <a:spLocks noGrp="1"/>
          </p:cNvSpPr>
          <p:nvPr>
            <p:ph type="body"/>
          </p:nvPr>
        </p:nvSpPr>
        <p:spPr>
          <a:xfrm>
            <a:off x="912960" y="4389120"/>
            <a:ext cx="5032080" cy="408636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5" name=""/>
          <p:cNvSpPr txBox="1"/>
          <p:nvPr/>
        </p:nvSpPr>
        <p:spPr>
          <a:xfrm>
            <a:off x="3885840" y="8730720"/>
            <a:ext cx="2971800" cy="45900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861DB29-63ED-4EC5-8C76-B25591788ED6}"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296" name=""/>
          <p:cNvSpPr txBox="1"/>
          <p:nvPr/>
        </p:nvSpPr>
        <p:spPr>
          <a:xfrm>
            <a:off x="3428640" y="261720"/>
            <a:ext cx="2971800" cy="215640"/>
          </a:xfrm>
          <a:prstGeom prst="rect">
            <a:avLst/>
          </a:prstGeom>
          <a:noFill/>
          <a:ln w="0">
            <a:noFill/>
          </a:ln>
        </p:spPr>
        <p:txBody>
          <a:bodyPr lIns="90000" rIns="90000" tIns="46800" bIns="46800" anchor="b">
            <a:sp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txho/NextSteps06 ENX119.ppt</a:t>
            </a:r>
            <a:endParaRPr b="0" lang="en-US" sz="800" strike="noStrike" u="none">
              <a:solidFill>
                <a:srgbClr val="000000"/>
              </a:solidFill>
              <a:effectLst/>
              <a:uFillTx/>
              <a:latin typeface="Times New Roman"/>
            </a:endParaRPr>
          </a:p>
        </p:txBody>
      </p:sp>
      <p:sp>
        <p:nvSpPr>
          <p:cNvPr id="297"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298" name="PlaceHolder 1"/>
          <p:cNvSpPr>
            <a:spLocks noGrp="1"/>
          </p:cNvSpPr>
          <p:nvPr>
            <p:ph type="sldImg"/>
          </p:nvPr>
        </p:nvSpPr>
        <p:spPr>
          <a:xfrm>
            <a:off x="909720" y="488880"/>
            <a:ext cx="5045040" cy="3898800"/>
          </a:xfrm>
          <a:prstGeom prst="rect">
            <a:avLst/>
          </a:prstGeom>
          <a:ln w="0">
            <a:noFill/>
          </a:ln>
        </p:spPr>
      </p:sp>
      <p:sp>
        <p:nvSpPr>
          <p:cNvPr id="299" name="PlaceHolder 2"/>
          <p:cNvSpPr>
            <a:spLocks noGrp="1"/>
          </p:cNvSpPr>
          <p:nvPr>
            <p:ph type="body"/>
          </p:nvPr>
        </p:nvSpPr>
        <p:spPr>
          <a:xfrm>
            <a:off x="912960" y="4389120"/>
            <a:ext cx="5032080" cy="408636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 name=""/>
          <p:cNvSpPr txBox="1"/>
          <p:nvPr/>
        </p:nvSpPr>
        <p:spPr>
          <a:xfrm>
            <a:off x="3885840" y="8730720"/>
            <a:ext cx="2971800" cy="45900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CB11D4E-BD05-405E-8352-6D28C0A1167D}"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301" name=""/>
          <p:cNvSpPr txBox="1"/>
          <p:nvPr/>
        </p:nvSpPr>
        <p:spPr>
          <a:xfrm>
            <a:off x="3428640" y="261720"/>
            <a:ext cx="2971800" cy="215640"/>
          </a:xfrm>
          <a:prstGeom prst="rect">
            <a:avLst/>
          </a:prstGeom>
          <a:noFill/>
          <a:ln w="0">
            <a:noFill/>
          </a:ln>
        </p:spPr>
        <p:txBody>
          <a:bodyPr lIns="90000" rIns="90000" tIns="46800" bIns="46800" anchor="b">
            <a:sp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txho/NextSteps06 ENX119.ppt</a:t>
            </a:r>
            <a:endParaRPr b="0" lang="en-US" sz="800" strike="noStrike" u="none">
              <a:solidFill>
                <a:srgbClr val="000000"/>
              </a:solidFill>
              <a:effectLst/>
              <a:uFillTx/>
              <a:latin typeface="Times New Roman"/>
            </a:endParaRPr>
          </a:p>
        </p:txBody>
      </p:sp>
      <p:sp>
        <p:nvSpPr>
          <p:cNvPr id="302"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303" name="PlaceHolder 1"/>
          <p:cNvSpPr>
            <a:spLocks noGrp="1"/>
          </p:cNvSpPr>
          <p:nvPr>
            <p:ph type="sldImg"/>
          </p:nvPr>
        </p:nvSpPr>
        <p:spPr>
          <a:xfrm>
            <a:off x="909720" y="488880"/>
            <a:ext cx="5045040" cy="3898800"/>
          </a:xfrm>
          <a:prstGeom prst="rect">
            <a:avLst/>
          </a:prstGeom>
          <a:ln w="0">
            <a:noFill/>
          </a:ln>
        </p:spPr>
      </p:sp>
      <p:sp>
        <p:nvSpPr>
          <p:cNvPr id="304" name="PlaceHolder 2"/>
          <p:cNvSpPr>
            <a:spLocks noGrp="1"/>
          </p:cNvSpPr>
          <p:nvPr>
            <p:ph type="body"/>
          </p:nvPr>
        </p:nvSpPr>
        <p:spPr>
          <a:xfrm>
            <a:off x="912960" y="4389120"/>
            <a:ext cx="5032080" cy="408636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3885840" y="8730720"/>
            <a:ext cx="2971800" cy="45900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FE8DA3A-6A5D-47C9-A8E4-D486D1BE1D77}"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306" name=""/>
          <p:cNvSpPr txBox="1"/>
          <p:nvPr/>
        </p:nvSpPr>
        <p:spPr>
          <a:xfrm>
            <a:off x="3428640" y="261720"/>
            <a:ext cx="2971800" cy="215640"/>
          </a:xfrm>
          <a:prstGeom prst="rect">
            <a:avLst/>
          </a:prstGeom>
          <a:noFill/>
          <a:ln w="0">
            <a:noFill/>
          </a:ln>
        </p:spPr>
        <p:txBody>
          <a:bodyPr lIns="90000" rIns="90000" tIns="46800" bIns="46800" anchor="b">
            <a:sp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txho/NextSteps06 ENX119.ppt</a:t>
            </a:r>
            <a:endParaRPr b="0" lang="en-US" sz="800" strike="noStrike" u="none">
              <a:solidFill>
                <a:srgbClr val="000000"/>
              </a:solidFill>
              <a:effectLst/>
              <a:uFillTx/>
              <a:latin typeface="Times New Roman"/>
            </a:endParaRPr>
          </a:p>
        </p:txBody>
      </p:sp>
      <p:sp>
        <p:nvSpPr>
          <p:cNvPr id="307"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308" name="PlaceHolder 1"/>
          <p:cNvSpPr>
            <a:spLocks noGrp="1"/>
          </p:cNvSpPr>
          <p:nvPr>
            <p:ph type="sldImg"/>
          </p:nvPr>
        </p:nvSpPr>
        <p:spPr>
          <a:xfrm>
            <a:off x="909720" y="488880"/>
            <a:ext cx="5045040" cy="3898800"/>
          </a:xfrm>
          <a:prstGeom prst="rect">
            <a:avLst/>
          </a:prstGeom>
          <a:ln w="0">
            <a:noFill/>
          </a:ln>
        </p:spPr>
      </p:sp>
      <p:sp>
        <p:nvSpPr>
          <p:cNvPr id="309" name="PlaceHolder 2"/>
          <p:cNvSpPr>
            <a:spLocks noGrp="1"/>
          </p:cNvSpPr>
          <p:nvPr>
            <p:ph type="body"/>
          </p:nvPr>
        </p:nvSpPr>
        <p:spPr>
          <a:xfrm>
            <a:off x="912960" y="4389120"/>
            <a:ext cx="5032080" cy="408636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
          <p:cNvSpPr txBox="1"/>
          <p:nvPr/>
        </p:nvSpPr>
        <p:spPr>
          <a:xfrm>
            <a:off x="3885840" y="8730720"/>
            <a:ext cx="2971800" cy="45900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ED28D9E-1619-4518-8D18-BC00BC6499DB}"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311" name=""/>
          <p:cNvSpPr txBox="1"/>
          <p:nvPr/>
        </p:nvSpPr>
        <p:spPr>
          <a:xfrm>
            <a:off x="3428640" y="261720"/>
            <a:ext cx="2971800" cy="215640"/>
          </a:xfrm>
          <a:prstGeom prst="rect">
            <a:avLst/>
          </a:prstGeom>
          <a:noFill/>
          <a:ln w="0">
            <a:noFill/>
          </a:ln>
        </p:spPr>
        <p:txBody>
          <a:bodyPr lIns="90000" rIns="90000" tIns="46800" bIns="46800" anchor="b">
            <a:sp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txho/NextSteps06 ENX119.ppt</a:t>
            </a:r>
            <a:endParaRPr b="0" lang="en-US" sz="800" strike="noStrike" u="none">
              <a:solidFill>
                <a:srgbClr val="000000"/>
              </a:solidFill>
              <a:effectLst/>
              <a:uFillTx/>
              <a:latin typeface="Times New Roman"/>
            </a:endParaRPr>
          </a:p>
        </p:txBody>
      </p:sp>
      <p:sp>
        <p:nvSpPr>
          <p:cNvPr id="312" name=""/>
          <p:cNvSpPr txBox="1"/>
          <p:nvPr/>
        </p:nvSpPr>
        <p:spPr>
          <a:xfrm>
            <a:off x="-360" y="0"/>
            <a:ext cx="2971800" cy="45864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313" name="PlaceHolder 1"/>
          <p:cNvSpPr>
            <a:spLocks noGrp="1"/>
          </p:cNvSpPr>
          <p:nvPr>
            <p:ph type="sldImg"/>
          </p:nvPr>
        </p:nvSpPr>
        <p:spPr>
          <a:xfrm>
            <a:off x="909720" y="488880"/>
            <a:ext cx="5045040" cy="3898800"/>
          </a:xfrm>
          <a:prstGeom prst="rect">
            <a:avLst/>
          </a:prstGeom>
          <a:ln w="0">
            <a:noFill/>
          </a:ln>
        </p:spPr>
      </p:sp>
      <p:sp>
        <p:nvSpPr>
          <p:cNvPr id="314" name="PlaceHolder 2"/>
          <p:cNvSpPr>
            <a:spLocks noGrp="1"/>
          </p:cNvSpPr>
          <p:nvPr>
            <p:ph type="body"/>
          </p:nvPr>
        </p:nvSpPr>
        <p:spPr>
          <a:xfrm>
            <a:off x="912960" y="4389120"/>
            <a:ext cx="5032080" cy="408636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830240" y="2020680"/>
            <a:ext cx="7313760" cy="18324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Click to edit the title text format</a:t>
            </a:r>
            <a:endParaRPr b="1" lang="en-US" sz="1200" strike="noStrike" u="none">
              <a:solidFill>
                <a:srgbClr val="000000"/>
              </a:solidFill>
              <a:effectLst/>
              <a:uFillTx/>
              <a:latin typeface="Arial"/>
            </a:endParaRPr>
          </a:p>
        </p:txBody>
      </p:sp>
      <p:sp>
        <p:nvSpPr>
          <p:cNvPr id="1" name="PlaceHolder 2"/>
          <p:cNvSpPr>
            <a:spLocks noGrp="1"/>
          </p:cNvSpPr>
          <p:nvPr>
            <p:ph type="body"/>
          </p:nvPr>
        </p:nvSpPr>
        <p:spPr>
          <a:xfrm>
            <a:off x="1830240" y="2587320"/>
            <a:ext cx="7313760" cy="128052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Click to edit the outline text format</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Second Outline Level</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Third Outline Level</a:t>
            </a:r>
            <a:endParaRPr b="0" lang="en-US" sz="1200" strike="noStrike" u="none">
              <a:solidFill>
                <a:srgbClr val="000000"/>
              </a:solidFill>
              <a:effectLst/>
              <a:uFillTx/>
              <a:latin typeface="Arial"/>
            </a:endParaRPr>
          </a:p>
          <a:p>
            <a:pPr lvl="3" marL="3430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Fifth Outline Level</a:t>
            </a:r>
            <a:endParaRPr b="0" lang="en-US" sz="1200" strike="noStrike" u="none">
              <a:solidFill>
                <a:srgbClr val="000000"/>
              </a:solidFill>
              <a:effectLst/>
              <a:uFillTx/>
              <a:latin typeface="Arial"/>
            </a:endParaRPr>
          </a:p>
          <a:p>
            <a:pPr lvl="5"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Sixth Outline Level</a:t>
            </a:r>
            <a:endParaRPr b="0" lang="en-US" sz="1200" strike="noStrike" u="none">
              <a:solidFill>
                <a:srgbClr val="000000"/>
              </a:solidFill>
              <a:effectLst/>
              <a:uFillTx/>
              <a:latin typeface="Arial"/>
            </a:endParaRPr>
          </a:p>
          <a:p>
            <a:pPr lvl="6"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Seventh Outline Level</a:t>
            </a:r>
            <a:endParaRPr b="0" lang="en-US" sz="1200" strike="noStrike" u="none">
              <a:solidFill>
                <a:srgbClr val="000000"/>
              </a:solidFill>
              <a:effectLst/>
              <a:uFillTx/>
              <a:latin typeface="Arial"/>
            </a:endParaRPr>
          </a:p>
        </p:txBody>
      </p:sp>
      <p:sp>
        <p:nvSpPr>
          <p:cNvPr id="2" name="PlaceHolder 3"/>
          <p:cNvSpPr>
            <a:spLocks noGrp="1"/>
          </p:cNvSpPr>
          <p:nvPr>
            <p:ph type="ftr" idx="1"/>
          </p:nvPr>
        </p:nvSpPr>
        <p:spPr>
          <a:xfrm>
            <a:off x="8318520" y="203040"/>
            <a:ext cx="1388880" cy="122400"/>
          </a:xfrm>
          <a:prstGeom prst="rect">
            <a:avLst/>
          </a:prstGeom>
          <a:noFill/>
          <a:ln w="0">
            <a:noFill/>
          </a:ln>
        </p:spPr>
        <p:txBody>
          <a:bodyPr lIns="0" rIns="0" tIns="0" bIns="0" anchor="t">
            <a:noAutofit/>
          </a:bodyPr>
          <a:lstStyle>
            <a:lvl1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800" strike="noStrike" u="none">
                <a:solidFill>
                  <a:srgbClr val="000000"/>
                </a:solidFill>
                <a:effectLst/>
                <a:uFillTx/>
                <a:latin typeface="Times New Roman"/>
              </a:defRPr>
            </a:lvl1pPr>
          </a:lstStyle>
          <a:p>
            <a: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Times New Roman"/>
              </a:rPr>
              <a:t>txho/NextSteps06 ENX119.ppt</a:t>
            </a:r>
            <a:endParaRPr b="0" lang="en-US" sz="800" strike="noStrike" u="none">
              <a:solidFill>
                <a:srgbClr val="000000"/>
              </a:solidFill>
              <a:effectLst/>
              <a:uFillTx/>
              <a:latin typeface="Times New Roman"/>
            </a:endParaRPr>
          </a:p>
        </p:txBody>
      </p:sp>
      <p:sp>
        <p:nvSpPr>
          <p:cNvPr id="3" name="PlaceHolder 4"/>
          <p:cNvSpPr>
            <a:spLocks noGrp="1"/>
          </p:cNvSpPr>
          <p:nvPr>
            <p:ph type="sldNum" idx="2"/>
          </p:nvPr>
        </p:nvSpPr>
        <p:spPr>
          <a:xfrm>
            <a:off x="9418680" y="7183080"/>
            <a:ext cx="185760" cy="183240"/>
          </a:xfrm>
          <a:prstGeom prst="rect">
            <a:avLst/>
          </a:prstGeom>
          <a:noFill/>
          <a:ln w="0">
            <a:noFill/>
          </a:ln>
        </p:spPr>
        <p:txBody>
          <a:bodyPr lIns="0" rIns="0" tIns="0" bIns="0" anchor="t">
            <a:noAutofit/>
          </a:bodyPr>
          <a:lstStyle>
            <a:lvl1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200" strike="noStrike" u="none">
                <a:solidFill>
                  <a:srgbClr val="000000"/>
                </a:solidFill>
                <a:effectLst/>
                <a:uFillTx/>
                <a:latin typeface="Times New Roman"/>
              </a:defRPr>
            </a:lvl1pPr>
          </a:lstStyle>
          <a:p>
            <a: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fld id="{B8580CFA-4832-478B-A874-406C495486F7}"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grpSp>
        <p:nvGrpSpPr>
          <p:cNvPr id="4" name="McK Slide Elements"/>
          <p:cNvGrpSpPr/>
          <p:nvPr/>
        </p:nvGrpSpPr>
        <p:grpSpPr>
          <a:xfrm>
            <a:off x="1828800" y="876240"/>
            <a:ext cx="7315560" cy="6261120"/>
            <a:chOff x="1828800" y="876240"/>
            <a:chExt cx="7315560" cy="6261120"/>
          </a:xfrm>
        </p:grpSpPr>
        <p:sp>
          <p:nvSpPr>
            <p:cNvPr id="5" name="McK Separator"/>
            <p:cNvSpPr/>
            <p:nvPr/>
          </p:nvSpPr>
          <p:spPr>
            <a:xfrm>
              <a:off x="1830240" y="2001960"/>
              <a:ext cx="7313760" cy="1440"/>
            </a:xfrm>
            <a:prstGeom prst="line">
              <a:avLst/>
            </a:prstGeom>
            <a:ln w="936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Arial"/>
              </a:endParaRPr>
            </a:p>
          </p:txBody>
        </p:sp>
        <p:sp>
          <p:nvSpPr>
            <p:cNvPr id="6" name="McK Annotation" hidden="1"/>
            <p:cNvSpPr/>
            <p:nvPr/>
          </p:nvSpPr>
          <p:spPr>
            <a:xfrm>
              <a:off x="1830240" y="876240"/>
              <a:ext cx="548172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Annotation</a:t>
              </a:r>
              <a:endParaRPr b="0" lang="en-US" sz="1200" strike="noStrike" u="none">
                <a:solidFill>
                  <a:srgbClr val="000000"/>
                </a:solidFill>
                <a:effectLst/>
                <a:uFillTx/>
                <a:latin typeface="Arial"/>
              </a:endParaRPr>
            </a:p>
          </p:txBody>
        </p:sp>
        <p:sp>
          <p:nvSpPr>
            <p:cNvPr id="7" name="McK Footnote" hidden="1"/>
            <p:cNvSpPr/>
            <p:nvPr/>
          </p:nvSpPr>
          <p:spPr>
            <a:xfrm>
              <a:off x="1830240" y="6836400"/>
              <a:ext cx="7313760" cy="300960"/>
            </a:xfrm>
            <a:prstGeom prst="rect">
              <a:avLst/>
            </a:prstGeom>
            <a:noFill/>
            <a:ln w="0">
              <a:noFill/>
            </a:ln>
          </p:spPr>
          <p:style>
            <a:lnRef idx="0"/>
            <a:fillRef idx="0"/>
            <a:effectRef idx="0"/>
            <a:fontRef idx="minor"/>
          </p:style>
          <p:txBody>
            <a:bodyPr lIns="0" rIns="0" tIns="0" bIns="0" anchor="b">
              <a:sp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Footnote</a:t>
              </a:r>
              <a:endParaRPr b="0" lang="en-US" sz="900" strike="noStrike" u="none">
                <a:solidFill>
                  <a:srgbClr val="000000"/>
                </a:solidFill>
                <a:effectLst/>
                <a:uFillTx/>
                <a:latin typeface="Arial"/>
              </a:endParaRPr>
            </a:p>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Sources</a:t>
              </a:r>
              <a:endParaRPr b="0" lang="en-US" sz="900" strike="noStrike" u="none">
                <a:solidFill>
                  <a:srgbClr val="000000"/>
                </a:solidFill>
                <a:effectLst/>
                <a:uFillTx/>
                <a:latin typeface="Arial"/>
              </a:endParaRPr>
            </a:p>
          </p:txBody>
        </p:sp>
        <p:grpSp>
          <p:nvGrpSpPr>
            <p:cNvPr id="8" name="McK Sticker"/>
            <p:cNvGrpSpPr/>
            <p:nvPr/>
          </p:nvGrpSpPr>
          <p:grpSpPr>
            <a:xfrm>
              <a:off x="8648280" y="2058840"/>
              <a:ext cx="496080" cy="176400"/>
              <a:chOff x="8648280" y="2058840"/>
              <a:chExt cx="496080" cy="176400"/>
            </a:xfrm>
          </p:grpSpPr>
          <p:grpSp>
            <p:nvGrpSpPr>
              <p:cNvPr id="9" name=""/>
              <p:cNvGrpSpPr/>
              <p:nvPr/>
            </p:nvGrpSpPr>
            <p:grpSpPr>
              <a:xfrm>
                <a:off x="8659440" y="2058840"/>
                <a:ext cx="483840" cy="176400"/>
                <a:chOff x="8659440" y="2058840"/>
                <a:chExt cx="483840" cy="176400"/>
              </a:xfrm>
            </p:grpSpPr>
            <p:sp>
              <p:nvSpPr>
                <p:cNvPr id="10" name=""/>
                <p:cNvSpPr/>
                <p:nvPr/>
              </p:nvSpPr>
              <p:spPr>
                <a:xfrm>
                  <a:off x="8659440" y="2058840"/>
                  <a:ext cx="483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 name=""/>
                <p:cNvSpPr/>
                <p:nvPr/>
              </p:nvSpPr>
              <p:spPr>
                <a:xfrm>
                  <a:off x="8659440" y="2235240"/>
                  <a:ext cx="483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12" name="McK Footnote" hidden="1"/>
              <p:cNvSpPr/>
              <p:nvPr/>
            </p:nvSpPr>
            <p:spPr>
              <a:xfrm>
                <a:off x="8648280" y="2076840"/>
                <a:ext cx="496080" cy="137880"/>
              </a:xfrm>
              <a:prstGeom prst="rect">
                <a:avLst/>
              </a:prstGeom>
              <a:noFill/>
              <a:ln w="0">
                <a:noFill/>
              </a:ln>
            </p:spPr>
            <p:style>
              <a:lnRef idx="0"/>
              <a:fillRef idx="0"/>
              <a:effectRef idx="0"/>
              <a:fontRef idx="minor"/>
            </p:style>
            <p:txBody>
              <a:bodyPr wrap="none" lIns="0" rIns="0" tIns="0" bIns="0" anchor="b">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STICKER</a:t>
                </a:r>
                <a:endParaRPr b="0" lang="en-US" sz="900" strike="noStrike" u="none">
                  <a:solidFill>
                    <a:srgbClr val="000000"/>
                  </a:solidFill>
                  <a:effectLst/>
                  <a:uFillTx/>
                  <a:latin typeface="Arial"/>
                </a:endParaRPr>
              </a:p>
            </p:txBody>
          </p:sp>
        </p:grpSp>
        <p:grpSp>
          <p:nvGrpSpPr>
            <p:cNvPr id="13" name="McK Legend"/>
            <p:cNvGrpSpPr/>
            <p:nvPr/>
          </p:nvGrpSpPr>
          <p:grpSpPr>
            <a:xfrm>
              <a:off x="8443800" y="2422440"/>
              <a:ext cx="691200" cy="677880"/>
              <a:chOff x="8443800" y="2422440"/>
              <a:chExt cx="691200" cy="677880"/>
            </a:xfrm>
          </p:grpSpPr>
          <p:grpSp>
            <p:nvGrpSpPr>
              <p:cNvPr id="14" name=""/>
              <p:cNvGrpSpPr/>
              <p:nvPr/>
            </p:nvGrpSpPr>
            <p:grpSpPr>
              <a:xfrm>
                <a:off x="8443800" y="2422440"/>
                <a:ext cx="691200" cy="137880"/>
                <a:chOff x="8443800" y="2422440"/>
                <a:chExt cx="691200" cy="137880"/>
              </a:xfrm>
            </p:grpSpPr>
            <p:sp>
              <p:nvSpPr>
                <p:cNvPr id="15" name="" hidden="1"/>
                <p:cNvSpPr/>
                <p:nvPr/>
              </p:nvSpPr>
              <p:spPr>
                <a:xfrm>
                  <a:off x="8443800" y="2425680"/>
                  <a:ext cx="255600" cy="1285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6" name="McK Footnote" hidden="1"/>
                <p:cNvSpPr/>
                <p:nvPr/>
              </p:nvSpPr>
              <p:spPr>
                <a:xfrm>
                  <a:off x="8753040" y="242244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17" name=""/>
              <p:cNvGrpSpPr/>
              <p:nvPr/>
            </p:nvGrpSpPr>
            <p:grpSpPr>
              <a:xfrm>
                <a:off x="8443800" y="2602080"/>
                <a:ext cx="691200" cy="137880"/>
                <a:chOff x="8443800" y="2602080"/>
                <a:chExt cx="691200" cy="137880"/>
              </a:xfrm>
            </p:grpSpPr>
            <p:sp>
              <p:nvSpPr>
                <p:cNvPr id="18" name="" hidden="1"/>
                <p:cNvSpPr/>
                <p:nvPr/>
              </p:nvSpPr>
              <p:spPr>
                <a:xfrm>
                  <a:off x="8443800" y="2606760"/>
                  <a:ext cx="255600" cy="128520"/>
                </a:xfrm>
                <a:prstGeom prst="rect">
                  <a:avLst/>
                </a:prstGeom>
                <a:solidFill>
                  <a:srgbClr val="d0d0d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9" name="McK Footnote" hidden="1"/>
                <p:cNvSpPr/>
                <p:nvPr/>
              </p:nvSpPr>
              <p:spPr>
                <a:xfrm>
                  <a:off x="8753040" y="260208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20" name=""/>
              <p:cNvGrpSpPr/>
              <p:nvPr/>
            </p:nvGrpSpPr>
            <p:grpSpPr>
              <a:xfrm>
                <a:off x="8443800" y="2781360"/>
                <a:ext cx="691200" cy="137880"/>
                <a:chOff x="8443800" y="2781360"/>
                <a:chExt cx="691200" cy="137880"/>
              </a:xfrm>
            </p:grpSpPr>
            <p:sp>
              <p:nvSpPr>
                <p:cNvPr id="21" name="" hidden="1"/>
                <p:cNvSpPr/>
                <p:nvPr/>
              </p:nvSpPr>
              <p:spPr>
                <a:xfrm>
                  <a:off x="8443800" y="2784600"/>
                  <a:ext cx="255600" cy="128520"/>
                </a:xfrm>
                <a:prstGeom prst="rect">
                  <a:avLst/>
                </a:prstGeom>
                <a:solidFill>
                  <a:srgbClr val="90909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2" name="McK Footnote" hidden="1"/>
                <p:cNvSpPr/>
                <p:nvPr/>
              </p:nvSpPr>
              <p:spPr>
                <a:xfrm>
                  <a:off x="8753040" y="278136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23" name=""/>
              <p:cNvGrpSpPr/>
              <p:nvPr/>
            </p:nvGrpSpPr>
            <p:grpSpPr>
              <a:xfrm>
                <a:off x="8443800" y="2962440"/>
                <a:ext cx="691200" cy="137880"/>
                <a:chOff x="8443800" y="2962440"/>
                <a:chExt cx="691200" cy="137880"/>
              </a:xfrm>
            </p:grpSpPr>
            <p:sp>
              <p:nvSpPr>
                <p:cNvPr id="24" name="" hidden="1"/>
                <p:cNvSpPr/>
                <p:nvPr/>
              </p:nvSpPr>
              <p:spPr>
                <a:xfrm>
                  <a:off x="8443800" y="2965320"/>
                  <a:ext cx="255600" cy="12888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5" name="McK Footnote" hidden="1"/>
                <p:cNvSpPr/>
                <p:nvPr/>
              </p:nvSpPr>
              <p:spPr>
                <a:xfrm>
                  <a:off x="8753040" y="296244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sp>
          <p:nvSpPr>
            <p:cNvPr id="26" name="McK Measure" hidden="1"/>
            <p:cNvSpPr/>
            <p:nvPr/>
          </p:nvSpPr>
          <p:spPr>
            <a:xfrm>
              <a:off x="1828800" y="2271600"/>
              <a:ext cx="1076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Unit of measure</a:t>
              </a:r>
              <a:endParaRPr b="0" lang="en-US" sz="1200" strike="noStrike" u="none">
                <a:solidFill>
                  <a:srgbClr val="000000"/>
                </a:solidFill>
                <a:effectLst/>
                <a:uFillTx/>
                <a:latin typeface="Arial"/>
              </a:endParaRPr>
            </a:p>
          </p:txBody>
        </p:sp>
      </p:gr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3200400" y="3228480"/>
            <a:ext cx="5027760" cy="36540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Palatino"/>
              </a:rPr>
              <a:t>Click to edit the title text format</a:t>
            </a:r>
            <a:endParaRPr b="0" lang="en-US" sz="2400" strike="noStrike" u="none">
              <a:solidFill>
                <a:srgbClr val="000000"/>
              </a:solidFill>
              <a:effectLst/>
              <a:uFillTx/>
              <a:latin typeface="Palatino"/>
            </a:endParaRPr>
          </a:p>
        </p:txBody>
      </p:sp>
      <p:sp>
        <p:nvSpPr>
          <p:cNvPr id="28" name="PlaceHolder 2"/>
          <p:cNvSpPr>
            <a:spLocks noGrp="1"/>
          </p:cNvSpPr>
          <p:nvPr>
            <p:ph type="ftr" idx="3"/>
          </p:nvPr>
        </p:nvSpPr>
        <p:spPr>
          <a:xfrm>
            <a:off x="8318520" y="203040"/>
            <a:ext cx="1388880" cy="122400"/>
          </a:xfrm>
          <a:prstGeom prst="rect">
            <a:avLst/>
          </a:prstGeom>
          <a:noFill/>
          <a:ln w="0">
            <a:noFill/>
          </a:ln>
        </p:spPr>
        <p:txBody>
          <a:bodyPr lIns="0" rIns="0" tIns="0" bIns="0" anchor="t">
            <a:noAutofit/>
          </a:bodyPr>
          <a:lstStyle>
            <a:lvl1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800" strike="noStrike" u="none">
                <a:solidFill>
                  <a:srgbClr val="000000"/>
                </a:solidFill>
                <a:effectLst/>
                <a:uFillTx/>
                <a:latin typeface="Times New Roman"/>
              </a:defRPr>
            </a:lvl1pPr>
          </a:lstStyle>
          <a:p>
            <a: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Times New Roman"/>
              </a:rPr>
              <a:t>txho/NextSteps06 ENX119.ppt</a:t>
            </a:r>
            <a:endParaRPr b="0" lang="en-US" sz="800" strike="noStrike" u="none">
              <a:solidFill>
                <a:srgbClr val="000000"/>
              </a:solidFill>
              <a:effectLst/>
              <a:uFillTx/>
              <a:latin typeface="Times New Roman"/>
            </a:endParaRPr>
          </a:p>
        </p:txBody>
      </p:sp>
      <p:grpSp>
        <p:nvGrpSpPr>
          <p:cNvPr id="29" name="McK Title Elements"/>
          <p:cNvGrpSpPr/>
          <p:nvPr/>
        </p:nvGrpSpPr>
        <p:grpSpPr>
          <a:xfrm>
            <a:off x="3200400" y="2657520"/>
            <a:ext cx="5027760" cy="4532760"/>
            <a:chOff x="3200400" y="2657520"/>
            <a:chExt cx="5027760" cy="4532760"/>
          </a:xfrm>
        </p:grpSpPr>
        <p:sp>
          <p:nvSpPr>
            <p:cNvPr id="30" name="McK Confidential" hidden="1"/>
            <p:cNvSpPr/>
            <p:nvPr/>
          </p:nvSpPr>
          <p:spPr>
            <a:xfrm>
              <a:off x="3200400" y="2657520"/>
              <a:ext cx="2797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1400" strike="noStrike" u="none">
                  <a:solidFill>
                    <a:srgbClr val="000000"/>
                  </a:solidFill>
                  <a:effectLst/>
                  <a:uFillTx/>
                  <a:latin typeface="Palatino"/>
                </a:rPr>
                <a:t>CONFIDENTIAL</a:t>
              </a:r>
              <a:endParaRPr b="0" lang="en-US" sz="1400" strike="noStrike" u="none">
                <a:solidFill>
                  <a:srgbClr val="000000"/>
                </a:solidFill>
                <a:effectLst/>
                <a:uFillTx/>
                <a:latin typeface="Arial"/>
              </a:endParaRPr>
            </a:p>
          </p:txBody>
        </p:sp>
        <p:sp>
          <p:nvSpPr>
            <p:cNvPr id="31" name="McK Disclaimer" hidden="1"/>
            <p:cNvSpPr/>
            <p:nvPr/>
          </p:nvSpPr>
          <p:spPr>
            <a:xfrm>
              <a:off x="3200400" y="6502320"/>
              <a:ext cx="3718080" cy="6879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900" strike="noStrike" u="none">
                  <a:solidFill>
                    <a:srgbClr val="000000"/>
                  </a:solidFill>
                  <a:effectLst/>
                  <a:uFillTx/>
                  <a:latin typeface="Palatino"/>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endParaRPr b="0" lang="en-US" sz="900" strike="noStrike" u="none">
                <a:solidFill>
                  <a:srgbClr val="000000"/>
                </a:solidFill>
                <a:effectLst/>
                <a:uFillTx/>
                <a:latin typeface="Arial"/>
              </a:endParaRPr>
            </a:p>
          </p:txBody>
        </p:sp>
        <p:sp>
          <p:nvSpPr>
            <p:cNvPr id="32" name="McK Document" hidden="1"/>
            <p:cNvSpPr/>
            <p:nvPr/>
          </p:nvSpPr>
          <p:spPr>
            <a:xfrm>
              <a:off x="3200400" y="5353200"/>
              <a:ext cx="5027760" cy="21240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Palatino"/>
                </a:rPr>
                <a:t>Document</a:t>
              </a:r>
              <a:endParaRPr b="0" lang="en-US" sz="1400" strike="noStrike" u="none">
                <a:solidFill>
                  <a:srgbClr val="000000"/>
                </a:solidFill>
                <a:effectLst/>
                <a:uFillTx/>
                <a:latin typeface="Arial"/>
              </a:endParaRPr>
            </a:p>
          </p:txBody>
        </p:sp>
        <p:sp>
          <p:nvSpPr>
            <p:cNvPr id="33" name="McK Date" hidden="1"/>
            <p:cNvSpPr/>
            <p:nvPr/>
          </p:nvSpPr>
          <p:spPr>
            <a:xfrm>
              <a:off x="3200400" y="5626080"/>
              <a:ext cx="5027760" cy="212760"/>
            </a:xfrm>
            <a:prstGeom prst="rect">
              <a:avLst/>
            </a:prstGeom>
            <a:noFill/>
            <a:ln w="0">
              <a:noFill/>
            </a:ln>
          </p:spPr>
          <p:style>
            <a:lnRef idx="0"/>
            <a:fillRef idx="0"/>
            <a:effectRef idx="0"/>
            <a:fontRef idx="minor"/>
          </p:style>
          <p:txBody>
            <a:bodyPr lIns="0" rIns="0" tIns="0" bIns="0" anchor="t">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Date</a:t>
              </a:r>
              <a:endParaRPr b="0" lang="en-US" sz="1400" strike="noStrike" u="none">
                <a:solidFill>
                  <a:srgbClr val="000000"/>
                </a:solidFill>
                <a:effectLst/>
                <a:uFillTx/>
                <a:latin typeface="Arial"/>
              </a:endParaRPr>
            </a:p>
          </p:txBody>
        </p:sp>
      </p:grpSp>
      <p:sp>
        <p:nvSpPr>
          <p:cNvPr id="34" name="PlaceHolder 3"/>
          <p:cNvSpPr>
            <a:spLocks noGrp="1"/>
          </p:cNvSpPr>
          <p:nvPr>
            <p:ph type="body"/>
          </p:nvPr>
        </p:nvSpPr>
        <p:spPr>
          <a:xfrm>
            <a:off x="502920" y="1818720"/>
            <a:ext cx="9052200" cy="450756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Palatino"/>
              </a:rPr>
              <a:t>Click to edit the outline text format</a:t>
            </a:r>
            <a:endParaRPr b="0" lang="en-US" sz="1400" strike="noStrike" u="none">
              <a:solidFill>
                <a:srgbClr val="000000"/>
              </a:solidFill>
              <a:effectLst/>
              <a:uFillTx/>
              <a:latin typeface="Palatino"/>
            </a:endParaRPr>
          </a:p>
          <a:p>
            <a:pPr lvl="1" marL="1440" indent="0" algn="ct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Second Outline Level</a:t>
            </a:r>
            <a:endParaRPr b="0" lang="en-US" sz="1200" strike="noStrike" u="none">
              <a:solidFill>
                <a:srgbClr val="000000"/>
              </a:solidFill>
              <a:effectLst/>
              <a:uFillTx/>
              <a:latin typeface="Arial"/>
            </a:endParaRPr>
          </a:p>
          <a:p>
            <a:pPr lvl="2" marL="115920" algn="ctr">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Third Outline Level</a:t>
            </a:r>
            <a:endParaRPr b="0" lang="en-US" sz="1200" strike="noStrike" u="none">
              <a:solidFill>
                <a:srgbClr val="000000"/>
              </a:solidFill>
              <a:effectLst/>
              <a:uFillTx/>
              <a:latin typeface="Arial"/>
            </a:endParaRPr>
          </a:p>
          <a:p>
            <a:pPr lvl="3" marL="230040" algn="ctr">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351000" algn="ctr">
              <a:buClr>
                <a:srgbClr val="000000"/>
              </a:buClr>
              <a:buSzPct val="75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Fifth Outline Level</a:t>
            </a:r>
            <a:endParaRPr b="0" lang="en-US" sz="1200" strike="noStrike" u="none">
              <a:solidFill>
                <a:srgbClr val="000000"/>
              </a:solidFill>
              <a:effectLst/>
              <a:uFillTx/>
              <a:latin typeface="Arial"/>
            </a:endParaRPr>
          </a:p>
          <a:p>
            <a:pPr lvl="5" marL="351000">
              <a:spcBef>
                <a:spcPts val="3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Sixth Outline Level</a:t>
            </a:r>
            <a:endParaRPr b="0" lang="en-US" sz="1200" strike="noStrike" u="none">
              <a:solidFill>
                <a:srgbClr val="000000"/>
              </a:solidFill>
              <a:effectLst/>
              <a:uFillTx/>
              <a:latin typeface="Arial"/>
            </a:endParaRPr>
          </a:p>
          <a:p>
            <a:pPr lvl="6" marL="351000">
              <a:spcBef>
                <a:spcPts val="3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Seventh Outline Level</a:t>
            </a:r>
            <a:endParaRPr b="0" lang="en-US" sz="12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McK Measure"/>
          <p:cNvSpPr/>
          <p:nvPr/>
        </p:nvSpPr>
        <p:spPr>
          <a:xfrm>
            <a:off x="8723160" y="372960"/>
            <a:ext cx="863640" cy="1220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fld id="{EA8F0770-20A7-4E70-A9D9-49848771F458}" type="datetime">
              <a:rPr b="0" lang="en-US" sz="800" strike="noStrike" u="none">
                <a:solidFill>
                  <a:srgbClr val="000000"/>
                </a:solidFill>
                <a:effectLst/>
                <a:uFillTx/>
                <a:latin typeface="Arial"/>
              </a:rPr>
              <a:t>09/27/25</a:t>
            </a:fld>
            <a:r>
              <a:rPr b="0" lang="en-US" sz="800" strike="noStrike" u="none">
                <a:solidFill>
                  <a:srgbClr val="000000"/>
                </a:solidFill>
                <a:effectLst/>
                <a:uFillTx/>
                <a:latin typeface="Arial"/>
              </a:rPr>
              <a:t> </a:t>
            </a:r>
            <a:fld id="{439BD21E-3368-4CC5-95A1-2A65A3993446}" type="datetime12">
              <a:rPr b="0" lang="en-US" sz="800" strike="noStrike" u="none">
                <a:solidFill>
                  <a:srgbClr val="000000"/>
                </a:solidFill>
                <a:effectLst/>
                <a:uFillTx/>
                <a:latin typeface="Arial"/>
              </a:rPr>
              <a:t>01:13 AM</a:t>
            </a:fld>
            <a:endParaRPr b="0" lang="en-US" sz="800" strike="noStrike" u="none">
              <a:solidFill>
                <a:srgbClr val="000000"/>
              </a:solidFill>
              <a:effectLst/>
              <a:uFillTx/>
              <a:latin typeface="Arial"/>
            </a:endParaRPr>
          </a:p>
        </p:txBody>
      </p:sp>
      <p:sp>
        <p:nvSpPr>
          <p:cNvPr id="42" name="McK Disclaimer"/>
          <p:cNvSpPr/>
          <p:nvPr/>
        </p:nvSpPr>
        <p:spPr>
          <a:xfrm>
            <a:off x="3200400" y="6502320"/>
            <a:ext cx="3718080" cy="6879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900" strike="noStrike" u="none">
                <a:solidFill>
                  <a:srgbClr val="000000"/>
                </a:solidFill>
                <a:effectLst/>
                <a:uFillTx/>
                <a:latin typeface="Palatino"/>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endParaRPr b="0" lang="en-US" sz="900" strike="noStrike" u="none">
              <a:solidFill>
                <a:srgbClr val="000000"/>
              </a:solidFill>
              <a:effectLst/>
              <a:uFillTx/>
              <a:latin typeface="Arial"/>
            </a:endParaRPr>
          </a:p>
        </p:txBody>
      </p:sp>
      <p:sp>
        <p:nvSpPr>
          <p:cNvPr id="43" name="McK Confidential"/>
          <p:cNvSpPr/>
          <p:nvPr/>
        </p:nvSpPr>
        <p:spPr>
          <a:xfrm>
            <a:off x="3200400" y="2657520"/>
            <a:ext cx="2797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1400" strike="noStrike" u="none">
                <a:solidFill>
                  <a:srgbClr val="000000"/>
                </a:solidFill>
                <a:effectLst/>
                <a:uFillTx/>
                <a:latin typeface="Palatino"/>
              </a:rPr>
              <a:t>CONFIDENTIAL</a:t>
            </a:r>
            <a:endParaRPr b="0" lang="en-US" sz="1400" strike="noStrike" u="none">
              <a:solidFill>
                <a:srgbClr val="000000"/>
              </a:solidFill>
              <a:effectLst/>
              <a:uFillTx/>
              <a:latin typeface="Arial"/>
            </a:endParaRPr>
          </a:p>
        </p:txBody>
      </p:sp>
      <p:sp>
        <p:nvSpPr>
          <p:cNvPr id="44" name="McK Date"/>
          <p:cNvSpPr/>
          <p:nvPr/>
        </p:nvSpPr>
        <p:spPr>
          <a:xfrm>
            <a:off x="3200400" y="5626080"/>
            <a:ext cx="5027760" cy="212760"/>
          </a:xfrm>
          <a:prstGeom prst="rect">
            <a:avLst/>
          </a:prstGeom>
          <a:noFill/>
          <a:ln w="0">
            <a:noFill/>
          </a:ln>
        </p:spPr>
        <p:style>
          <a:lnRef idx="0"/>
          <a:fillRef idx="0"/>
          <a:effectRef idx="0"/>
          <a:fontRef idx="minor"/>
        </p:style>
        <p:txBody>
          <a:bodyPr lIns="0" rIns="0" tIns="0" bIns="0" anchor="t">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December 15, 2000</a:t>
            </a:r>
            <a:endParaRPr b="0" lang="en-US" sz="1400" strike="noStrike" u="none">
              <a:solidFill>
                <a:srgbClr val="000000"/>
              </a:solidFill>
              <a:effectLst/>
              <a:uFillTx/>
              <a:latin typeface="Arial"/>
            </a:endParaRPr>
          </a:p>
        </p:txBody>
      </p:sp>
      <p:sp>
        <p:nvSpPr>
          <p:cNvPr id="45" name="PlaceHolder 1"/>
          <p:cNvSpPr>
            <a:spLocks noGrp="1"/>
          </p:cNvSpPr>
          <p:nvPr>
            <p:ph type="title"/>
          </p:nvPr>
        </p:nvSpPr>
        <p:spPr>
          <a:xfrm>
            <a:off x="3200400" y="3228480"/>
            <a:ext cx="5027760" cy="365400"/>
          </a:xfrm>
          <a:prstGeom prst="rect">
            <a:avLst/>
          </a:prstGeom>
          <a:noFill/>
          <a:ln w="0">
            <a:noFill/>
          </a:ln>
        </p:spPr>
        <p:txBody>
          <a:bodyPr lIns="0" rIns="0" tIns="0" bIns="0" anchor="t">
            <a:noAutofit/>
          </a:bodyPr>
          <a:p>
            <a:pPr indent="0">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Palatino"/>
              </a:rPr>
              <a:t>Next Steps</a:t>
            </a:r>
            <a:endParaRPr b="0" lang="en-US" sz="2400" strike="noStrike" u="none">
              <a:solidFill>
                <a:srgbClr val="000000"/>
              </a:solidFill>
              <a:effectLst/>
              <a:uFillTx/>
              <a:latin typeface="Palatino"/>
            </a:endParaRPr>
          </a:p>
        </p:txBody>
      </p:sp>
      <p:sp>
        <p:nvSpPr>
          <p:cNvPr id="3" name="PlaceHolder 2"/>
          <p:cNvSpPr>
            <a:spLocks noGrp="1"/>
          </p:cNvSpPr>
          <p:nvPr>
            <p:ph type="sldNum" idx="2"/>
          </p:nvPr>
        </p:nvSpPr>
        <p:spPr/>
        <p:txBody>
          <a:bodyPr/>
          <a:p>
            <a:fld id="{EB28F3C2-C7A2-4EA5-86EA-6750CEBAF0EA}" type="slidenum">
              <a:t>1</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46" name=""/>
          <p:cNvGrpSpPr/>
          <p:nvPr/>
        </p:nvGrpSpPr>
        <p:grpSpPr>
          <a:xfrm>
            <a:off x="687240" y="1535040"/>
            <a:ext cx="8686440" cy="5984640"/>
            <a:chOff x="687240" y="1535040"/>
            <a:chExt cx="8686440" cy="5984640"/>
          </a:xfrm>
        </p:grpSpPr>
        <p:sp>
          <p:nvSpPr>
            <p:cNvPr id="47" name=""/>
            <p:cNvSpPr/>
            <p:nvPr/>
          </p:nvSpPr>
          <p:spPr>
            <a:xfrm>
              <a:off x="3372120" y="1535040"/>
              <a:ext cx="6001200" cy="4168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Estimated timing</a:t>
              </a:r>
              <a:endParaRPr b="0" lang="en-US" sz="1200" strike="noStrike" u="none">
                <a:solidFill>
                  <a:srgbClr val="000000"/>
                </a:solidFill>
                <a:effectLst/>
                <a:uFillTx/>
                <a:latin typeface="Arial"/>
              </a:endParaRPr>
            </a:p>
          </p:txBody>
        </p:sp>
        <p:sp>
          <p:nvSpPr>
            <p:cNvPr id="48" name=""/>
            <p:cNvSpPr/>
            <p:nvPr/>
          </p:nvSpPr>
          <p:spPr>
            <a:xfrm>
              <a:off x="687240" y="1954440"/>
              <a:ext cx="2684880" cy="4168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Activities</a:t>
              </a:r>
              <a:endParaRPr b="0" lang="en-US" sz="1200" strike="noStrike" u="none">
                <a:solidFill>
                  <a:srgbClr val="000000"/>
                </a:solidFill>
                <a:effectLst/>
                <a:uFillTx/>
                <a:latin typeface="Arial"/>
              </a:endParaRPr>
            </a:p>
          </p:txBody>
        </p:sp>
        <p:sp>
          <p:nvSpPr>
            <p:cNvPr id="49" name=""/>
            <p:cNvSpPr/>
            <p:nvPr/>
          </p:nvSpPr>
          <p:spPr>
            <a:xfrm>
              <a:off x="687240" y="2369520"/>
              <a:ext cx="2684880" cy="515016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Put Accelerator implementation team in place</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Select membership (leadership, full time working team)</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Provide expectations (e.g., vision, timetable, ground rules)</a:t>
              </a:r>
              <a:endParaRPr b="0" lang="en-US" sz="1000" strike="noStrike" u="none">
                <a:solidFill>
                  <a:srgbClr val="000000"/>
                </a:solidFill>
                <a:effectLst/>
                <a:uFillTx/>
                <a:latin typeface="Arial"/>
              </a:endParaRPr>
            </a:p>
            <a:p>
              <a:pPr lvl="1" marL="114480" indent="-113040">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Develop Accelerator’s charter</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Outline strategic intent/mission</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Establish focus of Accelerator – ground rules for what’s in and what’s out</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Define services provided</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Syndicate with key business unit leaders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Establish internal funding parameters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Design architecture</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Seek agreement on legal structure</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Flesh-out Accelerator organization/roles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Build appropriate linkages to other parts of the organization</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Design governance model</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Define roles and responsibilities of the advisory board and investment committee</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Select membership</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Create processes/decision rules for developing ideas: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Collecting ideas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Evaluating ideas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Funding ideas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Staffing ideas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Divesting/spinning-out/reacquiring/ terminating ideas</a:t>
              </a:r>
              <a:endParaRPr b="0" lang="en-US" sz="1000" strike="noStrike" u="none">
                <a:solidFill>
                  <a:srgbClr val="000000"/>
                </a:solidFill>
                <a:effectLst/>
                <a:uFillTx/>
                <a:latin typeface="Arial"/>
              </a:endParaRPr>
            </a:p>
          </p:txBody>
        </p:sp>
        <p:sp>
          <p:nvSpPr>
            <p:cNvPr id="50" name=""/>
            <p:cNvSpPr/>
            <p:nvPr/>
          </p:nvSpPr>
          <p:spPr>
            <a:xfrm>
              <a:off x="3372120" y="1954440"/>
              <a:ext cx="1200960" cy="4168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January</a:t>
              </a:r>
              <a:endParaRPr b="0" lang="en-US" sz="1200" strike="noStrike" u="none">
                <a:solidFill>
                  <a:srgbClr val="000000"/>
                </a:solidFill>
                <a:effectLst/>
                <a:uFillTx/>
                <a:latin typeface="Arial"/>
              </a:endParaRPr>
            </a:p>
          </p:txBody>
        </p:sp>
        <p:sp>
          <p:nvSpPr>
            <p:cNvPr id="51" name=""/>
            <p:cNvSpPr/>
            <p:nvPr/>
          </p:nvSpPr>
          <p:spPr>
            <a:xfrm>
              <a:off x="3372120" y="2369520"/>
              <a:ext cx="1200960" cy="515016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52" name=""/>
            <p:cNvSpPr/>
            <p:nvPr/>
          </p:nvSpPr>
          <p:spPr>
            <a:xfrm>
              <a:off x="4573440" y="1954440"/>
              <a:ext cx="1198800" cy="4168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February</a:t>
              </a:r>
              <a:endParaRPr b="0" lang="en-US" sz="1200" strike="noStrike" u="none">
                <a:solidFill>
                  <a:srgbClr val="000000"/>
                </a:solidFill>
                <a:effectLst/>
                <a:uFillTx/>
                <a:latin typeface="Arial"/>
              </a:endParaRPr>
            </a:p>
          </p:txBody>
        </p:sp>
        <p:sp>
          <p:nvSpPr>
            <p:cNvPr id="53" name=""/>
            <p:cNvSpPr/>
            <p:nvPr/>
          </p:nvSpPr>
          <p:spPr>
            <a:xfrm>
              <a:off x="4573440" y="2369520"/>
              <a:ext cx="1198800" cy="515016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54" name=""/>
            <p:cNvSpPr/>
            <p:nvPr/>
          </p:nvSpPr>
          <p:spPr>
            <a:xfrm>
              <a:off x="5772240" y="1954440"/>
              <a:ext cx="1200960" cy="4168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March</a:t>
              </a:r>
              <a:endParaRPr b="0" lang="en-US" sz="1200" strike="noStrike" u="none">
                <a:solidFill>
                  <a:srgbClr val="000000"/>
                </a:solidFill>
                <a:effectLst/>
                <a:uFillTx/>
                <a:latin typeface="Arial"/>
              </a:endParaRPr>
            </a:p>
          </p:txBody>
        </p:sp>
        <p:sp>
          <p:nvSpPr>
            <p:cNvPr id="55" name=""/>
            <p:cNvSpPr/>
            <p:nvPr/>
          </p:nvSpPr>
          <p:spPr>
            <a:xfrm>
              <a:off x="5772240" y="2369520"/>
              <a:ext cx="1200960" cy="515016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56" name=""/>
            <p:cNvSpPr/>
            <p:nvPr/>
          </p:nvSpPr>
          <p:spPr>
            <a:xfrm>
              <a:off x="6973200" y="1954440"/>
              <a:ext cx="1199160" cy="4168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April</a:t>
              </a:r>
              <a:endParaRPr b="0" lang="en-US" sz="1200" strike="noStrike" u="none">
                <a:solidFill>
                  <a:srgbClr val="000000"/>
                </a:solidFill>
                <a:effectLst/>
                <a:uFillTx/>
                <a:latin typeface="Arial"/>
              </a:endParaRPr>
            </a:p>
          </p:txBody>
        </p:sp>
        <p:sp>
          <p:nvSpPr>
            <p:cNvPr id="57" name=""/>
            <p:cNvSpPr/>
            <p:nvPr/>
          </p:nvSpPr>
          <p:spPr>
            <a:xfrm>
              <a:off x="6973200" y="2369520"/>
              <a:ext cx="1199160" cy="515016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58" name=""/>
            <p:cNvSpPr/>
            <p:nvPr/>
          </p:nvSpPr>
          <p:spPr>
            <a:xfrm>
              <a:off x="8172720" y="1954440"/>
              <a:ext cx="1200960" cy="4168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May</a:t>
              </a:r>
              <a:endParaRPr b="0" lang="en-US" sz="1200" strike="noStrike" u="none">
                <a:solidFill>
                  <a:srgbClr val="000000"/>
                </a:solidFill>
                <a:effectLst/>
                <a:uFillTx/>
                <a:latin typeface="Arial"/>
              </a:endParaRPr>
            </a:p>
          </p:txBody>
        </p:sp>
        <p:sp>
          <p:nvSpPr>
            <p:cNvPr id="59" name=""/>
            <p:cNvSpPr/>
            <p:nvPr/>
          </p:nvSpPr>
          <p:spPr>
            <a:xfrm>
              <a:off x="8172720" y="2369520"/>
              <a:ext cx="1200960" cy="515016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grpSp>
      <p:grpSp>
        <p:nvGrpSpPr>
          <p:cNvPr id="60" name=""/>
          <p:cNvGrpSpPr/>
          <p:nvPr/>
        </p:nvGrpSpPr>
        <p:grpSpPr>
          <a:xfrm>
            <a:off x="-767880" y="5334120"/>
            <a:ext cx="661320" cy="507240"/>
            <a:chOff x="-767880" y="5334120"/>
            <a:chExt cx="661320" cy="507240"/>
          </a:xfrm>
        </p:grpSpPr>
        <p:sp>
          <p:nvSpPr>
            <p:cNvPr id="61" name=""/>
            <p:cNvSpPr/>
            <p:nvPr/>
          </p:nvSpPr>
          <p:spPr>
            <a:xfrm>
              <a:off x="-505080" y="5334120"/>
              <a:ext cx="136800" cy="136440"/>
            </a:xfrm>
            <a:prstGeom prst="triangle">
              <a:avLst>
                <a:gd name="adj" fmla="val 49995"/>
              </a:avLst>
            </a:prstGeom>
            <a:solidFill>
              <a:srgbClr val="909090"/>
            </a:solidFill>
            <a:ln w="12600">
              <a:solidFill>
                <a:srgbClr val="000000"/>
              </a:solidFill>
              <a:miter/>
            </a:ln>
          </p:spPr>
          <p:style>
            <a:lnRef idx="0"/>
            <a:fillRef idx="0"/>
            <a:effectRef idx="0"/>
            <a:fontRef idx="minor"/>
          </p:style>
          <p:txBody>
            <a:bodyPr wrap="none" lIns="90000" rIns="90000" tIns="-1440" bIns="-1440" anchor="ctr">
              <a:noAutofit/>
            </a:bodyPr>
            <a:p>
              <a:endParaRPr b="0" lang="en-US" sz="2400" strike="noStrike" u="none">
                <a:solidFill>
                  <a:srgbClr val="000000"/>
                </a:solidFill>
                <a:effectLst/>
                <a:uFillTx/>
                <a:latin typeface="Arial"/>
              </a:endParaRPr>
            </a:p>
          </p:txBody>
        </p:sp>
        <p:sp>
          <p:nvSpPr>
            <p:cNvPr id="62" name=""/>
            <p:cNvSpPr/>
            <p:nvPr/>
          </p:nvSpPr>
          <p:spPr>
            <a:xfrm>
              <a:off x="-767880" y="5475240"/>
              <a:ext cx="661320" cy="3661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Progress</a:t>
              </a:r>
              <a:endParaRPr b="0" lang="en-US" sz="1200" strike="noStrike" u="none">
                <a:solidFill>
                  <a:srgbClr val="000000"/>
                </a:solidFill>
                <a:effectLst/>
                <a:uFillTx/>
                <a:latin typeface="Arial"/>
              </a:endParaRPr>
            </a:p>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review</a:t>
              </a:r>
              <a:endParaRPr b="0" lang="en-US" sz="1200" strike="noStrike" u="none">
                <a:solidFill>
                  <a:srgbClr val="000000"/>
                </a:solidFill>
                <a:effectLst/>
                <a:uFillTx/>
                <a:latin typeface="Arial"/>
              </a:endParaRPr>
            </a:p>
          </p:txBody>
        </p:sp>
      </p:grpSp>
      <p:grpSp>
        <p:nvGrpSpPr>
          <p:cNvPr id="63" name=""/>
          <p:cNvGrpSpPr/>
          <p:nvPr/>
        </p:nvGrpSpPr>
        <p:grpSpPr>
          <a:xfrm>
            <a:off x="-1485360" y="5334120"/>
            <a:ext cx="661320" cy="507240"/>
            <a:chOff x="-1485360" y="5334120"/>
            <a:chExt cx="661320" cy="507240"/>
          </a:xfrm>
        </p:grpSpPr>
        <p:sp>
          <p:nvSpPr>
            <p:cNvPr id="64" name=""/>
            <p:cNvSpPr/>
            <p:nvPr/>
          </p:nvSpPr>
          <p:spPr>
            <a:xfrm>
              <a:off x="-1222560" y="5334120"/>
              <a:ext cx="136440" cy="136440"/>
            </a:xfrm>
            <a:prstGeom prst="triangle">
              <a:avLst>
                <a:gd name="adj" fmla="val 49995"/>
              </a:avLst>
            </a:prstGeom>
            <a:solidFill>
              <a:srgbClr val="000000"/>
            </a:solidFill>
            <a:ln w="12600">
              <a:solidFill>
                <a:srgbClr val="000000"/>
              </a:solidFill>
              <a:miter/>
            </a:ln>
          </p:spPr>
          <p:style>
            <a:lnRef idx="0"/>
            <a:fillRef idx="0"/>
            <a:effectRef idx="0"/>
            <a:fontRef idx="minor"/>
          </p:style>
          <p:txBody>
            <a:bodyPr wrap="none" lIns="90000" rIns="90000" tIns="-1440" bIns="-1440" anchor="ctr">
              <a:noAutofit/>
            </a:bodyPr>
            <a:p>
              <a:endParaRPr b="0" lang="en-US" sz="2400" strike="noStrike" u="none">
                <a:solidFill>
                  <a:srgbClr val="000000"/>
                </a:solidFill>
                <a:effectLst/>
                <a:uFillTx/>
                <a:latin typeface="Arial"/>
              </a:endParaRPr>
            </a:p>
          </p:txBody>
        </p:sp>
        <p:sp>
          <p:nvSpPr>
            <p:cNvPr id="65" name=""/>
            <p:cNvSpPr/>
            <p:nvPr/>
          </p:nvSpPr>
          <p:spPr>
            <a:xfrm>
              <a:off x="-1485360" y="5475240"/>
              <a:ext cx="661320" cy="3661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Progress</a:t>
              </a:r>
              <a:endParaRPr b="0" lang="en-US" sz="1200" strike="noStrike" u="none">
                <a:solidFill>
                  <a:srgbClr val="000000"/>
                </a:solidFill>
                <a:effectLst/>
                <a:uFillTx/>
                <a:latin typeface="Arial"/>
              </a:endParaRPr>
            </a:p>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review</a:t>
              </a:r>
              <a:endParaRPr b="0" lang="en-US" sz="1200" strike="noStrike" u="none">
                <a:solidFill>
                  <a:srgbClr val="000000"/>
                </a:solidFill>
                <a:effectLst/>
                <a:uFillTx/>
                <a:latin typeface="Arial"/>
              </a:endParaRPr>
            </a:p>
          </p:txBody>
        </p:sp>
      </p:grpSp>
      <p:sp>
        <p:nvSpPr>
          <p:cNvPr id="66" name=""/>
          <p:cNvSpPr/>
          <p:nvPr/>
        </p:nvSpPr>
        <p:spPr>
          <a:xfrm>
            <a:off x="-1257480" y="3213000"/>
            <a:ext cx="91440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7" name=""/>
          <p:cNvSpPr/>
          <p:nvPr/>
        </p:nvSpPr>
        <p:spPr>
          <a:xfrm>
            <a:off x="-1257480" y="3481560"/>
            <a:ext cx="914400" cy="0"/>
          </a:xfrm>
          <a:prstGeom prst="line">
            <a:avLst/>
          </a:prstGeom>
          <a:ln w="2844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8" name=""/>
          <p:cNvSpPr/>
          <p:nvPr/>
        </p:nvSpPr>
        <p:spPr>
          <a:xfrm>
            <a:off x="-1257480" y="3754440"/>
            <a:ext cx="91440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9" name=""/>
          <p:cNvSpPr/>
          <p:nvPr/>
        </p:nvSpPr>
        <p:spPr>
          <a:xfrm>
            <a:off x="-1257480" y="4027320"/>
            <a:ext cx="914400" cy="0"/>
          </a:xfrm>
          <a:prstGeom prst="line">
            <a:avLst/>
          </a:prstGeom>
          <a:ln w="2844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0" name=""/>
          <p:cNvSpPr/>
          <p:nvPr/>
        </p:nvSpPr>
        <p:spPr>
          <a:xfrm>
            <a:off x="-1257480" y="4300560"/>
            <a:ext cx="914400" cy="0"/>
          </a:xfrm>
          <a:prstGeom prst="line">
            <a:avLst/>
          </a:prstGeom>
          <a:ln w="28440">
            <a:solidFill>
              <a:srgbClr val="90909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1" name=""/>
          <p:cNvSpPr/>
          <p:nvPr/>
        </p:nvSpPr>
        <p:spPr>
          <a:xfrm>
            <a:off x="-1257480" y="4842000"/>
            <a:ext cx="914400" cy="0"/>
          </a:xfrm>
          <a:prstGeom prst="line">
            <a:avLst/>
          </a:prstGeom>
          <a:ln w="28440">
            <a:solidFill>
              <a:srgbClr val="90909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2" name=""/>
          <p:cNvSpPr/>
          <p:nvPr/>
        </p:nvSpPr>
        <p:spPr>
          <a:xfrm>
            <a:off x="-1257480" y="4567320"/>
            <a:ext cx="914400" cy="0"/>
          </a:xfrm>
          <a:prstGeom prst="line">
            <a:avLst/>
          </a:prstGeom>
          <a:ln w="28440">
            <a:solidFill>
              <a:srgbClr val="90909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3" name=""/>
          <p:cNvSpPr/>
          <p:nvPr/>
        </p:nvSpPr>
        <p:spPr>
          <a:xfrm>
            <a:off x="-1257480" y="5113440"/>
            <a:ext cx="914400" cy="0"/>
          </a:xfrm>
          <a:prstGeom prst="line">
            <a:avLst/>
          </a:prstGeom>
          <a:ln w="28440">
            <a:solidFill>
              <a:srgbClr val="90909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4" name="PlaceHolder 1"/>
          <p:cNvSpPr>
            <a:spLocks noGrp="1"/>
          </p:cNvSpPr>
          <p:nvPr>
            <p:ph type="title"/>
          </p:nvPr>
        </p:nvSpPr>
        <p:spPr>
          <a:xfrm>
            <a:off x="687240" y="93636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ENRON ACCELERATOR – IMPLEMENTATION TIMELINE</a:t>
            </a:r>
            <a:endParaRPr b="1" lang="en-US" sz="1200" strike="noStrike" u="none">
              <a:solidFill>
                <a:srgbClr val="000000"/>
              </a:solidFill>
              <a:effectLst/>
              <a:uFillTx/>
              <a:latin typeface="Arial"/>
            </a:endParaRPr>
          </a:p>
        </p:txBody>
      </p:sp>
      <p:sp>
        <p:nvSpPr>
          <p:cNvPr id="75" name="McK Separator"/>
          <p:cNvSpPr/>
          <p:nvPr/>
        </p:nvSpPr>
        <p:spPr>
          <a:xfrm>
            <a:off x="687240" y="917640"/>
            <a:ext cx="8686800" cy="1440"/>
          </a:xfrm>
          <a:prstGeom prst="line">
            <a:avLst/>
          </a:prstGeom>
          <a:ln w="936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Arial"/>
            </a:endParaRPr>
          </a:p>
        </p:txBody>
      </p:sp>
      <p:grpSp>
        <p:nvGrpSpPr>
          <p:cNvPr id="76" name="McK Sticker"/>
          <p:cNvGrpSpPr/>
          <p:nvPr/>
        </p:nvGrpSpPr>
        <p:grpSpPr>
          <a:xfrm>
            <a:off x="8992800" y="960480"/>
            <a:ext cx="381600" cy="176040"/>
            <a:chOff x="8992800" y="960480"/>
            <a:chExt cx="381600" cy="176040"/>
          </a:xfrm>
        </p:grpSpPr>
        <p:grpSp>
          <p:nvGrpSpPr>
            <p:cNvPr id="77" name=""/>
            <p:cNvGrpSpPr/>
            <p:nvPr/>
          </p:nvGrpSpPr>
          <p:grpSpPr>
            <a:xfrm>
              <a:off x="8993160" y="960480"/>
              <a:ext cx="380880" cy="176040"/>
              <a:chOff x="8993160" y="960480"/>
              <a:chExt cx="380880" cy="176040"/>
            </a:xfrm>
          </p:grpSpPr>
          <p:sp>
            <p:nvSpPr>
              <p:cNvPr id="78" name=""/>
              <p:cNvSpPr/>
              <p:nvPr/>
            </p:nvSpPr>
            <p:spPr>
              <a:xfrm>
                <a:off x="8993160" y="960480"/>
                <a:ext cx="3808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9" name=""/>
              <p:cNvSpPr/>
              <p:nvPr/>
            </p:nvSpPr>
            <p:spPr>
              <a:xfrm>
                <a:off x="8993160" y="1136520"/>
                <a:ext cx="3808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80" name="McK Footnote"/>
            <p:cNvSpPr/>
            <p:nvPr/>
          </p:nvSpPr>
          <p:spPr>
            <a:xfrm>
              <a:off x="8992800" y="977760"/>
              <a:ext cx="381600" cy="137880"/>
            </a:xfrm>
            <a:prstGeom prst="rect">
              <a:avLst/>
            </a:prstGeom>
            <a:noFill/>
            <a:ln w="0">
              <a:noFill/>
            </a:ln>
          </p:spPr>
          <p:style>
            <a:lnRef idx="0"/>
            <a:fillRef idx="0"/>
            <a:effectRef idx="0"/>
            <a:fontRef idx="minor"/>
          </p:style>
          <p:txBody>
            <a:bodyPr wrap="none" lIns="0" rIns="0" tIns="0" bIns="0" anchor="b">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DRAFT</a:t>
              </a:r>
              <a:endParaRPr b="0" lang="en-US" sz="900" strike="noStrike" u="none">
                <a:solidFill>
                  <a:srgbClr val="000000"/>
                </a:solidFill>
                <a:effectLst/>
                <a:uFillTx/>
                <a:latin typeface="Arial"/>
              </a:endParaRPr>
            </a:p>
          </p:txBody>
        </p:sp>
      </p:grpSp>
      <p:sp>
        <p:nvSpPr>
          <p:cNvPr id="81" name=""/>
          <p:cNvSpPr/>
          <p:nvPr/>
        </p:nvSpPr>
        <p:spPr>
          <a:xfrm>
            <a:off x="3378240" y="2471760"/>
            <a:ext cx="255600" cy="0"/>
          </a:xfrm>
          <a:prstGeom prst="line">
            <a:avLst/>
          </a:prstGeom>
          <a:ln w="63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2" name=""/>
          <p:cNvSpPr/>
          <p:nvPr/>
        </p:nvSpPr>
        <p:spPr>
          <a:xfrm>
            <a:off x="3378240" y="3362400"/>
            <a:ext cx="641160" cy="0"/>
          </a:xfrm>
          <a:prstGeom prst="line">
            <a:avLst/>
          </a:prstGeom>
          <a:ln w="63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3" name=""/>
          <p:cNvSpPr/>
          <p:nvPr/>
        </p:nvSpPr>
        <p:spPr>
          <a:xfrm>
            <a:off x="3378240" y="4608360"/>
            <a:ext cx="2027160" cy="0"/>
          </a:xfrm>
          <a:prstGeom prst="line">
            <a:avLst/>
          </a:prstGeom>
          <a:ln w="63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4" name=""/>
          <p:cNvSpPr/>
          <p:nvPr/>
        </p:nvSpPr>
        <p:spPr>
          <a:xfrm>
            <a:off x="4056120" y="5511960"/>
            <a:ext cx="1371600" cy="0"/>
          </a:xfrm>
          <a:prstGeom prst="line">
            <a:avLst/>
          </a:prstGeom>
          <a:ln w="63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5" name=""/>
          <p:cNvSpPr/>
          <p:nvPr/>
        </p:nvSpPr>
        <p:spPr>
          <a:xfrm>
            <a:off x="3941640" y="6291360"/>
            <a:ext cx="2884680" cy="0"/>
          </a:xfrm>
          <a:prstGeom prst="line">
            <a:avLst/>
          </a:prstGeom>
          <a:ln w="63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AC823C6A-03B8-4BC0-8E7C-975096F4DB1B}" type="slidenum">
              <a:t>2</a:t>
            </a:fld>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86" name=""/>
          <p:cNvGrpSpPr/>
          <p:nvPr/>
        </p:nvGrpSpPr>
        <p:grpSpPr>
          <a:xfrm>
            <a:off x="687240" y="1535040"/>
            <a:ext cx="8686440" cy="5781240"/>
            <a:chOff x="687240" y="1535040"/>
            <a:chExt cx="8686440" cy="5781240"/>
          </a:xfrm>
        </p:grpSpPr>
        <p:sp>
          <p:nvSpPr>
            <p:cNvPr id="87" name=""/>
            <p:cNvSpPr/>
            <p:nvPr/>
          </p:nvSpPr>
          <p:spPr>
            <a:xfrm>
              <a:off x="3372120" y="1535040"/>
              <a:ext cx="6001200" cy="4024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Estimated timing</a:t>
              </a:r>
              <a:endParaRPr b="0" lang="en-US" sz="1200" strike="noStrike" u="none">
                <a:solidFill>
                  <a:srgbClr val="000000"/>
                </a:solidFill>
                <a:effectLst/>
                <a:uFillTx/>
                <a:latin typeface="Arial"/>
              </a:endParaRPr>
            </a:p>
          </p:txBody>
        </p:sp>
        <p:sp>
          <p:nvSpPr>
            <p:cNvPr id="88" name=""/>
            <p:cNvSpPr/>
            <p:nvPr/>
          </p:nvSpPr>
          <p:spPr>
            <a:xfrm>
              <a:off x="687240" y="1940400"/>
              <a:ext cx="2684880" cy="4024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Activities</a:t>
              </a:r>
              <a:endParaRPr b="0" lang="en-US" sz="1200" strike="noStrike" u="none">
                <a:solidFill>
                  <a:srgbClr val="000000"/>
                </a:solidFill>
                <a:effectLst/>
                <a:uFillTx/>
                <a:latin typeface="Arial"/>
              </a:endParaRPr>
            </a:p>
          </p:txBody>
        </p:sp>
        <p:sp>
          <p:nvSpPr>
            <p:cNvPr id="89" name=""/>
            <p:cNvSpPr/>
            <p:nvPr/>
          </p:nvSpPr>
          <p:spPr>
            <a:xfrm>
              <a:off x="687240" y="2341080"/>
              <a:ext cx="2684880" cy="497520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Create processes/decision rules for using internal resources and building linkages with other parts of the organization</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Determine staffing and support services needs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Venture management</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Portfolio management</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Administrative roles</a:t>
              </a:r>
              <a:endParaRPr b="0" lang="en-US" sz="10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Recruiting</a:t>
              </a:r>
              <a:endParaRPr b="0" lang="en-US" sz="10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Budgeting/financial/accounting</a:t>
              </a:r>
              <a:endParaRPr b="0" lang="en-US" sz="10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Legal</a:t>
              </a:r>
              <a:endParaRPr b="0" lang="en-US" sz="10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Other</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Secure physical location</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Develop compensation structure for Accelerator participants/support</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Develop budget</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Formulate and execute communication strategy to the organization</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Launch</a:t>
              </a:r>
              <a:endParaRPr b="0" lang="en-US" sz="1000" strike="noStrike" u="none">
                <a:solidFill>
                  <a:srgbClr val="000000"/>
                </a:solidFill>
                <a:effectLst/>
                <a:uFillTx/>
                <a:latin typeface="Arial"/>
              </a:endParaRPr>
            </a:p>
          </p:txBody>
        </p:sp>
        <p:sp>
          <p:nvSpPr>
            <p:cNvPr id="90" name=""/>
            <p:cNvSpPr/>
            <p:nvPr/>
          </p:nvSpPr>
          <p:spPr>
            <a:xfrm>
              <a:off x="3372120" y="1940400"/>
              <a:ext cx="1200960" cy="4024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January</a:t>
              </a:r>
              <a:endParaRPr b="0" lang="en-US" sz="1200" strike="noStrike" u="none">
                <a:solidFill>
                  <a:srgbClr val="000000"/>
                </a:solidFill>
                <a:effectLst/>
                <a:uFillTx/>
                <a:latin typeface="Arial"/>
              </a:endParaRPr>
            </a:p>
          </p:txBody>
        </p:sp>
        <p:sp>
          <p:nvSpPr>
            <p:cNvPr id="91" name=""/>
            <p:cNvSpPr/>
            <p:nvPr/>
          </p:nvSpPr>
          <p:spPr>
            <a:xfrm>
              <a:off x="3372120" y="2341080"/>
              <a:ext cx="1200960" cy="497520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92" name=""/>
            <p:cNvSpPr/>
            <p:nvPr/>
          </p:nvSpPr>
          <p:spPr>
            <a:xfrm>
              <a:off x="4573440" y="1940400"/>
              <a:ext cx="1198800" cy="4024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February</a:t>
              </a:r>
              <a:endParaRPr b="0" lang="en-US" sz="1200" strike="noStrike" u="none">
                <a:solidFill>
                  <a:srgbClr val="000000"/>
                </a:solidFill>
                <a:effectLst/>
                <a:uFillTx/>
                <a:latin typeface="Arial"/>
              </a:endParaRPr>
            </a:p>
          </p:txBody>
        </p:sp>
        <p:sp>
          <p:nvSpPr>
            <p:cNvPr id="93" name=""/>
            <p:cNvSpPr/>
            <p:nvPr/>
          </p:nvSpPr>
          <p:spPr>
            <a:xfrm>
              <a:off x="4573440" y="2341080"/>
              <a:ext cx="1198800" cy="497520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94" name=""/>
            <p:cNvSpPr/>
            <p:nvPr/>
          </p:nvSpPr>
          <p:spPr>
            <a:xfrm>
              <a:off x="5772240" y="1940400"/>
              <a:ext cx="1200960" cy="4024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March</a:t>
              </a:r>
              <a:endParaRPr b="0" lang="en-US" sz="1200" strike="noStrike" u="none">
                <a:solidFill>
                  <a:srgbClr val="000000"/>
                </a:solidFill>
                <a:effectLst/>
                <a:uFillTx/>
                <a:latin typeface="Arial"/>
              </a:endParaRPr>
            </a:p>
          </p:txBody>
        </p:sp>
        <p:sp>
          <p:nvSpPr>
            <p:cNvPr id="95" name=""/>
            <p:cNvSpPr/>
            <p:nvPr/>
          </p:nvSpPr>
          <p:spPr>
            <a:xfrm>
              <a:off x="5772240" y="2341080"/>
              <a:ext cx="1200960" cy="497520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96" name=""/>
            <p:cNvSpPr/>
            <p:nvPr/>
          </p:nvSpPr>
          <p:spPr>
            <a:xfrm>
              <a:off x="6973200" y="1940400"/>
              <a:ext cx="1199160" cy="4024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April</a:t>
              </a:r>
              <a:endParaRPr b="0" lang="en-US" sz="1200" strike="noStrike" u="none">
                <a:solidFill>
                  <a:srgbClr val="000000"/>
                </a:solidFill>
                <a:effectLst/>
                <a:uFillTx/>
                <a:latin typeface="Arial"/>
              </a:endParaRPr>
            </a:p>
          </p:txBody>
        </p:sp>
        <p:sp>
          <p:nvSpPr>
            <p:cNvPr id="97" name=""/>
            <p:cNvSpPr/>
            <p:nvPr/>
          </p:nvSpPr>
          <p:spPr>
            <a:xfrm>
              <a:off x="6973200" y="2341080"/>
              <a:ext cx="1199160" cy="497520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98" name=""/>
            <p:cNvSpPr/>
            <p:nvPr/>
          </p:nvSpPr>
          <p:spPr>
            <a:xfrm>
              <a:off x="8172720" y="1940400"/>
              <a:ext cx="1200960" cy="4024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May</a:t>
              </a:r>
              <a:endParaRPr b="0" lang="en-US" sz="1200" strike="noStrike" u="none">
                <a:solidFill>
                  <a:srgbClr val="000000"/>
                </a:solidFill>
                <a:effectLst/>
                <a:uFillTx/>
                <a:latin typeface="Arial"/>
              </a:endParaRPr>
            </a:p>
          </p:txBody>
        </p:sp>
        <p:sp>
          <p:nvSpPr>
            <p:cNvPr id="99" name=""/>
            <p:cNvSpPr/>
            <p:nvPr/>
          </p:nvSpPr>
          <p:spPr>
            <a:xfrm>
              <a:off x="8172720" y="2341080"/>
              <a:ext cx="1200960" cy="497520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grpSp>
      <p:grpSp>
        <p:nvGrpSpPr>
          <p:cNvPr id="100" name=""/>
          <p:cNvGrpSpPr/>
          <p:nvPr/>
        </p:nvGrpSpPr>
        <p:grpSpPr>
          <a:xfrm>
            <a:off x="-767880" y="5334120"/>
            <a:ext cx="661320" cy="507240"/>
            <a:chOff x="-767880" y="5334120"/>
            <a:chExt cx="661320" cy="507240"/>
          </a:xfrm>
        </p:grpSpPr>
        <p:sp>
          <p:nvSpPr>
            <p:cNvPr id="101" name=""/>
            <p:cNvSpPr/>
            <p:nvPr/>
          </p:nvSpPr>
          <p:spPr>
            <a:xfrm>
              <a:off x="-505080" y="5334120"/>
              <a:ext cx="136800" cy="136440"/>
            </a:xfrm>
            <a:prstGeom prst="triangle">
              <a:avLst>
                <a:gd name="adj" fmla="val 49995"/>
              </a:avLst>
            </a:prstGeom>
            <a:solidFill>
              <a:srgbClr val="909090"/>
            </a:solidFill>
            <a:ln w="12600">
              <a:solidFill>
                <a:srgbClr val="000000"/>
              </a:solidFill>
              <a:miter/>
            </a:ln>
          </p:spPr>
          <p:style>
            <a:lnRef idx="0"/>
            <a:fillRef idx="0"/>
            <a:effectRef idx="0"/>
            <a:fontRef idx="minor"/>
          </p:style>
          <p:txBody>
            <a:bodyPr wrap="none" lIns="90000" rIns="90000" tIns="-1440" bIns="-1440" anchor="ctr">
              <a:noAutofit/>
            </a:bodyPr>
            <a:p>
              <a:endParaRPr b="0" lang="en-US" sz="2400" strike="noStrike" u="none">
                <a:solidFill>
                  <a:srgbClr val="000000"/>
                </a:solidFill>
                <a:effectLst/>
                <a:uFillTx/>
                <a:latin typeface="Arial"/>
              </a:endParaRPr>
            </a:p>
          </p:txBody>
        </p:sp>
        <p:sp>
          <p:nvSpPr>
            <p:cNvPr id="102" name=""/>
            <p:cNvSpPr/>
            <p:nvPr/>
          </p:nvSpPr>
          <p:spPr>
            <a:xfrm>
              <a:off x="-767880" y="5475240"/>
              <a:ext cx="661320" cy="3661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Progress</a:t>
              </a:r>
              <a:endParaRPr b="0" lang="en-US" sz="1200" strike="noStrike" u="none">
                <a:solidFill>
                  <a:srgbClr val="000000"/>
                </a:solidFill>
                <a:effectLst/>
                <a:uFillTx/>
                <a:latin typeface="Arial"/>
              </a:endParaRPr>
            </a:p>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review</a:t>
              </a:r>
              <a:endParaRPr b="0" lang="en-US" sz="1200" strike="noStrike" u="none">
                <a:solidFill>
                  <a:srgbClr val="000000"/>
                </a:solidFill>
                <a:effectLst/>
                <a:uFillTx/>
                <a:latin typeface="Arial"/>
              </a:endParaRPr>
            </a:p>
          </p:txBody>
        </p:sp>
      </p:grpSp>
      <p:grpSp>
        <p:nvGrpSpPr>
          <p:cNvPr id="103" name=""/>
          <p:cNvGrpSpPr/>
          <p:nvPr/>
        </p:nvGrpSpPr>
        <p:grpSpPr>
          <a:xfrm>
            <a:off x="-1485360" y="5334120"/>
            <a:ext cx="661320" cy="507240"/>
            <a:chOff x="-1485360" y="5334120"/>
            <a:chExt cx="661320" cy="507240"/>
          </a:xfrm>
        </p:grpSpPr>
        <p:sp>
          <p:nvSpPr>
            <p:cNvPr id="104" name=""/>
            <p:cNvSpPr/>
            <p:nvPr/>
          </p:nvSpPr>
          <p:spPr>
            <a:xfrm>
              <a:off x="-1222560" y="5334120"/>
              <a:ext cx="136440" cy="136440"/>
            </a:xfrm>
            <a:prstGeom prst="triangle">
              <a:avLst>
                <a:gd name="adj" fmla="val 49995"/>
              </a:avLst>
            </a:prstGeom>
            <a:solidFill>
              <a:srgbClr val="000000"/>
            </a:solidFill>
            <a:ln w="12600">
              <a:solidFill>
                <a:srgbClr val="000000"/>
              </a:solidFill>
              <a:miter/>
            </a:ln>
          </p:spPr>
          <p:style>
            <a:lnRef idx="0"/>
            <a:fillRef idx="0"/>
            <a:effectRef idx="0"/>
            <a:fontRef idx="minor"/>
          </p:style>
          <p:txBody>
            <a:bodyPr wrap="none" lIns="90000" rIns="90000" tIns="-1440" bIns="-1440" anchor="ctr">
              <a:noAutofit/>
            </a:bodyPr>
            <a:p>
              <a:endParaRPr b="0" lang="en-US" sz="2400" strike="noStrike" u="none">
                <a:solidFill>
                  <a:srgbClr val="000000"/>
                </a:solidFill>
                <a:effectLst/>
                <a:uFillTx/>
                <a:latin typeface="Arial"/>
              </a:endParaRPr>
            </a:p>
          </p:txBody>
        </p:sp>
        <p:sp>
          <p:nvSpPr>
            <p:cNvPr id="105" name=""/>
            <p:cNvSpPr/>
            <p:nvPr/>
          </p:nvSpPr>
          <p:spPr>
            <a:xfrm>
              <a:off x="-1485360" y="5475240"/>
              <a:ext cx="661320" cy="3661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Progress</a:t>
              </a:r>
              <a:endParaRPr b="0" lang="en-US" sz="1200" strike="noStrike" u="none">
                <a:solidFill>
                  <a:srgbClr val="000000"/>
                </a:solidFill>
                <a:effectLst/>
                <a:uFillTx/>
                <a:latin typeface="Arial"/>
              </a:endParaRPr>
            </a:p>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review</a:t>
              </a:r>
              <a:endParaRPr b="0" lang="en-US" sz="1200" strike="noStrike" u="none">
                <a:solidFill>
                  <a:srgbClr val="000000"/>
                </a:solidFill>
                <a:effectLst/>
                <a:uFillTx/>
                <a:latin typeface="Arial"/>
              </a:endParaRPr>
            </a:p>
          </p:txBody>
        </p:sp>
      </p:grpSp>
      <p:sp>
        <p:nvSpPr>
          <p:cNvPr id="106" name=""/>
          <p:cNvSpPr/>
          <p:nvPr/>
        </p:nvSpPr>
        <p:spPr>
          <a:xfrm>
            <a:off x="-1257480" y="3213000"/>
            <a:ext cx="91440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7" name=""/>
          <p:cNvSpPr/>
          <p:nvPr/>
        </p:nvSpPr>
        <p:spPr>
          <a:xfrm>
            <a:off x="-1257480" y="3481560"/>
            <a:ext cx="914400" cy="0"/>
          </a:xfrm>
          <a:prstGeom prst="line">
            <a:avLst/>
          </a:prstGeom>
          <a:ln w="2844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8" name=""/>
          <p:cNvSpPr/>
          <p:nvPr/>
        </p:nvSpPr>
        <p:spPr>
          <a:xfrm>
            <a:off x="-1257480" y="3754440"/>
            <a:ext cx="91440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9" name=""/>
          <p:cNvSpPr/>
          <p:nvPr/>
        </p:nvSpPr>
        <p:spPr>
          <a:xfrm>
            <a:off x="-1257480" y="4027320"/>
            <a:ext cx="914400" cy="0"/>
          </a:xfrm>
          <a:prstGeom prst="line">
            <a:avLst/>
          </a:prstGeom>
          <a:ln w="2844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0" name=""/>
          <p:cNvSpPr/>
          <p:nvPr/>
        </p:nvSpPr>
        <p:spPr>
          <a:xfrm>
            <a:off x="-1257480" y="4300560"/>
            <a:ext cx="914400" cy="0"/>
          </a:xfrm>
          <a:prstGeom prst="line">
            <a:avLst/>
          </a:prstGeom>
          <a:ln w="28440">
            <a:solidFill>
              <a:srgbClr val="90909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1" name=""/>
          <p:cNvSpPr/>
          <p:nvPr/>
        </p:nvSpPr>
        <p:spPr>
          <a:xfrm>
            <a:off x="-1257480" y="4842000"/>
            <a:ext cx="914400" cy="0"/>
          </a:xfrm>
          <a:prstGeom prst="line">
            <a:avLst/>
          </a:prstGeom>
          <a:ln w="28440">
            <a:solidFill>
              <a:srgbClr val="90909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2" name=""/>
          <p:cNvSpPr/>
          <p:nvPr/>
        </p:nvSpPr>
        <p:spPr>
          <a:xfrm>
            <a:off x="-1257480" y="4567320"/>
            <a:ext cx="914400" cy="0"/>
          </a:xfrm>
          <a:prstGeom prst="line">
            <a:avLst/>
          </a:prstGeom>
          <a:ln w="28440">
            <a:solidFill>
              <a:srgbClr val="90909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3" name=""/>
          <p:cNvSpPr/>
          <p:nvPr/>
        </p:nvSpPr>
        <p:spPr>
          <a:xfrm>
            <a:off x="-1257480" y="5113440"/>
            <a:ext cx="914400" cy="0"/>
          </a:xfrm>
          <a:prstGeom prst="line">
            <a:avLst/>
          </a:prstGeom>
          <a:ln w="28440">
            <a:solidFill>
              <a:srgbClr val="90909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4" name="PlaceHolder 1"/>
          <p:cNvSpPr>
            <a:spLocks noGrp="1"/>
          </p:cNvSpPr>
          <p:nvPr>
            <p:ph type="title"/>
          </p:nvPr>
        </p:nvSpPr>
        <p:spPr>
          <a:xfrm>
            <a:off x="687240" y="93636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ENRON ACCELERATOR – IMPLEMENTATION TIMELINE </a:t>
            </a:r>
            <a:r>
              <a:rPr b="1" lang="en-US" sz="1000" strike="noStrike" u="none">
                <a:solidFill>
                  <a:srgbClr val="000000"/>
                </a:solidFill>
                <a:effectLst/>
                <a:uFillTx/>
                <a:latin typeface="Arial"/>
              </a:rPr>
              <a:t>(CONTINUED)</a:t>
            </a:r>
            <a:endParaRPr b="1" lang="en-US" sz="1000" strike="noStrike" u="none">
              <a:solidFill>
                <a:srgbClr val="000000"/>
              </a:solidFill>
              <a:effectLst/>
              <a:uFillTx/>
              <a:latin typeface="Arial"/>
            </a:endParaRPr>
          </a:p>
        </p:txBody>
      </p:sp>
      <p:sp>
        <p:nvSpPr>
          <p:cNvPr id="115" name="McK Separator"/>
          <p:cNvSpPr/>
          <p:nvPr/>
        </p:nvSpPr>
        <p:spPr>
          <a:xfrm>
            <a:off x="687240" y="917640"/>
            <a:ext cx="8686800" cy="1440"/>
          </a:xfrm>
          <a:prstGeom prst="line">
            <a:avLst/>
          </a:prstGeom>
          <a:ln w="936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Arial"/>
            </a:endParaRPr>
          </a:p>
        </p:txBody>
      </p:sp>
      <p:grpSp>
        <p:nvGrpSpPr>
          <p:cNvPr id="116" name="McK Sticker"/>
          <p:cNvGrpSpPr/>
          <p:nvPr/>
        </p:nvGrpSpPr>
        <p:grpSpPr>
          <a:xfrm>
            <a:off x="8992800" y="960480"/>
            <a:ext cx="381600" cy="176040"/>
            <a:chOff x="8992800" y="960480"/>
            <a:chExt cx="381600" cy="176040"/>
          </a:xfrm>
        </p:grpSpPr>
        <p:grpSp>
          <p:nvGrpSpPr>
            <p:cNvPr id="117" name=""/>
            <p:cNvGrpSpPr/>
            <p:nvPr/>
          </p:nvGrpSpPr>
          <p:grpSpPr>
            <a:xfrm>
              <a:off x="8993160" y="960480"/>
              <a:ext cx="380880" cy="176040"/>
              <a:chOff x="8993160" y="960480"/>
              <a:chExt cx="380880" cy="176040"/>
            </a:xfrm>
          </p:grpSpPr>
          <p:sp>
            <p:nvSpPr>
              <p:cNvPr id="118" name=""/>
              <p:cNvSpPr/>
              <p:nvPr/>
            </p:nvSpPr>
            <p:spPr>
              <a:xfrm>
                <a:off x="8993160" y="960480"/>
                <a:ext cx="3808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9" name=""/>
              <p:cNvSpPr/>
              <p:nvPr/>
            </p:nvSpPr>
            <p:spPr>
              <a:xfrm>
                <a:off x="8993160" y="1136520"/>
                <a:ext cx="3808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120" name="McK Footnote"/>
            <p:cNvSpPr/>
            <p:nvPr/>
          </p:nvSpPr>
          <p:spPr>
            <a:xfrm>
              <a:off x="8992800" y="977760"/>
              <a:ext cx="381600" cy="137880"/>
            </a:xfrm>
            <a:prstGeom prst="rect">
              <a:avLst/>
            </a:prstGeom>
            <a:noFill/>
            <a:ln w="0">
              <a:noFill/>
            </a:ln>
          </p:spPr>
          <p:style>
            <a:lnRef idx="0"/>
            <a:fillRef idx="0"/>
            <a:effectRef idx="0"/>
            <a:fontRef idx="minor"/>
          </p:style>
          <p:txBody>
            <a:bodyPr wrap="none" lIns="0" rIns="0" tIns="0" bIns="0" anchor="b">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DRAFT</a:t>
              </a:r>
              <a:endParaRPr b="0" lang="en-US" sz="900" strike="noStrike" u="none">
                <a:solidFill>
                  <a:srgbClr val="000000"/>
                </a:solidFill>
                <a:effectLst/>
                <a:uFillTx/>
                <a:latin typeface="Arial"/>
              </a:endParaRPr>
            </a:p>
          </p:txBody>
        </p:sp>
      </p:grpSp>
      <p:sp>
        <p:nvSpPr>
          <p:cNvPr id="121" name=""/>
          <p:cNvSpPr/>
          <p:nvPr/>
        </p:nvSpPr>
        <p:spPr>
          <a:xfrm>
            <a:off x="4375080" y="2486160"/>
            <a:ext cx="2503440" cy="0"/>
          </a:xfrm>
          <a:prstGeom prst="line">
            <a:avLst/>
          </a:prstGeom>
          <a:ln w="63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22" name=""/>
          <p:cNvSpPr/>
          <p:nvPr/>
        </p:nvSpPr>
        <p:spPr>
          <a:xfrm>
            <a:off x="4619520" y="3086280"/>
            <a:ext cx="1143000" cy="0"/>
          </a:xfrm>
          <a:prstGeom prst="line">
            <a:avLst/>
          </a:prstGeom>
          <a:ln w="63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23" name=""/>
          <p:cNvSpPr/>
          <p:nvPr/>
        </p:nvSpPr>
        <p:spPr>
          <a:xfrm>
            <a:off x="4765680" y="5235480"/>
            <a:ext cx="2206800" cy="0"/>
          </a:xfrm>
          <a:prstGeom prst="line">
            <a:avLst/>
          </a:prstGeom>
          <a:ln w="63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24" name=""/>
          <p:cNvSpPr/>
          <p:nvPr/>
        </p:nvSpPr>
        <p:spPr>
          <a:xfrm>
            <a:off x="5803920" y="5632560"/>
            <a:ext cx="1179360" cy="0"/>
          </a:xfrm>
          <a:prstGeom prst="line">
            <a:avLst/>
          </a:prstGeom>
          <a:ln w="63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25" name=""/>
          <p:cNvSpPr/>
          <p:nvPr/>
        </p:nvSpPr>
        <p:spPr>
          <a:xfrm>
            <a:off x="6810480" y="5986440"/>
            <a:ext cx="136440" cy="136440"/>
          </a:xfrm>
          <a:prstGeom prst="triangle">
            <a:avLst>
              <a:gd name="adj" fmla="val 49995"/>
            </a:avLst>
          </a:prstGeom>
          <a:solidFill>
            <a:srgbClr val="000000"/>
          </a:solidFill>
          <a:ln w="12600">
            <a:solidFill>
              <a:srgbClr val="000000"/>
            </a:solidFill>
            <a:miter/>
          </a:ln>
        </p:spPr>
        <p:style>
          <a:lnRef idx="0"/>
          <a:fillRef idx="0"/>
          <a:effectRef idx="0"/>
          <a:fontRef idx="minor"/>
        </p:style>
        <p:txBody>
          <a:bodyPr wrap="none" lIns="90000" rIns="90000" tIns="-1440" bIns="-1440" anchor="ctr">
            <a:noAutofit/>
          </a:bodyPr>
          <a:p>
            <a:endParaRPr b="0" lang="en-US" sz="2400" strike="noStrike" u="none">
              <a:solidFill>
                <a:srgbClr val="000000"/>
              </a:solidFill>
              <a:effectLst/>
              <a:uFillTx/>
              <a:latin typeface="Arial"/>
            </a:endParaRPr>
          </a:p>
        </p:txBody>
      </p:sp>
      <p:sp>
        <p:nvSpPr>
          <p:cNvPr id="126" name=""/>
          <p:cNvSpPr/>
          <p:nvPr/>
        </p:nvSpPr>
        <p:spPr>
          <a:xfrm>
            <a:off x="5803920" y="4767120"/>
            <a:ext cx="1179360" cy="0"/>
          </a:xfrm>
          <a:prstGeom prst="line">
            <a:avLst/>
          </a:prstGeom>
          <a:ln w="63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C338063E-BB3F-41A5-9B62-70A5B954925D}" type="slidenum">
              <a:t>3</a:t>
            </a:fld>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127" name=""/>
          <p:cNvGrpSpPr/>
          <p:nvPr/>
        </p:nvGrpSpPr>
        <p:grpSpPr>
          <a:xfrm>
            <a:off x="687240" y="1535040"/>
            <a:ext cx="8686440" cy="6060600"/>
            <a:chOff x="687240" y="1535040"/>
            <a:chExt cx="8686440" cy="6060600"/>
          </a:xfrm>
        </p:grpSpPr>
        <p:sp>
          <p:nvSpPr>
            <p:cNvPr id="128" name=""/>
            <p:cNvSpPr/>
            <p:nvPr/>
          </p:nvSpPr>
          <p:spPr>
            <a:xfrm>
              <a:off x="3372120" y="1535040"/>
              <a:ext cx="6001200" cy="4222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Estimated timing</a:t>
              </a:r>
              <a:endParaRPr b="0" lang="en-US" sz="1200" strike="noStrike" u="none">
                <a:solidFill>
                  <a:srgbClr val="000000"/>
                </a:solidFill>
                <a:effectLst/>
                <a:uFillTx/>
                <a:latin typeface="Arial"/>
              </a:endParaRPr>
            </a:p>
          </p:txBody>
        </p:sp>
        <p:sp>
          <p:nvSpPr>
            <p:cNvPr id="129" name=""/>
            <p:cNvSpPr/>
            <p:nvPr/>
          </p:nvSpPr>
          <p:spPr>
            <a:xfrm>
              <a:off x="687240" y="1959840"/>
              <a:ext cx="2684880" cy="4222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Activities</a:t>
              </a:r>
              <a:endParaRPr b="0" lang="en-US" sz="1200" strike="noStrike" u="none">
                <a:solidFill>
                  <a:srgbClr val="000000"/>
                </a:solidFill>
                <a:effectLst/>
                <a:uFillTx/>
                <a:latin typeface="Arial"/>
              </a:endParaRPr>
            </a:p>
          </p:txBody>
        </p:sp>
        <p:sp>
          <p:nvSpPr>
            <p:cNvPr id="130" name=""/>
            <p:cNvSpPr/>
            <p:nvPr/>
          </p:nvSpPr>
          <p:spPr>
            <a:xfrm>
              <a:off x="687240" y="2379960"/>
              <a:ext cx="2684880" cy="52156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fontScale="92500" lnSpcReduction="9999"/>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Put partnership implementation team in place</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PRC leadership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Support</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Apply partnership architecture to existing organization</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Identify partnership tracks (on a role by role basis)</a:t>
              </a:r>
              <a:endParaRPr b="0" lang="en-US" sz="10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Refine/finalize decision rules</a:t>
              </a:r>
              <a:endParaRPr b="0" lang="en-US" sz="10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Apply decision rules across organization</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Highlight and justify any exceptions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Upgrade personnel evaluation tools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Establish partnership election criteria to be applied to each track of candidates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Develop performance criteria for each track and each level, with representative descriptions for each of the five levels of performance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Determine systems requirements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Codify personnel processes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Identify roles and responsibilities of personnel committees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Outline criteria for committee membership</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Define personnel-related activities for all partners</a:t>
              </a:r>
              <a:endParaRPr b="0" lang="en-US" sz="10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Personnel review requirements for each level (e.g., feedback collection forms, summary tools)</a:t>
              </a:r>
              <a:endParaRPr b="0" lang="en-US" sz="10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Annual review/committee schedules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Estimate time requirements for partners, including those on the personnel committees</a:t>
              </a:r>
              <a:endParaRPr b="0" lang="en-US" sz="1000" strike="noStrike" u="none">
                <a:solidFill>
                  <a:srgbClr val="000000"/>
                </a:solidFill>
                <a:effectLst/>
                <a:uFillTx/>
                <a:latin typeface="Arial"/>
              </a:endParaRPr>
            </a:p>
          </p:txBody>
        </p:sp>
        <p:sp>
          <p:nvSpPr>
            <p:cNvPr id="131" name=""/>
            <p:cNvSpPr/>
            <p:nvPr/>
          </p:nvSpPr>
          <p:spPr>
            <a:xfrm>
              <a:off x="3372120" y="1959840"/>
              <a:ext cx="1200960" cy="4222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January</a:t>
              </a:r>
              <a:endParaRPr b="0" lang="en-US" sz="1200" strike="noStrike" u="none">
                <a:solidFill>
                  <a:srgbClr val="000000"/>
                </a:solidFill>
                <a:effectLst/>
                <a:uFillTx/>
                <a:latin typeface="Arial"/>
              </a:endParaRPr>
            </a:p>
          </p:txBody>
        </p:sp>
        <p:sp>
          <p:nvSpPr>
            <p:cNvPr id="132" name=""/>
            <p:cNvSpPr/>
            <p:nvPr/>
          </p:nvSpPr>
          <p:spPr>
            <a:xfrm>
              <a:off x="3372120" y="2379960"/>
              <a:ext cx="1200960" cy="52156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133" name=""/>
            <p:cNvSpPr/>
            <p:nvPr/>
          </p:nvSpPr>
          <p:spPr>
            <a:xfrm>
              <a:off x="4573440" y="1959840"/>
              <a:ext cx="1198800" cy="4222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February</a:t>
              </a:r>
              <a:endParaRPr b="0" lang="en-US" sz="1200" strike="noStrike" u="none">
                <a:solidFill>
                  <a:srgbClr val="000000"/>
                </a:solidFill>
                <a:effectLst/>
                <a:uFillTx/>
                <a:latin typeface="Arial"/>
              </a:endParaRPr>
            </a:p>
          </p:txBody>
        </p:sp>
        <p:sp>
          <p:nvSpPr>
            <p:cNvPr id="134" name=""/>
            <p:cNvSpPr/>
            <p:nvPr/>
          </p:nvSpPr>
          <p:spPr>
            <a:xfrm>
              <a:off x="4573440" y="2379960"/>
              <a:ext cx="1198800" cy="52156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135" name=""/>
            <p:cNvSpPr/>
            <p:nvPr/>
          </p:nvSpPr>
          <p:spPr>
            <a:xfrm>
              <a:off x="5772240" y="1959840"/>
              <a:ext cx="1200960" cy="4222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March</a:t>
              </a:r>
              <a:endParaRPr b="0" lang="en-US" sz="1200" strike="noStrike" u="none">
                <a:solidFill>
                  <a:srgbClr val="000000"/>
                </a:solidFill>
                <a:effectLst/>
                <a:uFillTx/>
                <a:latin typeface="Arial"/>
              </a:endParaRPr>
            </a:p>
          </p:txBody>
        </p:sp>
        <p:sp>
          <p:nvSpPr>
            <p:cNvPr id="136" name=""/>
            <p:cNvSpPr/>
            <p:nvPr/>
          </p:nvSpPr>
          <p:spPr>
            <a:xfrm>
              <a:off x="5772240" y="2379960"/>
              <a:ext cx="1200960" cy="52156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137" name=""/>
            <p:cNvSpPr/>
            <p:nvPr/>
          </p:nvSpPr>
          <p:spPr>
            <a:xfrm>
              <a:off x="6973200" y="1959840"/>
              <a:ext cx="1199160" cy="4222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April</a:t>
              </a:r>
              <a:endParaRPr b="0" lang="en-US" sz="1200" strike="noStrike" u="none">
                <a:solidFill>
                  <a:srgbClr val="000000"/>
                </a:solidFill>
                <a:effectLst/>
                <a:uFillTx/>
                <a:latin typeface="Arial"/>
              </a:endParaRPr>
            </a:p>
          </p:txBody>
        </p:sp>
        <p:sp>
          <p:nvSpPr>
            <p:cNvPr id="138" name=""/>
            <p:cNvSpPr/>
            <p:nvPr/>
          </p:nvSpPr>
          <p:spPr>
            <a:xfrm>
              <a:off x="6973200" y="2379960"/>
              <a:ext cx="1199160" cy="52156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139" name=""/>
            <p:cNvSpPr/>
            <p:nvPr/>
          </p:nvSpPr>
          <p:spPr>
            <a:xfrm>
              <a:off x="8172720" y="1959840"/>
              <a:ext cx="1200960" cy="4222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May</a:t>
              </a:r>
              <a:endParaRPr b="0" lang="en-US" sz="1200" strike="noStrike" u="none">
                <a:solidFill>
                  <a:srgbClr val="000000"/>
                </a:solidFill>
                <a:effectLst/>
                <a:uFillTx/>
                <a:latin typeface="Arial"/>
              </a:endParaRPr>
            </a:p>
          </p:txBody>
        </p:sp>
        <p:sp>
          <p:nvSpPr>
            <p:cNvPr id="140" name=""/>
            <p:cNvSpPr/>
            <p:nvPr/>
          </p:nvSpPr>
          <p:spPr>
            <a:xfrm>
              <a:off x="8172720" y="2379960"/>
              <a:ext cx="1200960" cy="52156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grpSp>
      <p:grpSp>
        <p:nvGrpSpPr>
          <p:cNvPr id="141" name=""/>
          <p:cNvGrpSpPr/>
          <p:nvPr/>
        </p:nvGrpSpPr>
        <p:grpSpPr>
          <a:xfrm>
            <a:off x="-767880" y="5334120"/>
            <a:ext cx="661320" cy="507240"/>
            <a:chOff x="-767880" y="5334120"/>
            <a:chExt cx="661320" cy="507240"/>
          </a:xfrm>
        </p:grpSpPr>
        <p:sp>
          <p:nvSpPr>
            <p:cNvPr id="142" name=""/>
            <p:cNvSpPr/>
            <p:nvPr/>
          </p:nvSpPr>
          <p:spPr>
            <a:xfrm>
              <a:off x="-505080" y="5334120"/>
              <a:ext cx="136800" cy="136440"/>
            </a:xfrm>
            <a:prstGeom prst="triangle">
              <a:avLst>
                <a:gd name="adj" fmla="val 49995"/>
              </a:avLst>
            </a:prstGeom>
            <a:solidFill>
              <a:srgbClr val="909090"/>
            </a:solidFill>
            <a:ln w="12600">
              <a:solidFill>
                <a:srgbClr val="000000"/>
              </a:solidFill>
              <a:miter/>
            </a:ln>
          </p:spPr>
          <p:style>
            <a:lnRef idx="0"/>
            <a:fillRef idx="0"/>
            <a:effectRef idx="0"/>
            <a:fontRef idx="minor"/>
          </p:style>
          <p:txBody>
            <a:bodyPr wrap="none" lIns="90000" rIns="90000" tIns="-1440" bIns="-1440" anchor="ctr">
              <a:noAutofit/>
            </a:bodyPr>
            <a:p>
              <a:endParaRPr b="0" lang="en-US" sz="2400" strike="noStrike" u="none">
                <a:solidFill>
                  <a:srgbClr val="000000"/>
                </a:solidFill>
                <a:effectLst/>
                <a:uFillTx/>
                <a:latin typeface="Arial"/>
              </a:endParaRPr>
            </a:p>
          </p:txBody>
        </p:sp>
        <p:sp>
          <p:nvSpPr>
            <p:cNvPr id="143" name=""/>
            <p:cNvSpPr/>
            <p:nvPr/>
          </p:nvSpPr>
          <p:spPr>
            <a:xfrm>
              <a:off x="-767880" y="5475240"/>
              <a:ext cx="661320" cy="3661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Progress</a:t>
              </a:r>
              <a:endParaRPr b="0" lang="en-US" sz="1200" strike="noStrike" u="none">
                <a:solidFill>
                  <a:srgbClr val="000000"/>
                </a:solidFill>
                <a:effectLst/>
                <a:uFillTx/>
                <a:latin typeface="Arial"/>
              </a:endParaRPr>
            </a:p>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review</a:t>
              </a:r>
              <a:endParaRPr b="0" lang="en-US" sz="1200" strike="noStrike" u="none">
                <a:solidFill>
                  <a:srgbClr val="000000"/>
                </a:solidFill>
                <a:effectLst/>
                <a:uFillTx/>
                <a:latin typeface="Arial"/>
              </a:endParaRPr>
            </a:p>
          </p:txBody>
        </p:sp>
      </p:grpSp>
      <p:grpSp>
        <p:nvGrpSpPr>
          <p:cNvPr id="144" name=""/>
          <p:cNvGrpSpPr/>
          <p:nvPr/>
        </p:nvGrpSpPr>
        <p:grpSpPr>
          <a:xfrm>
            <a:off x="-1485360" y="5334120"/>
            <a:ext cx="661320" cy="507240"/>
            <a:chOff x="-1485360" y="5334120"/>
            <a:chExt cx="661320" cy="507240"/>
          </a:xfrm>
        </p:grpSpPr>
        <p:sp>
          <p:nvSpPr>
            <p:cNvPr id="145" name=""/>
            <p:cNvSpPr/>
            <p:nvPr/>
          </p:nvSpPr>
          <p:spPr>
            <a:xfrm>
              <a:off x="-1222560" y="5334120"/>
              <a:ext cx="136440" cy="136440"/>
            </a:xfrm>
            <a:prstGeom prst="triangle">
              <a:avLst>
                <a:gd name="adj" fmla="val 49995"/>
              </a:avLst>
            </a:prstGeom>
            <a:solidFill>
              <a:srgbClr val="000000"/>
            </a:solidFill>
            <a:ln w="12600">
              <a:solidFill>
                <a:srgbClr val="000000"/>
              </a:solidFill>
              <a:miter/>
            </a:ln>
          </p:spPr>
          <p:style>
            <a:lnRef idx="0"/>
            <a:fillRef idx="0"/>
            <a:effectRef idx="0"/>
            <a:fontRef idx="minor"/>
          </p:style>
          <p:txBody>
            <a:bodyPr wrap="none" lIns="90000" rIns="90000" tIns="-1440" bIns="-1440" anchor="ctr">
              <a:noAutofit/>
            </a:bodyPr>
            <a:p>
              <a:endParaRPr b="0" lang="en-US" sz="2400" strike="noStrike" u="none">
                <a:solidFill>
                  <a:srgbClr val="000000"/>
                </a:solidFill>
                <a:effectLst/>
                <a:uFillTx/>
                <a:latin typeface="Arial"/>
              </a:endParaRPr>
            </a:p>
          </p:txBody>
        </p:sp>
        <p:sp>
          <p:nvSpPr>
            <p:cNvPr id="146" name=""/>
            <p:cNvSpPr/>
            <p:nvPr/>
          </p:nvSpPr>
          <p:spPr>
            <a:xfrm>
              <a:off x="-1485360" y="5475240"/>
              <a:ext cx="661320" cy="3661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Progress</a:t>
              </a:r>
              <a:endParaRPr b="0" lang="en-US" sz="1200" strike="noStrike" u="none">
                <a:solidFill>
                  <a:srgbClr val="000000"/>
                </a:solidFill>
                <a:effectLst/>
                <a:uFillTx/>
                <a:latin typeface="Arial"/>
              </a:endParaRPr>
            </a:p>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review</a:t>
              </a:r>
              <a:endParaRPr b="0" lang="en-US" sz="1200" strike="noStrike" u="none">
                <a:solidFill>
                  <a:srgbClr val="000000"/>
                </a:solidFill>
                <a:effectLst/>
                <a:uFillTx/>
                <a:latin typeface="Arial"/>
              </a:endParaRPr>
            </a:p>
          </p:txBody>
        </p:sp>
      </p:grpSp>
      <p:sp>
        <p:nvSpPr>
          <p:cNvPr id="147" name=""/>
          <p:cNvSpPr/>
          <p:nvPr/>
        </p:nvSpPr>
        <p:spPr>
          <a:xfrm>
            <a:off x="-1257480" y="3213000"/>
            <a:ext cx="91440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48" name=""/>
          <p:cNvSpPr/>
          <p:nvPr/>
        </p:nvSpPr>
        <p:spPr>
          <a:xfrm>
            <a:off x="-1257480" y="3481560"/>
            <a:ext cx="914400" cy="0"/>
          </a:xfrm>
          <a:prstGeom prst="line">
            <a:avLst/>
          </a:prstGeom>
          <a:ln w="2844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49" name=""/>
          <p:cNvSpPr/>
          <p:nvPr/>
        </p:nvSpPr>
        <p:spPr>
          <a:xfrm>
            <a:off x="-1257480" y="3754440"/>
            <a:ext cx="91440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50" name=""/>
          <p:cNvSpPr/>
          <p:nvPr/>
        </p:nvSpPr>
        <p:spPr>
          <a:xfrm>
            <a:off x="-1257480" y="4027320"/>
            <a:ext cx="914400" cy="0"/>
          </a:xfrm>
          <a:prstGeom prst="line">
            <a:avLst/>
          </a:prstGeom>
          <a:ln w="2844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51" name=""/>
          <p:cNvSpPr/>
          <p:nvPr/>
        </p:nvSpPr>
        <p:spPr>
          <a:xfrm>
            <a:off x="-1257480" y="4300560"/>
            <a:ext cx="914400" cy="0"/>
          </a:xfrm>
          <a:prstGeom prst="line">
            <a:avLst/>
          </a:prstGeom>
          <a:ln w="28440">
            <a:solidFill>
              <a:srgbClr val="90909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52" name=""/>
          <p:cNvSpPr/>
          <p:nvPr/>
        </p:nvSpPr>
        <p:spPr>
          <a:xfrm>
            <a:off x="-1257480" y="4842000"/>
            <a:ext cx="914400" cy="0"/>
          </a:xfrm>
          <a:prstGeom prst="line">
            <a:avLst/>
          </a:prstGeom>
          <a:ln w="28440">
            <a:solidFill>
              <a:srgbClr val="90909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53" name=""/>
          <p:cNvSpPr/>
          <p:nvPr/>
        </p:nvSpPr>
        <p:spPr>
          <a:xfrm>
            <a:off x="-1257480" y="4567320"/>
            <a:ext cx="914400" cy="0"/>
          </a:xfrm>
          <a:prstGeom prst="line">
            <a:avLst/>
          </a:prstGeom>
          <a:ln w="28440">
            <a:solidFill>
              <a:srgbClr val="90909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54" name=""/>
          <p:cNvSpPr/>
          <p:nvPr/>
        </p:nvSpPr>
        <p:spPr>
          <a:xfrm>
            <a:off x="-1257480" y="5113440"/>
            <a:ext cx="914400" cy="0"/>
          </a:xfrm>
          <a:prstGeom prst="line">
            <a:avLst/>
          </a:prstGeom>
          <a:ln w="28440">
            <a:solidFill>
              <a:srgbClr val="90909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55" name="PlaceHolder 1"/>
          <p:cNvSpPr>
            <a:spLocks noGrp="1"/>
          </p:cNvSpPr>
          <p:nvPr>
            <p:ph type="title"/>
          </p:nvPr>
        </p:nvSpPr>
        <p:spPr>
          <a:xfrm>
            <a:off x="687240" y="93636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TRANSITIONING TO THE PARTNERSHIP MODEL - IMPLEMENTATION TIMELINE</a:t>
            </a:r>
            <a:endParaRPr b="1" lang="en-US" sz="1200" strike="noStrike" u="none">
              <a:solidFill>
                <a:srgbClr val="000000"/>
              </a:solidFill>
              <a:effectLst/>
              <a:uFillTx/>
              <a:latin typeface="Arial"/>
            </a:endParaRPr>
          </a:p>
        </p:txBody>
      </p:sp>
      <p:sp>
        <p:nvSpPr>
          <p:cNvPr id="156" name="McK Separator"/>
          <p:cNvSpPr/>
          <p:nvPr/>
        </p:nvSpPr>
        <p:spPr>
          <a:xfrm>
            <a:off x="687240" y="917640"/>
            <a:ext cx="8686800" cy="1440"/>
          </a:xfrm>
          <a:prstGeom prst="line">
            <a:avLst/>
          </a:prstGeom>
          <a:ln w="936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Arial"/>
            </a:endParaRPr>
          </a:p>
        </p:txBody>
      </p:sp>
      <p:grpSp>
        <p:nvGrpSpPr>
          <p:cNvPr id="157" name="McK Sticker"/>
          <p:cNvGrpSpPr/>
          <p:nvPr/>
        </p:nvGrpSpPr>
        <p:grpSpPr>
          <a:xfrm>
            <a:off x="8992800" y="960480"/>
            <a:ext cx="381600" cy="176040"/>
            <a:chOff x="8992800" y="960480"/>
            <a:chExt cx="381600" cy="176040"/>
          </a:xfrm>
        </p:grpSpPr>
        <p:grpSp>
          <p:nvGrpSpPr>
            <p:cNvPr id="158" name=""/>
            <p:cNvGrpSpPr/>
            <p:nvPr/>
          </p:nvGrpSpPr>
          <p:grpSpPr>
            <a:xfrm>
              <a:off x="8993160" y="960480"/>
              <a:ext cx="380880" cy="176040"/>
              <a:chOff x="8993160" y="960480"/>
              <a:chExt cx="380880" cy="176040"/>
            </a:xfrm>
          </p:grpSpPr>
          <p:sp>
            <p:nvSpPr>
              <p:cNvPr id="159" name=""/>
              <p:cNvSpPr/>
              <p:nvPr/>
            </p:nvSpPr>
            <p:spPr>
              <a:xfrm>
                <a:off x="8993160" y="960480"/>
                <a:ext cx="3808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60" name=""/>
              <p:cNvSpPr/>
              <p:nvPr/>
            </p:nvSpPr>
            <p:spPr>
              <a:xfrm>
                <a:off x="8993160" y="1136520"/>
                <a:ext cx="3808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161" name="McK Footnote"/>
            <p:cNvSpPr/>
            <p:nvPr/>
          </p:nvSpPr>
          <p:spPr>
            <a:xfrm>
              <a:off x="8992800" y="977760"/>
              <a:ext cx="381600" cy="137880"/>
            </a:xfrm>
            <a:prstGeom prst="rect">
              <a:avLst/>
            </a:prstGeom>
            <a:noFill/>
            <a:ln w="0">
              <a:noFill/>
            </a:ln>
          </p:spPr>
          <p:style>
            <a:lnRef idx="0"/>
            <a:fillRef idx="0"/>
            <a:effectRef idx="0"/>
            <a:fontRef idx="minor"/>
          </p:style>
          <p:txBody>
            <a:bodyPr wrap="none" lIns="0" rIns="0" tIns="0" bIns="0" anchor="b">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DRAFT</a:t>
              </a:r>
              <a:endParaRPr b="0" lang="en-US" sz="900" strike="noStrike" u="none">
                <a:solidFill>
                  <a:srgbClr val="000000"/>
                </a:solidFill>
                <a:effectLst/>
                <a:uFillTx/>
                <a:latin typeface="Arial"/>
              </a:endParaRPr>
            </a:p>
          </p:txBody>
        </p:sp>
      </p:grpSp>
      <p:sp>
        <p:nvSpPr>
          <p:cNvPr id="162" name=""/>
          <p:cNvSpPr/>
          <p:nvPr/>
        </p:nvSpPr>
        <p:spPr>
          <a:xfrm>
            <a:off x="3406680" y="5716440"/>
            <a:ext cx="2117880" cy="0"/>
          </a:xfrm>
          <a:prstGeom prst="line">
            <a:avLst/>
          </a:prstGeom>
          <a:ln w="63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63" name=""/>
          <p:cNvSpPr/>
          <p:nvPr/>
        </p:nvSpPr>
        <p:spPr>
          <a:xfrm>
            <a:off x="3406680" y="2529000"/>
            <a:ext cx="241560" cy="0"/>
          </a:xfrm>
          <a:prstGeom prst="line">
            <a:avLst/>
          </a:prstGeom>
          <a:ln w="63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64" name=""/>
          <p:cNvSpPr/>
          <p:nvPr/>
        </p:nvSpPr>
        <p:spPr>
          <a:xfrm>
            <a:off x="3406680" y="4341960"/>
            <a:ext cx="2100240" cy="0"/>
          </a:xfrm>
          <a:prstGeom prst="line">
            <a:avLst/>
          </a:prstGeom>
          <a:ln w="63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65" name=""/>
          <p:cNvSpPr/>
          <p:nvPr/>
        </p:nvSpPr>
        <p:spPr>
          <a:xfrm>
            <a:off x="3406680" y="3110040"/>
            <a:ext cx="665280" cy="0"/>
          </a:xfrm>
          <a:prstGeom prst="line">
            <a:avLst/>
          </a:prstGeom>
          <a:ln w="63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A036D9DC-7F7E-4159-AB35-91263604E119}" type="slidenum">
              <a:t>4</a:t>
            </a:fld>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166" name=""/>
          <p:cNvGrpSpPr/>
          <p:nvPr/>
        </p:nvGrpSpPr>
        <p:grpSpPr>
          <a:xfrm>
            <a:off x="687240" y="1320840"/>
            <a:ext cx="8686440" cy="6258960"/>
            <a:chOff x="687240" y="1320840"/>
            <a:chExt cx="8686440" cy="6258960"/>
          </a:xfrm>
        </p:grpSpPr>
        <p:sp>
          <p:nvSpPr>
            <p:cNvPr id="167" name=""/>
            <p:cNvSpPr/>
            <p:nvPr/>
          </p:nvSpPr>
          <p:spPr>
            <a:xfrm>
              <a:off x="3372120" y="1320840"/>
              <a:ext cx="6001200" cy="43596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Estimated timing</a:t>
              </a:r>
              <a:endParaRPr b="0" lang="en-US" sz="1200" strike="noStrike" u="none">
                <a:solidFill>
                  <a:srgbClr val="000000"/>
                </a:solidFill>
                <a:effectLst/>
                <a:uFillTx/>
                <a:latin typeface="Arial"/>
              </a:endParaRPr>
            </a:p>
          </p:txBody>
        </p:sp>
        <p:sp>
          <p:nvSpPr>
            <p:cNvPr id="168" name=""/>
            <p:cNvSpPr/>
            <p:nvPr/>
          </p:nvSpPr>
          <p:spPr>
            <a:xfrm>
              <a:off x="687240" y="1759680"/>
              <a:ext cx="2684880" cy="43596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Activities</a:t>
              </a:r>
              <a:endParaRPr b="0" lang="en-US" sz="1200" strike="noStrike" u="none">
                <a:solidFill>
                  <a:srgbClr val="000000"/>
                </a:solidFill>
                <a:effectLst/>
                <a:uFillTx/>
                <a:latin typeface="Arial"/>
              </a:endParaRPr>
            </a:p>
          </p:txBody>
        </p:sp>
        <p:sp>
          <p:nvSpPr>
            <p:cNvPr id="169" name=""/>
            <p:cNvSpPr/>
            <p:nvPr/>
          </p:nvSpPr>
          <p:spPr>
            <a:xfrm>
              <a:off x="687240" y="2193480"/>
              <a:ext cx="2684880" cy="538632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Build PRC</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Identify number of PRC members required</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Select chairs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Review current membership, determine whether there should be changes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Identify potential members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Finalize membership</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Outline governance structure</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Codify roles and responsibilities for the:</a:t>
              </a:r>
              <a:endParaRPr b="0" lang="en-US" sz="10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Corporate Policy Committee </a:t>
              </a:r>
              <a:endParaRPr b="0" lang="en-US" sz="10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Executive Committee</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Outline criteria for governance committee membership</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Estimate time requirements for governance committee members</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Evaluate/Implement compensation system consistent with partnership model</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Structure the deferred compensation program for all partners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Determine how “share” of the partnership pool is determined/divided</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Match people with roles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Make determination on initial partner group (i.e., are all current VPs and MDs partners?)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Populate all committees with individual names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Structure/execute communication strategy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Launch mid-year review cycle</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Revise evaluation tools as required</a:t>
              </a:r>
              <a:endParaRPr b="0" lang="en-US" sz="1000" strike="noStrike" u="none">
                <a:solidFill>
                  <a:srgbClr val="000000"/>
                </a:solidFill>
                <a:effectLst/>
                <a:uFillTx/>
                <a:latin typeface="Arial"/>
              </a:endParaRPr>
            </a:p>
          </p:txBody>
        </p:sp>
        <p:sp>
          <p:nvSpPr>
            <p:cNvPr id="170" name=""/>
            <p:cNvSpPr/>
            <p:nvPr/>
          </p:nvSpPr>
          <p:spPr>
            <a:xfrm>
              <a:off x="3372120" y="1759680"/>
              <a:ext cx="1200960" cy="43596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January</a:t>
              </a:r>
              <a:endParaRPr b="0" lang="en-US" sz="1200" strike="noStrike" u="none">
                <a:solidFill>
                  <a:srgbClr val="000000"/>
                </a:solidFill>
                <a:effectLst/>
                <a:uFillTx/>
                <a:latin typeface="Arial"/>
              </a:endParaRPr>
            </a:p>
          </p:txBody>
        </p:sp>
        <p:sp>
          <p:nvSpPr>
            <p:cNvPr id="171" name=""/>
            <p:cNvSpPr/>
            <p:nvPr/>
          </p:nvSpPr>
          <p:spPr>
            <a:xfrm>
              <a:off x="3372120" y="2193480"/>
              <a:ext cx="1200960" cy="538632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172" name=""/>
            <p:cNvSpPr/>
            <p:nvPr/>
          </p:nvSpPr>
          <p:spPr>
            <a:xfrm>
              <a:off x="4573440" y="1759680"/>
              <a:ext cx="1198800" cy="43596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February</a:t>
              </a:r>
              <a:endParaRPr b="0" lang="en-US" sz="1200" strike="noStrike" u="none">
                <a:solidFill>
                  <a:srgbClr val="000000"/>
                </a:solidFill>
                <a:effectLst/>
                <a:uFillTx/>
                <a:latin typeface="Arial"/>
              </a:endParaRPr>
            </a:p>
          </p:txBody>
        </p:sp>
        <p:sp>
          <p:nvSpPr>
            <p:cNvPr id="173" name=""/>
            <p:cNvSpPr/>
            <p:nvPr/>
          </p:nvSpPr>
          <p:spPr>
            <a:xfrm>
              <a:off x="4573440" y="2193480"/>
              <a:ext cx="1198800" cy="538632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174" name=""/>
            <p:cNvSpPr/>
            <p:nvPr/>
          </p:nvSpPr>
          <p:spPr>
            <a:xfrm>
              <a:off x="5772240" y="1759680"/>
              <a:ext cx="1200960" cy="43596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March</a:t>
              </a:r>
              <a:endParaRPr b="0" lang="en-US" sz="1200" strike="noStrike" u="none">
                <a:solidFill>
                  <a:srgbClr val="000000"/>
                </a:solidFill>
                <a:effectLst/>
                <a:uFillTx/>
                <a:latin typeface="Arial"/>
              </a:endParaRPr>
            </a:p>
          </p:txBody>
        </p:sp>
        <p:sp>
          <p:nvSpPr>
            <p:cNvPr id="175" name=""/>
            <p:cNvSpPr/>
            <p:nvPr/>
          </p:nvSpPr>
          <p:spPr>
            <a:xfrm>
              <a:off x="5772240" y="2193480"/>
              <a:ext cx="1200960" cy="538632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176" name=""/>
            <p:cNvSpPr/>
            <p:nvPr/>
          </p:nvSpPr>
          <p:spPr>
            <a:xfrm>
              <a:off x="6973200" y="1759680"/>
              <a:ext cx="1199160" cy="43596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April</a:t>
              </a:r>
              <a:endParaRPr b="0" lang="en-US" sz="1200" strike="noStrike" u="none">
                <a:solidFill>
                  <a:srgbClr val="000000"/>
                </a:solidFill>
                <a:effectLst/>
                <a:uFillTx/>
                <a:latin typeface="Arial"/>
              </a:endParaRPr>
            </a:p>
          </p:txBody>
        </p:sp>
        <p:sp>
          <p:nvSpPr>
            <p:cNvPr id="177" name=""/>
            <p:cNvSpPr/>
            <p:nvPr/>
          </p:nvSpPr>
          <p:spPr>
            <a:xfrm>
              <a:off x="6973200" y="2193480"/>
              <a:ext cx="1199160" cy="538632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178" name=""/>
            <p:cNvSpPr/>
            <p:nvPr/>
          </p:nvSpPr>
          <p:spPr>
            <a:xfrm>
              <a:off x="8172720" y="1759680"/>
              <a:ext cx="1200960" cy="43596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May</a:t>
              </a:r>
              <a:endParaRPr b="0" lang="en-US" sz="1200" strike="noStrike" u="none">
                <a:solidFill>
                  <a:srgbClr val="000000"/>
                </a:solidFill>
                <a:effectLst/>
                <a:uFillTx/>
                <a:latin typeface="Arial"/>
              </a:endParaRPr>
            </a:p>
          </p:txBody>
        </p:sp>
        <p:sp>
          <p:nvSpPr>
            <p:cNvPr id="179" name=""/>
            <p:cNvSpPr/>
            <p:nvPr/>
          </p:nvSpPr>
          <p:spPr>
            <a:xfrm>
              <a:off x="8172720" y="2193480"/>
              <a:ext cx="1200960" cy="538632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grpSp>
      <p:grpSp>
        <p:nvGrpSpPr>
          <p:cNvPr id="180" name=""/>
          <p:cNvGrpSpPr/>
          <p:nvPr/>
        </p:nvGrpSpPr>
        <p:grpSpPr>
          <a:xfrm>
            <a:off x="-767880" y="5334120"/>
            <a:ext cx="661320" cy="507240"/>
            <a:chOff x="-767880" y="5334120"/>
            <a:chExt cx="661320" cy="507240"/>
          </a:xfrm>
        </p:grpSpPr>
        <p:sp>
          <p:nvSpPr>
            <p:cNvPr id="181" name=""/>
            <p:cNvSpPr/>
            <p:nvPr/>
          </p:nvSpPr>
          <p:spPr>
            <a:xfrm>
              <a:off x="-505080" y="5334120"/>
              <a:ext cx="136800" cy="136440"/>
            </a:xfrm>
            <a:prstGeom prst="triangle">
              <a:avLst>
                <a:gd name="adj" fmla="val 49995"/>
              </a:avLst>
            </a:prstGeom>
            <a:solidFill>
              <a:srgbClr val="909090"/>
            </a:solidFill>
            <a:ln w="12600">
              <a:solidFill>
                <a:srgbClr val="000000"/>
              </a:solidFill>
              <a:miter/>
            </a:ln>
          </p:spPr>
          <p:style>
            <a:lnRef idx="0"/>
            <a:fillRef idx="0"/>
            <a:effectRef idx="0"/>
            <a:fontRef idx="minor"/>
          </p:style>
          <p:txBody>
            <a:bodyPr wrap="none" lIns="90000" rIns="90000" tIns="-1440" bIns="-1440" anchor="ctr">
              <a:noAutofit/>
            </a:bodyPr>
            <a:p>
              <a:endParaRPr b="0" lang="en-US" sz="2400" strike="noStrike" u="none">
                <a:solidFill>
                  <a:srgbClr val="000000"/>
                </a:solidFill>
                <a:effectLst/>
                <a:uFillTx/>
                <a:latin typeface="Arial"/>
              </a:endParaRPr>
            </a:p>
          </p:txBody>
        </p:sp>
        <p:sp>
          <p:nvSpPr>
            <p:cNvPr id="182" name=""/>
            <p:cNvSpPr/>
            <p:nvPr/>
          </p:nvSpPr>
          <p:spPr>
            <a:xfrm>
              <a:off x="-767880" y="5475240"/>
              <a:ext cx="661320" cy="3661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Progress</a:t>
              </a:r>
              <a:endParaRPr b="0" lang="en-US" sz="1200" strike="noStrike" u="none">
                <a:solidFill>
                  <a:srgbClr val="000000"/>
                </a:solidFill>
                <a:effectLst/>
                <a:uFillTx/>
                <a:latin typeface="Arial"/>
              </a:endParaRPr>
            </a:p>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review</a:t>
              </a:r>
              <a:endParaRPr b="0" lang="en-US" sz="1200" strike="noStrike" u="none">
                <a:solidFill>
                  <a:srgbClr val="000000"/>
                </a:solidFill>
                <a:effectLst/>
                <a:uFillTx/>
                <a:latin typeface="Arial"/>
              </a:endParaRPr>
            </a:p>
          </p:txBody>
        </p:sp>
      </p:grpSp>
      <p:grpSp>
        <p:nvGrpSpPr>
          <p:cNvPr id="183" name=""/>
          <p:cNvGrpSpPr/>
          <p:nvPr/>
        </p:nvGrpSpPr>
        <p:grpSpPr>
          <a:xfrm>
            <a:off x="-1485360" y="5334120"/>
            <a:ext cx="661320" cy="507240"/>
            <a:chOff x="-1485360" y="5334120"/>
            <a:chExt cx="661320" cy="507240"/>
          </a:xfrm>
        </p:grpSpPr>
        <p:sp>
          <p:nvSpPr>
            <p:cNvPr id="184" name=""/>
            <p:cNvSpPr/>
            <p:nvPr/>
          </p:nvSpPr>
          <p:spPr>
            <a:xfrm>
              <a:off x="-1222560" y="5334120"/>
              <a:ext cx="136440" cy="136440"/>
            </a:xfrm>
            <a:prstGeom prst="triangle">
              <a:avLst>
                <a:gd name="adj" fmla="val 49995"/>
              </a:avLst>
            </a:prstGeom>
            <a:solidFill>
              <a:srgbClr val="000000"/>
            </a:solidFill>
            <a:ln w="12600">
              <a:solidFill>
                <a:srgbClr val="000000"/>
              </a:solidFill>
              <a:miter/>
            </a:ln>
          </p:spPr>
          <p:style>
            <a:lnRef idx="0"/>
            <a:fillRef idx="0"/>
            <a:effectRef idx="0"/>
            <a:fontRef idx="minor"/>
          </p:style>
          <p:txBody>
            <a:bodyPr wrap="none" lIns="90000" rIns="90000" tIns="-1440" bIns="-1440" anchor="ctr">
              <a:noAutofit/>
            </a:bodyPr>
            <a:p>
              <a:endParaRPr b="0" lang="en-US" sz="2400" strike="noStrike" u="none">
                <a:solidFill>
                  <a:srgbClr val="000000"/>
                </a:solidFill>
                <a:effectLst/>
                <a:uFillTx/>
                <a:latin typeface="Arial"/>
              </a:endParaRPr>
            </a:p>
          </p:txBody>
        </p:sp>
        <p:sp>
          <p:nvSpPr>
            <p:cNvPr id="185" name=""/>
            <p:cNvSpPr/>
            <p:nvPr/>
          </p:nvSpPr>
          <p:spPr>
            <a:xfrm>
              <a:off x="-1485360" y="5475240"/>
              <a:ext cx="661320" cy="3661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Progress</a:t>
              </a:r>
              <a:endParaRPr b="0" lang="en-US" sz="1200" strike="noStrike" u="none">
                <a:solidFill>
                  <a:srgbClr val="000000"/>
                </a:solidFill>
                <a:effectLst/>
                <a:uFillTx/>
                <a:latin typeface="Arial"/>
              </a:endParaRPr>
            </a:p>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review</a:t>
              </a:r>
              <a:endParaRPr b="0" lang="en-US" sz="1200" strike="noStrike" u="none">
                <a:solidFill>
                  <a:srgbClr val="000000"/>
                </a:solidFill>
                <a:effectLst/>
                <a:uFillTx/>
                <a:latin typeface="Arial"/>
              </a:endParaRPr>
            </a:p>
          </p:txBody>
        </p:sp>
      </p:grpSp>
      <p:sp>
        <p:nvSpPr>
          <p:cNvPr id="186" name=""/>
          <p:cNvSpPr/>
          <p:nvPr/>
        </p:nvSpPr>
        <p:spPr>
          <a:xfrm>
            <a:off x="-1257480" y="3213000"/>
            <a:ext cx="91440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87" name=""/>
          <p:cNvSpPr/>
          <p:nvPr/>
        </p:nvSpPr>
        <p:spPr>
          <a:xfrm>
            <a:off x="-1257480" y="3481560"/>
            <a:ext cx="914400" cy="0"/>
          </a:xfrm>
          <a:prstGeom prst="line">
            <a:avLst/>
          </a:prstGeom>
          <a:ln w="2844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88" name=""/>
          <p:cNvSpPr/>
          <p:nvPr/>
        </p:nvSpPr>
        <p:spPr>
          <a:xfrm>
            <a:off x="-1257480" y="3754440"/>
            <a:ext cx="91440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89" name=""/>
          <p:cNvSpPr/>
          <p:nvPr/>
        </p:nvSpPr>
        <p:spPr>
          <a:xfrm>
            <a:off x="-1257480" y="4027320"/>
            <a:ext cx="914400" cy="0"/>
          </a:xfrm>
          <a:prstGeom prst="line">
            <a:avLst/>
          </a:prstGeom>
          <a:ln w="2844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90" name=""/>
          <p:cNvSpPr/>
          <p:nvPr/>
        </p:nvSpPr>
        <p:spPr>
          <a:xfrm>
            <a:off x="-1257480" y="4300560"/>
            <a:ext cx="914400" cy="0"/>
          </a:xfrm>
          <a:prstGeom prst="line">
            <a:avLst/>
          </a:prstGeom>
          <a:ln w="28440">
            <a:solidFill>
              <a:srgbClr val="90909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91" name=""/>
          <p:cNvSpPr/>
          <p:nvPr/>
        </p:nvSpPr>
        <p:spPr>
          <a:xfrm>
            <a:off x="-1257480" y="4842000"/>
            <a:ext cx="914400" cy="0"/>
          </a:xfrm>
          <a:prstGeom prst="line">
            <a:avLst/>
          </a:prstGeom>
          <a:ln w="28440">
            <a:solidFill>
              <a:srgbClr val="90909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92" name=""/>
          <p:cNvSpPr/>
          <p:nvPr/>
        </p:nvSpPr>
        <p:spPr>
          <a:xfrm>
            <a:off x="-1257480" y="4567320"/>
            <a:ext cx="914400" cy="0"/>
          </a:xfrm>
          <a:prstGeom prst="line">
            <a:avLst/>
          </a:prstGeom>
          <a:ln w="28440">
            <a:solidFill>
              <a:srgbClr val="90909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93" name=""/>
          <p:cNvSpPr/>
          <p:nvPr/>
        </p:nvSpPr>
        <p:spPr>
          <a:xfrm>
            <a:off x="-1257480" y="5113440"/>
            <a:ext cx="914400" cy="0"/>
          </a:xfrm>
          <a:prstGeom prst="line">
            <a:avLst/>
          </a:prstGeom>
          <a:ln w="28440">
            <a:solidFill>
              <a:srgbClr val="90909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94" name="PlaceHolder 1"/>
          <p:cNvSpPr>
            <a:spLocks noGrp="1"/>
          </p:cNvSpPr>
          <p:nvPr>
            <p:ph type="title"/>
          </p:nvPr>
        </p:nvSpPr>
        <p:spPr>
          <a:xfrm>
            <a:off x="687240" y="93636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TRANSITIONING TO THE PARTNERSHIP MODEL - IMPLEMENTATION TIMELINE </a:t>
            </a:r>
            <a:r>
              <a:rPr b="1" lang="en-US" sz="1000" strike="noStrike" u="none">
                <a:solidFill>
                  <a:srgbClr val="000000"/>
                </a:solidFill>
                <a:effectLst/>
                <a:uFillTx/>
                <a:latin typeface="Arial"/>
              </a:rPr>
              <a:t>(CONTINUED)</a:t>
            </a:r>
            <a:endParaRPr b="1" lang="en-US" sz="1000" strike="noStrike" u="none">
              <a:solidFill>
                <a:srgbClr val="000000"/>
              </a:solidFill>
              <a:effectLst/>
              <a:uFillTx/>
              <a:latin typeface="Arial"/>
            </a:endParaRPr>
          </a:p>
        </p:txBody>
      </p:sp>
      <p:sp>
        <p:nvSpPr>
          <p:cNvPr id="195" name="McK Separator"/>
          <p:cNvSpPr/>
          <p:nvPr/>
        </p:nvSpPr>
        <p:spPr>
          <a:xfrm>
            <a:off x="687240" y="917640"/>
            <a:ext cx="8686800" cy="1440"/>
          </a:xfrm>
          <a:prstGeom prst="line">
            <a:avLst/>
          </a:prstGeom>
          <a:ln w="936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Arial"/>
            </a:endParaRPr>
          </a:p>
        </p:txBody>
      </p:sp>
      <p:grpSp>
        <p:nvGrpSpPr>
          <p:cNvPr id="196" name="McK Sticker"/>
          <p:cNvGrpSpPr/>
          <p:nvPr/>
        </p:nvGrpSpPr>
        <p:grpSpPr>
          <a:xfrm>
            <a:off x="8992800" y="960480"/>
            <a:ext cx="381600" cy="176040"/>
            <a:chOff x="8992800" y="960480"/>
            <a:chExt cx="381600" cy="176040"/>
          </a:xfrm>
        </p:grpSpPr>
        <p:grpSp>
          <p:nvGrpSpPr>
            <p:cNvPr id="197" name=""/>
            <p:cNvGrpSpPr/>
            <p:nvPr/>
          </p:nvGrpSpPr>
          <p:grpSpPr>
            <a:xfrm>
              <a:off x="8993160" y="960480"/>
              <a:ext cx="380880" cy="176040"/>
              <a:chOff x="8993160" y="960480"/>
              <a:chExt cx="380880" cy="176040"/>
            </a:xfrm>
          </p:grpSpPr>
          <p:sp>
            <p:nvSpPr>
              <p:cNvPr id="198" name=""/>
              <p:cNvSpPr/>
              <p:nvPr/>
            </p:nvSpPr>
            <p:spPr>
              <a:xfrm>
                <a:off x="8993160" y="960480"/>
                <a:ext cx="3808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99" name=""/>
              <p:cNvSpPr/>
              <p:nvPr/>
            </p:nvSpPr>
            <p:spPr>
              <a:xfrm>
                <a:off x="8993160" y="1136520"/>
                <a:ext cx="3808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200" name="McK Footnote"/>
            <p:cNvSpPr/>
            <p:nvPr/>
          </p:nvSpPr>
          <p:spPr>
            <a:xfrm>
              <a:off x="8992800" y="977760"/>
              <a:ext cx="381600" cy="137880"/>
            </a:xfrm>
            <a:prstGeom prst="rect">
              <a:avLst/>
            </a:prstGeom>
            <a:noFill/>
            <a:ln w="0">
              <a:noFill/>
            </a:ln>
          </p:spPr>
          <p:style>
            <a:lnRef idx="0"/>
            <a:fillRef idx="0"/>
            <a:effectRef idx="0"/>
            <a:fontRef idx="minor"/>
          </p:style>
          <p:txBody>
            <a:bodyPr wrap="none" lIns="0" rIns="0" tIns="0" bIns="0" anchor="b">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DRAFT</a:t>
              </a:r>
              <a:endParaRPr b="0" lang="en-US" sz="900" strike="noStrike" u="none">
                <a:solidFill>
                  <a:srgbClr val="000000"/>
                </a:solidFill>
                <a:effectLst/>
                <a:uFillTx/>
                <a:latin typeface="Arial"/>
              </a:endParaRPr>
            </a:p>
          </p:txBody>
        </p:sp>
      </p:grpSp>
      <p:sp>
        <p:nvSpPr>
          <p:cNvPr id="201" name=""/>
          <p:cNvSpPr/>
          <p:nvPr/>
        </p:nvSpPr>
        <p:spPr>
          <a:xfrm>
            <a:off x="3394080" y="7029360"/>
            <a:ext cx="3146400" cy="0"/>
          </a:xfrm>
          <a:prstGeom prst="line">
            <a:avLst/>
          </a:prstGeom>
          <a:ln w="63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02" name=""/>
          <p:cNvSpPr/>
          <p:nvPr/>
        </p:nvSpPr>
        <p:spPr>
          <a:xfrm>
            <a:off x="5116680" y="5978520"/>
            <a:ext cx="1341360" cy="0"/>
          </a:xfrm>
          <a:prstGeom prst="line">
            <a:avLst/>
          </a:prstGeom>
          <a:ln w="63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03" name=""/>
          <p:cNvSpPr/>
          <p:nvPr/>
        </p:nvSpPr>
        <p:spPr>
          <a:xfrm>
            <a:off x="3386160" y="4924440"/>
            <a:ext cx="2394000" cy="0"/>
          </a:xfrm>
          <a:prstGeom prst="line">
            <a:avLst/>
          </a:prstGeom>
          <a:ln w="63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04" name=""/>
          <p:cNvSpPr/>
          <p:nvPr/>
        </p:nvSpPr>
        <p:spPr>
          <a:xfrm>
            <a:off x="4275000" y="3570120"/>
            <a:ext cx="1865520" cy="0"/>
          </a:xfrm>
          <a:prstGeom prst="line">
            <a:avLst/>
          </a:prstGeom>
          <a:ln w="63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05" name=""/>
          <p:cNvSpPr/>
          <p:nvPr/>
        </p:nvSpPr>
        <p:spPr>
          <a:xfrm>
            <a:off x="6970680" y="7381800"/>
            <a:ext cx="2403360" cy="0"/>
          </a:xfrm>
          <a:prstGeom prst="line">
            <a:avLst/>
          </a:prstGeom>
          <a:ln w="63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06" name=""/>
          <p:cNvSpPr/>
          <p:nvPr/>
        </p:nvSpPr>
        <p:spPr>
          <a:xfrm>
            <a:off x="4276800" y="2324160"/>
            <a:ext cx="1865160" cy="0"/>
          </a:xfrm>
          <a:prstGeom prst="line">
            <a:avLst/>
          </a:prstGeom>
          <a:ln w="63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638FD581-456C-4B43-8DB5-0D1C71E586B1}" type="slidenum">
              <a:t>5</a:t>
            </a:fld>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207" name=""/>
          <p:cNvGrpSpPr/>
          <p:nvPr/>
        </p:nvGrpSpPr>
        <p:grpSpPr>
          <a:xfrm>
            <a:off x="687240" y="1535040"/>
            <a:ext cx="8686440" cy="5781240"/>
            <a:chOff x="687240" y="1535040"/>
            <a:chExt cx="8686440" cy="5781240"/>
          </a:xfrm>
        </p:grpSpPr>
        <p:sp>
          <p:nvSpPr>
            <p:cNvPr id="208" name=""/>
            <p:cNvSpPr/>
            <p:nvPr/>
          </p:nvSpPr>
          <p:spPr>
            <a:xfrm>
              <a:off x="3372120" y="1535040"/>
              <a:ext cx="6001200" cy="4024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Estimated timing</a:t>
              </a:r>
              <a:endParaRPr b="0" lang="en-US" sz="1200" strike="noStrike" u="none">
                <a:solidFill>
                  <a:srgbClr val="000000"/>
                </a:solidFill>
                <a:effectLst/>
                <a:uFillTx/>
                <a:latin typeface="Arial"/>
              </a:endParaRPr>
            </a:p>
          </p:txBody>
        </p:sp>
        <p:sp>
          <p:nvSpPr>
            <p:cNvPr id="209" name=""/>
            <p:cNvSpPr/>
            <p:nvPr/>
          </p:nvSpPr>
          <p:spPr>
            <a:xfrm>
              <a:off x="687240" y="1940400"/>
              <a:ext cx="2684880" cy="4024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Activities</a:t>
              </a:r>
              <a:endParaRPr b="0" lang="en-US" sz="1200" strike="noStrike" u="none">
                <a:solidFill>
                  <a:srgbClr val="000000"/>
                </a:solidFill>
                <a:effectLst/>
                <a:uFillTx/>
                <a:latin typeface="Arial"/>
              </a:endParaRPr>
            </a:p>
          </p:txBody>
        </p:sp>
        <p:sp>
          <p:nvSpPr>
            <p:cNvPr id="210" name=""/>
            <p:cNvSpPr/>
            <p:nvPr/>
          </p:nvSpPr>
          <p:spPr>
            <a:xfrm>
              <a:off x="687240" y="2341080"/>
              <a:ext cx="2684880" cy="497520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Put team in place to implement a deferred partnership compensation program</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Target size of total compensation at risk for partners, and share dedicated to the deferred compensation pool</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Identify investment/divestment decision criteria and processes for deferred compensation pool</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Investment board</a:t>
              </a:r>
              <a:endParaRPr b="0" lang="en-US" sz="10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Roles and responsibilities</a:t>
              </a:r>
              <a:endParaRPr b="0" lang="en-US" sz="10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Membership</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Types of investments targeted</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Decision rules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Determine how participants will extract value</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Restricted stock/stock with caps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Liquidity puts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Structure overall investment vehicle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“Units” in pool vs literal options/stock</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Yearly investment “vintages” vs ongoing additions and management of entire pool</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p:txBody>
        </p:sp>
        <p:sp>
          <p:nvSpPr>
            <p:cNvPr id="211" name=""/>
            <p:cNvSpPr/>
            <p:nvPr/>
          </p:nvSpPr>
          <p:spPr>
            <a:xfrm>
              <a:off x="3372120" y="1940400"/>
              <a:ext cx="1200960" cy="4024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January</a:t>
              </a:r>
              <a:endParaRPr b="0" lang="en-US" sz="1200" strike="noStrike" u="none">
                <a:solidFill>
                  <a:srgbClr val="000000"/>
                </a:solidFill>
                <a:effectLst/>
                <a:uFillTx/>
                <a:latin typeface="Arial"/>
              </a:endParaRPr>
            </a:p>
          </p:txBody>
        </p:sp>
        <p:sp>
          <p:nvSpPr>
            <p:cNvPr id="212" name=""/>
            <p:cNvSpPr/>
            <p:nvPr/>
          </p:nvSpPr>
          <p:spPr>
            <a:xfrm>
              <a:off x="3372120" y="2341080"/>
              <a:ext cx="1200960" cy="497520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213" name=""/>
            <p:cNvSpPr/>
            <p:nvPr/>
          </p:nvSpPr>
          <p:spPr>
            <a:xfrm>
              <a:off x="4573440" y="1940400"/>
              <a:ext cx="1198800" cy="4024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February</a:t>
              </a:r>
              <a:endParaRPr b="0" lang="en-US" sz="1200" strike="noStrike" u="none">
                <a:solidFill>
                  <a:srgbClr val="000000"/>
                </a:solidFill>
                <a:effectLst/>
                <a:uFillTx/>
                <a:latin typeface="Arial"/>
              </a:endParaRPr>
            </a:p>
          </p:txBody>
        </p:sp>
        <p:sp>
          <p:nvSpPr>
            <p:cNvPr id="214" name=""/>
            <p:cNvSpPr/>
            <p:nvPr/>
          </p:nvSpPr>
          <p:spPr>
            <a:xfrm>
              <a:off x="4573440" y="2341080"/>
              <a:ext cx="1198800" cy="497520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215" name=""/>
            <p:cNvSpPr/>
            <p:nvPr/>
          </p:nvSpPr>
          <p:spPr>
            <a:xfrm>
              <a:off x="5772240" y="1940400"/>
              <a:ext cx="1200960" cy="4024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March</a:t>
              </a:r>
              <a:endParaRPr b="0" lang="en-US" sz="1200" strike="noStrike" u="none">
                <a:solidFill>
                  <a:srgbClr val="000000"/>
                </a:solidFill>
                <a:effectLst/>
                <a:uFillTx/>
                <a:latin typeface="Arial"/>
              </a:endParaRPr>
            </a:p>
          </p:txBody>
        </p:sp>
        <p:sp>
          <p:nvSpPr>
            <p:cNvPr id="216" name=""/>
            <p:cNvSpPr/>
            <p:nvPr/>
          </p:nvSpPr>
          <p:spPr>
            <a:xfrm>
              <a:off x="5772240" y="2341080"/>
              <a:ext cx="1200960" cy="497520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217" name=""/>
            <p:cNvSpPr/>
            <p:nvPr/>
          </p:nvSpPr>
          <p:spPr>
            <a:xfrm>
              <a:off x="6973200" y="1940400"/>
              <a:ext cx="1199160" cy="4024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April</a:t>
              </a:r>
              <a:endParaRPr b="0" lang="en-US" sz="1200" strike="noStrike" u="none">
                <a:solidFill>
                  <a:srgbClr val="000000"/>
                </a:solidFill>
                <a:effectLst/>
                <a:uFillTx/>
                <a:latin typeface="Arial"/>
              </a:endParaRPr>
            </a:p>
          </p:txBody>
        </p:sp>
        <p:sp>
          <p:nvSpPr>
            <p:cNvPr id="218" name=""/>
            <p:cNvSpPr/>
            <p:nvPr/>
          </p:nvSpPr>
          <p:spPr>
            <a:xfrm>
              <a:off x="6973200" y="2341080"/>
              <a:ext cx="1199160" cy="497520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219" name=""/>
            <p:cNvSpPr/>
            <p:nvPr/>
          </p:nvSpPr>
          <p:spPr>
            <a:xfrm>
              <a:off x="8172720" y="1940400"/>
              <a:ext cx="1200960" cy="4024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May</a:t>
              </a:r>
              <a:endParaRPr b="0" lang="en-US" sz="1200" strike="noStrike" u="none">
                <a:solidFill>
                  <a:srgbClr val="000000"/>
                </a:solidFill>
                <a:effectLst/>
                <a:uFillTx/>
                <a:latin typeface="Arial"/>
              </a:endParaRPr>
            </a:p>
          </p:txBody>
        </p:sp>
        <p:sp>
          <p:nvSpPr>
            <p:cNvPr id="220" name=""/>
            <p:cNvSpPr/>
            <p:nvPr/>
          </p:nvSpPr>
          <p:spPr>
            <a:xfrm>
              <a:off x="8172720" y="2341080"/>
              <a:ext cx="1200960" cy="497520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grpSp>
      <p:grpSp>
        <p:nvGrpSpPr>
          <p:cNvPr id="221" name=""/>
          <p:cNvGrpSpPr/>
          <p:nvPr/>
        </p:nvGrpSpPr>
        <p:grpSpPr>
          <a:xfrm>
            <a:off x="-767880" y="5334120"/>
            <a:ext cx="661320" cy="507240"/>
            <a:chOff x="-767880" y="5334120"/>
            <a:chExt cx="661320" cy="507240"/>
          </a:xfrm>
        </p:grpSpPr>
        <p:sp>
          <p:nvSpPr>
            <p:cNvPr id="222" name=""/>
            <p:cNvSpPr/>
            <p:nvPr/>
          </p:nvSpPr>
          <p:spPr>
            <a:xfrm>
              <a:off x="-505080" y="5334120"/>
              <a:ext cx="136800" cy="136440"/>
            </a:xfrm>
            <a:prstGeom prst="triangle">
              <a:avLst>
                <a:gd name="adj" fmla="val 49995"/>
              </a:avLst>
            </a:prstGeom>
            <a:solidFill>
              <a:srgbClr val="909090"/>
            </a:solidFill>
            <a:ln w="12600">
              <a:solidFill>
                <a:srgbClr val="000000"/>
              </a:solidFill>
              <a:miter/>
            </a:ln>
          </p:spPr>
          <p:style>
            <a:lnRef idx="0"/>
            <a:fillRef idx="0"/>
            <a:effectRef idx="0"/>
            <a:fontRef idx="minor"/>
          </p:style>
          <p:txBody>
            <a:bodyPr wrap="none" lIns="90000" rIns="90000" tIns="-1440" bIns="-1440" anchor="ctr">
              <a:noAutofit/>
            </a:bodyPr>
            <a:p>
              <a:endParaRPr b="0" lang="en-US" sz="2400" strike="noStrike" u="none">
                <a:solidFill>
                  <a:srgbClr val="000000"/>
                </a:solidFill>
                <a:effectLst/>
                <a:uFillTx/>
                <a:latin typeface="Arial"/>
              </a:endParaRPr>
            </a:p>
          </p:txBody>
        </p:sp>
        <p:sp>
          <p:nvSpPr>
            <p:cNvPr id="223" name=""/>
            <p:cNvSpPr/>
            <p:nvPr/>
          </p:nvSpPr>
          <p:spPr>
            <a:xfrm>
              <a:off x="-767880" y="5475240"/>
              <a:ext cx="661320" cy="3661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Progress</a:t>
              </a:r>
              <a:endParaRPr b="0" lang="en-US" sz="1200" strike="noStrike" u="none">
                <a:solidFill>
                  <a:srgbClr val="000000"/>
                </a:solidFill>
                <a:effectLst/>
                <a:uFillTx/>
                <a:latin typeface="Arial"/>
              </a:endParaRPr>
            </a:p>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review</a:t>
              </a:r>
              <a:endParaRPr b="0" lang="en-US" sz="1200" strike="noStrike" u="none">
                <a:solidFill>
                  <a:srgbClr val="000000"/>
                </a:solidFill>
                <a:effectLst/>
                <a:uFillTx/>
                <a:latin typeface="Arial"/>
              </a:endParaRPr>
            </a:p>
          </p:txBody>
        </p:sp>
      </p:grpSp>
      <p:grpSp>
        <p:nvGrpSpPr>
          <p:cNvPr id="224" name=""/>
          <p:cNvGrpSpPr/>
          <p:nvPr/>
        </p:nvGrpSpPr>
        <p:grpSpPr>
          <a:xfrm>
            <a:off x="-1485360" y="5334120"/>
            <a:ext cx="661320" cy="507240"/>
            <a:chOff x="-1485360" y="5334120"/>
            <a:chExt cx="661320" cy="507240"/>
          </a:xfrm>
        </p:grpSpPr>
        <p:sp>
          <p:nvSpPr>
            <p:cNvPr id="225" name=""/>
            <p:cNvSpPr/>
            <p:nvPr/>
          </p:nvSpPr>
          <p:spPr>
            <a:xfrm>
              <a:off x="-1222560" y="5334120"/>
              <a:ext cx="136440" cy="136440"/>
            </a:xfrm>
            <a:prstGeom prst="triangle">
              <a:avLst>
                <a:gd name="adj" fmla="val 49995"/>
              </a:avLst>
            </a:prstGeom>
            <a:solidFill>
              <a:srgbClr val="000000"/>
            </a:solidFill>
            <a:ln w="12600">
              <a:solidFill>
                <a:srgbClr val="000000"/>
              </a:solidFill>
              <a:miter/>
            </a:ln>
          </p:spPr>
          <p:style>
            <a:lnRef idx="0"/>
            <a:fillRef idx="0"/>
            <a:effectRef idx="0"/>
            <a:fontRef idx="minor"/>
          </p:style>
          <p:txBody>
            <a:bodyPr wrap="none" lIns="90000" rIns="90000" tIns="-1440" bIns="-1440" anchor="ctr">
              <a:noAutofit/>
            </a:bodyPr>
            <a:p>
              <a:endParaRPr b="0" lang="en-US" sz="2400" strike="noStrike" u="none">
                <a:solidFill>
                  <a:srgbClr val="000000"/>
                </a:solidFill>
                <a:effectLst/>
                <a:uFillTx/>
                <a:latin typeface="Arial"/>
              </a:endParaRPr>
            </a:p>
          </p:txBody>
        </p:sp>
        <p:sp>
          <p:nvSpPr>
            <p:cNvPr id="226" name=""/>
            <p:cNvSpPr/>
            <p:nvPr/>
          </p:nvSpPr>
          <p:spPr>
            <a:xfrm>
              <a:off x="-1485360" y="5475240"/>
              <a:ext cx="661320" cy="3661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Progress</a:t>
              </a:r>
              <a:endParaRPr b="0" lang="en-US" sz="1200" strike="noStrike" u="none">
                <a:solidFill>
                  <a:srgbClr val="000000"/>
                </a:solidFill>
                <a:effectLst/>
                <a:uFillTx/>
                <a:latin typeface="Arial"/>
              </a:endParaRPr>
            </a:p>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review</a:t>
              </a:r>
              <a:endParaRPr b="0" lang="en-US" sz="1200" strike="noStrike" u="none">
                <a:solidFill>
                  <a:srgbClr val="000000"/>
                </a:solidFill>
                <a:effectLst/>
                <a:uFillTx/>
                <a:latin typeface="Arial"/>
              </a:endParaRPr>
            </a:p>
          </p:txBody>
        </p:sp>
      </p:grpSp>
      <p:sp>
        <p:nvSpPr>
          <p:cNvPr id="227" name=""/>
          <p:cNvSpPr/>
          <p:nvPr/>
        </p:nvSpPr>
        <p:spPr>
          <a:xfrm>
            <a:off x="-1257480" y="3213000"/>
            <a:ext cx="91440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28" name=""/>
          <p:cNvSpPr/>
          <p:nvPr/>
        </p:nvSpPr>
        <p:spPr>
          <a:xfrm>
            <a:off x="-1257480" y="3481560"/>
            <a:ext cx="914400" cy="0"/>
          </a:xfrm>
          <a:prstGeom prst="line">
            <a:avLst/>
          </a:prstGeom>
          <a:ln w="2844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29" name=""/>
          <p:cNvSpPr/>
          <p:nvPr/>
        </p:nvSpPr>
        <p:spPr>
          <a:xfrm>
            <a:off x="-1257480" y="3754440"/>
            <a:ext cx="91440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30" name=""/>
          <p:cNvSpPr/>
          <p:nvPr/>
        </p:nvSpPr>
        <p:spPr>
          <a:xfrm>
            <a:off x="-1257480" y="4027320"/>
            <a:ext cx="914400" cy="0"/>
          </a:xfrm>
          <a:prstGeom prst="line">
            <a:avLst/>
          </a:prstGeom>
          <a:ln w="2844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31" name=""/>
          <p:cNvSpPr/>
          <p:nvPr/>
        </p:nvSpPr>
        <p:spPr>
          <a:xfrm>
            <a:off x="-1257480" y="4300560"/>
            <a:ext cx="914400" cy="0"/>
          </a:xfrm>
          <a:prstGeom prst="line">
            <a:avLst/>
          </a:prstGeom>
          <a:ln w="28440">
            <a:solidFill>
              <a:srgbClr val="90909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32" name=""/>
          <p:cNvSpPr/>
          <p:nvPr/>
        </p:nvSpPr>
        <p:spPr>
          <a:xfrm>
            <a:off x="-1257480" y="4842000"/>
            <a:ext cx="914400" cy="0"/>
          </a:xfrm>
          <a:prstGeom prst="line">
            <a:avLst/>
          </a:prstGeom>
          <a:ln w="28440">
            <a:solidFill>
              <a:srgbClr val="90909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33" name=""/>
          <p:cNvSpPr/>
          <p:nvPr/>
        </p:nvSpPr>
        <p:spPr>
          <a:xfrm>
            <a:off x="-1257480" y="4567320"/>
            <a:ext cx="914400" cy="0"/>
          </a:xfrm>
          <a:prstGeom prst="line">
            <a:avLst/>
          </a:prstGeom>
          <a:ln w="28440">
            <a:solidFill>
              <a:srgbClr val="90909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34" name=""/>
          <p:cNvSpPr/>
          <p:nvPr/>
        </p:nvSpPr>
        <p:spPr>
          <a:xfrm>
            <a:off x="-1257480" y="5113440"/>
            <a:ext cx="914400" cy="0"/>
          </a:xfrm>
          <a:prstGeom prst="line">
            <a:avLst/>
          </a:prstGeom>
          <a:ln w="28440">
            <a:solidFill>
              <a:srgbClr val="90909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35" name="PlaceHolder 1"/>
          <p:cNvSpPr>
            <a:spLocks noGrp="1"/>
          </p:cNvSpPr>
          <p:nvPr>
            <p:ph type="title"/>
          </p:nvPr>
        </p:nvSpPr>
        <p:spPr>
          <a:xfrm>
            <a:off x="687240" y="93636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DEFERRED PARTNERSHIP COMPENSATION PROGRAM – IMPLEMENTATION TIMELINE</a:t>
            </a:r>
            <a:endParaRPr b="1" lang="en-US" sz="1200" strike="noStrike" u="none">
              <a:solidFill>
                <a:srgbClr val="000000"/>
              </a:solidFill>
              <a:effectLst/>
              <a:uFillTx/>
              <a:latin typeface="Arial"/>
            </a:endParaRPr>
          </a:p>
        </p:txBody>
      </p:sp>
      <p:sp>
        <p:nvSpPr>
          <p:cNvPr id="236" name="McK Separator"/>
          <p:cNvSpPr/>
          <p:nvPr/>
        </p:nvSpPr>
        <p:spPr>
          <a:xfrm>
            <a:off x="687240" y="917640"/>
            <a:ext cx="8686800" cy="1440"/>
          </a:xfrm>
          <a:prstGeom prst="line">
            <a:avLst/>
          </a:prstGeom>
          <a:ln w="936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Arial"/>
            </a:endParaRPr>
          </a:p>
        </p:txBody>
      </p:sp>
      <p:grpSp>
        <p:nvGrpSpPr>
          <p:cNvPr id="237" name="McK Sticker"/>
          <p:cNvGrpSpPr/>
          <p:nvPr/>
        </p:nvGrpSpPr>
        <p:grpSpPr>
          <a:xfrm>
            <a:off x="8992800" y="960480"/>
            <a:ext cx="381600" cy="176040"/>
            <a:chOff x="8992800" y="960480"/>
            <a:chExt cx="381600" cy="176040"/>
          </a:xfrm>
        </p:grpSpPr>
        <p:grpSp>
          <p:nvGrpSpPr>
            <p:cNvPr id="238" name=""/>
            <p:cNvGrpSpPr/>
            <p:nvPr/>
          </p:nvGrpSpPr>
          <p:grpSpPr>
            <a:xfrm>
              <a:off x="8993160" y="960480"/>
              <a:ext cx="380880" cy="176040"/>
              <a:chOff x="8993160" y="960480"/>
              <a:chExt cx="380880" cy="176040"/>
            </a:xfrm>
          </p:grpSpPr>
          <p:sp>
            <p:nvSpPr>
              <p:cNvPr id="239" name=""/>
              <p:cNvSpPr/>
              <p:nvPr/>
            </p:nvSpPr>
            <p:spPr>
              <a:xfrm>
                <a:off x="8993160" y="960480"/>
                <a:ext cx="3808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40" name=""/>
              <p:cNvSpPr/>
              <p:nvPr/>
            </p:nvSpPr>
            <p:spPr>
              <a:xfrm>
                <a:off x="8993160" y="1136520"/>
                <a:ext cx="3808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241" name="McK Footnote"/>
            <p:cNvSpPr/>
            <p:nvPr/>
          </p:nvSpPr>
          <p:spPr>
            <a:xfrm>
              <a:off x="8992800" y="977760"/>
              <a:ext cx="381600" cy="137880"/>
            </a:xfrm>
            <a:prstGeom prst="rect">
              <a:avLst/>
            </a:prstGeom>
            <a:noFill/>
            <a:ln w="0">
              <a:noFill/>
            </a:ln>
          </p:spPr>
          <p:style>
            <a:lnRef idx="0"/>
            <a:fillRef idx="0"/>
            <a:effectRef idx="0"/>
            <a:fontRef idx="minor"/>
          </p:style>
          <p:txBody>
            <a:bodyPr wrap="none" lIns="0" rIns="0" tIns="0" bIns="0" anchor="b">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DRAFT</a:t>
              </a:r>
              <a:endParaRPr b="0" lang="en-US" sz="900" strike="noStrike" u="none">
                <a:solidFill>
                  <a:srgbClr val="000000"/>
                </a:solidFill>
                <a:effectLst/>
                <a:uFillTx/>
                <a:latin typeface="Arial"/>
              </a:endParaRPr>
            </a:p>
          </p:txBody>
        </p:sp>
      </p:grpSp>
      <p:sp>
        <p:nvSpPr>
          <p:cNvPr id="242" name=""/>
          <p:cNvSpPr/>
          <p:nvPr/>
        </p:nvSpPr>
        <p:spPr>
          <a:xfrm>
            <a:off x="3384720" y="2486160"/>
            <a:ext cx="242640" cy="0"/>
          </a:xfrm>
          <a:prstGeom prst="line">
            <a:avLst/>
          </a:prstGeom>
          <a:ln w="63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43" name=""/>
          <p:cNvSpPr/>
          <p:nvPr/>
        </p:nvSpPr>
        <p:spPr>
          <a:xfrm>
            <a:off x="3387600" y="2951280"/>
            <a:ext cx="1193760" cy="0"/>
          </a:xfrm>
          <a:prstGeom prst="line">
            <a:avLst/>
          </a:prstGeom>
          <a:ln w="63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44" name=""/>
          <p:cNvSpPr/>
          <p:nvPr/>
        </p:nvSpPr>
        <p:spPr>
          <a:xfrm>
            <a:off x="3394080" y="4910040"/>
            <a:ext cx="1177920" cy="0"/>
          </a:xfrm>
          <a:prstGeom prst="line">
            <a:avLst/>
          </a:prstGeom>
          <a:ln w="63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45" name=""/>
          <p:cNvSpPr/>
          <p:nvPr/>
        </p:nvSpPr>
        <p:spPr>
          <a:xfrm>
            <a:off x="3898800" y="5535720"/>
            <a:ext cx="1852560" cy="0"/>
          </a:xfrm>
          <a:prstGeom prst="line">
            <a:avLst/>
          </a:prstGeom>
          <a:ln w="63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46" name=""/>
          <p:cNvSpPr/>
          <p:nvPr/>
        </p:nvSpPr>
        <p:spPr>
          <a:xfrm>
            <a:off x="3378240" y="3552840"/>
            <a:ext cx="1967040" cy="0"/>
          </a:xfrm>
          <a:prstGeom prst="line">
            <a:avLst/>
          </a:prstGeom>
          <a:ln w="63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2CEFDF0A-8CCE-4662-900B-C9DC8D42AB33}" type="slidenum">
              <a:t>6</a:t>
            </a:fld>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247" name=""/>
          <p:cNvGrpSpPr/>
          <p:nvPr/>
        </p:nvGrpSpPr>
        <p:grpSpPr>
          <a:xfrm>
            <a:off x="687240" y="1535040"/>
            <a:ext cx="8686440" cy="5781240"/>
            <a:chOff x="687240" y="1535040"/>
            <a:chExt cx="8686440" cy="5781240"/>
          </a:xfrm>
        </p:grpSpPr>
        <p:sp>
          <p:nvSpPr>
            <p:cNvPr id="248" name=""/>
            <p:cNvSpPr/>
            <p:nvPr/>
          </p:nvSpPr>
          <p:spPr>
            <a:xfrm>
              <a:off x="3372120" y="1535040"/>
              <a:ext cx="6001200" cy="4024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Estimated timing</a:t>
              </a:r>
              <a:endParaRPr b="0" lang="en-US" sz="1200" strike="noStrike" u="none">
                <a:solidFill>
                  <a:srgbClr val="000000"/>
                </a:solidFill>
                <a:effectLst/>
                <a:uFillTx/>
                <a:latin typeface="Arial"/>
              </a:endParaRPr>
            </a:p>
          </p:txBody>
        </p:sp>
        <p:sp>
          <p:nvSpPr>
            <p:cNvPr id="249" name=""/>
            <p:cNvSpPr/>
            <p:nvPr/>
          </p:nvSpPr>
          <p:spPr>
            <a:xfrm>
              <a:off x="687240" y="1940400"/>
              <a:ext cx="2684880" cy="4024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Activities</a:t>
              </a:r>
              <a:endParaRPr b="0" lang="en-US" sz="1200" strike="noStrike" u="none">
                <a:solidFill>
                  <a:srgbClr val="000000"/>
                </a:solidFill>
                <a:effectLst/>
                <a:uFillTx/>
                <a:latin typeface="Arial"/>
              </a:endParaRPr>
            </a:p>
          </p:txBody>
        </p:sp>
        <p:sp>
          <p:nvSpPr>
            <p:cNvPr id="250" name=""/>
            <p:cNvSpPr/>
            <p:nvPr/>
          </p:nvSpPr>
          <p:spPr>
            <a:xfrm>
              <a:off x="687240" y="2341080"/>
              <a:ext cx="2684880" cy="497520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Design/document valuation methodology and frequency</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Resolve outstanding accounting/legal issues associated with:</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Creating many minority-interest stock holders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Individuals continually entering and leaving the partnership</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Limitations of liquidity puts (e.g., may require individual to hold stock for 6 months after “divesting” from pool)</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Structure/execute communication strategy</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p:txBody>
        </p:sp>
        <p:sp>
          <p:nvSpPr>
            <p:cNvPr id="251" name=""/>
            <p:cNvSpPr/>
            <p:nvPr/>
          </p:nvSpPr>
          <p:spPr>
            <a:xfrm>
              <a:off x="3372120" y="1940400"/>
              <a:ext cx="1200960" cy="4024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January</a:t>
              </a:r>
              <a:endParaRPr b="0" lang="en-US" sz="1200" strike="noStrike" u="none">
                <a:solidFill>
                  <a:srgbClr val="000000"/>
                </a:solidFill>
                <a:effectLst/>
                <a:uFillTx/>
                <a:latin typeface="Arial"/>
              </a:endParaRPr>
            </a:p>
          </p:txBody>
        </p:sp>
        <p:sp>
          <p:nvSpPr>
            <p:cNvPr id="252" name=""/>
            <p:cNvSpPr/>
            <p:nvPr/>
          </p:nvSpPr>
          <p:spPr>
            <a:xfrm>
              <a:off x="3372120" y="2341080"/>
              <a:ext cx="1200960" cy="497520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253" name=""/>
            <p:cNvSpPr/>
            <p:nvPr/>
          </p:nvSpPr>
          <p:spPr>
            <a:xfrm>
              <a:off x="4573440" y="1940400"/>
              <a:ext cx="1198800" cy="4024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February</a:t>
              </a:r>
              <a:endParaRPr b="0" lang="en-US" sz="1200" strike="noStrike" u="none">
                <a:solidFill>
                  <a:srgbClr val="000000"/>
                </a:solidFill>
                <a:effectLst/>
                <a:uFillTx/>
                <a:latin typeface="Arial"/>
              </a:endParaRPr>
            </a:p>
          </p:txBody>
        </p:sp>
        <p:sp>
          <p:nvSpPr>
            <p:cNvPr id="254" name=""/>
            <p:cNvSpPr/>
            <p:nvPr/>
          </p:nvSpPr>
          <p:spPr>
            <a:xfrm>
              <a:off x="4573440" y="2341080"/>
              <a:ext cx="1198800" cy="497520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255" name=""/>
            <p:cNvSpPr/>
            <p:nvPr/>
          </p:nvSpPr>
          <p:spPr>
            <a:xfrm>
              <a:off x="5772240" y="1940400"/>
              <a:ext cx="1200960" cy="4024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March</a:t>
              </a:r>
              <a:endParaRPr b="0" lang="en-US" sz="1200" strike="noStrike" u="none">
                <a:solidFill>
                  <a:srgbClr val="000000"/>
                </a:solidFill>
                <a:effectLst/>
                <a:uFillTx/>
                <a:latin typeface="Arial"/>
              </a:endParaRPr>
            </a:p>
          </p:txBody>
        </p:sp>
        <p:sp>
          <p:nvSpPr>
            <p:cNvPr id="256" name=""/>
            <p:cNvSpPr/>
            <p:nvPr/>
          </p:nvSpPr>
          <p:spPr>
            <a:xfrm>
              <a:off x="5772240" y="2341080"/>
              <a:ext cx="1200960" cy="497520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257" name=""/>
            <p:cNvSpPr/>
            <p:nvPr/>
          </p:nvSpPr>
          <p:spPr>
            <a:xfrm>
              <a:off x="6973200" y="1940400"/>
              <a:ext cx="1199160" cy="4024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April</a:t>
              </a:r>
              <a:endParaRPr b="0" lang="en-US" sz="1200" strike="noStrike" u="none">
                <a:solidFill>
                  <a:srgbClr val="000000"/>
                </a:solidFill>
                <a:effectLst/>
                <a:uFillTx/>
                <a:latin typeface="Arial"/>
              </a:endParaRPr>
            </a:p>
          </p:txBody>
        </p:sp>
        <p:sp>
          <p:nvSpPr>
            <p:cNvPr id="258" name=""/>
            <p:cNvSpPr/>
            <p:nvPr/>
          </p:nvSpPr>
          <p:spPr>
            <a:xfrm>
              <a:off x="6973200" y="2341080"/>
              <a:ext cx="1199160" cy="497520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259" name=""/>
            <p:cNvSpPr/>
            <p:nvPr/>
          </p:nvSpPr>
          <p:spPr>
            <a:xfrm>
              <a:off x="8172720" y="1940400"/>
              <a:ext cx="1200960" cy="40248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b">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May</a:t>
              </a:r>
              <a:endParaRPr b="0" lang="en-US" sz="1200" strike="noStrike" u="none">
                <a:solidFill>
                  <a:srgbClr val="000000"/>
                </a:solidFill>
                <a:effectLst/>
                <a:uFillTx/>
                <a:latin typeface="Arial"/>
              </a:endParaRPr>
            </a:p>
          </p:txBody>
        </p:sp>
        <p:sp>
          <p:nvSpPr>
            <p:cNvPr id="260" name=""/>
            <p:cNvSpPr/>
            <p:nvPr/>
          </p:nvSpPr>
          <p:spPr>
            <a:xfrm>
              <a:off x="8172720" y="2341080"/>
              <a:ext cx="1200960" cy="4975200"/>
            </a:xfrm>
            <a:prstGeom prst="rect">
              <a:avLst/>
            </a:prstGeom>
            <a:solidFill>
              <a:srgbClr val="ffffff"/>
            </a:solidFill>
            <a:ln w="9360">
              <a:solidFill>
                <a:srgbClr val="000000"/>
              </a:solidFill>
              <a:miter/>
            </a:ln>
          </p:spPr>
          <p:style>
            <a:lnRef idx="0"/>
            <a:fillRef idx="0"/>
            <a:effectRef idx="0"/>
            <a:fontRef idx="minor"/>
          </p:style>
          <p:txBody>
            <a:bodyPr lIns="45720" rIns="45720" tIns="46800" bIns="46800" anchor="t">
              <a:norm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grpSp>
      <p:grpSp>
        <p:nvGrpSpPr>
          <p:cNvPr id="261" name=""/>
          <p:cNvGrpSpPr/>
          <p:nvPr/>
        </p:nvGrpSpPr>
        <p:grpSpPr>
          <a:xfrm>
            <a:off x="-767880" y="5334120"/>
            <a:ext cx="661320" cy="507240"/>
            <a:chOff x="-767880" y="5334120"/>
            <a:chExt cx="661320" cy="507240"/>
          </a:xfrm>
        </p:grpSpPr>
        <p:sp>
          <p:nvSpPr>
            <p:cNvPr id="262" name=""/>
            <p:cNvSpPr/>
            <p:nvPr/>
          </p:nvSpPr>
          <p:spPr>
            <a:xfrm>
              <a:off x="-505080" y="5334120"/>
              <a:ext cx="136800" cy="136440"/>
            </a:xfrm>
            <a:prstGeom prst="triangle">
              <a:avLst>
                <a:gd name="adj" fmla="val 49995"/>
              </a:avLst>
            </a:prstGeom>
            <a:solidFill>
              <a:srgbClr val="909090"/>
            </a:solidFill>
            <a:ln w="12600">
              <a:solidFill>
                <a:srgbClr val="000000"/>
              </a:solidFill>
              <a:miter/>
            </a:ln>
          </p:spPr>
          <p:style>
            <a:lnRef idx="0"/>
            <a:fillRef idx="0"/>
            <a:effectRef idx="0"/>
            <a:fontRef idx="minor"/>
          </p:style>
          <p:txBody>
            <a:bodyPr wrap="none" lIns="90000" rIns="90000" tIns="-1440" bIns="-1440" anchor="ctr">
              <a:noAutofit/>
            </a:bodyPr>
            <a:p>
              <a:endParaRPr b="0" lang="en-US" sz="2400" strike="noStrike" u="none">
                <a:solidFill>
                  <a:srgbClr val="000000"/>
                </a:solidFill>
                <a:effectLst/>
                <a:uFillTx/>
                <a:latin typeface="Arial"/>
              </a:endParaRPr>
            </a:p>
          </p:txBody>
        </p:sp>
        <p:sp>
          <p:nvSpPr>
            <p:cNvPr id="263" name=""/>
            <p:cNvSpPr/>
            <p:nvPr/>
          </p:nvSpPr>
          <p:spPr>
            <a:xfrm>
              <a:off x="-767880" y="5475240"/>
              <a:ext cx="661320" cy="3661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Progress</a:t>
              </a:r>
              <a:endParaRPr b="0" lang="en-US" sz="1200" strike="noStrike" u="none">
                <a:solidFill>
                  <a:srgbClr val="000000"/>
                </a:solidFill>
                <a:effectLst/>
                <a:uFillTx/>
                <a:latin typeface="Arial"/>
              </a:endParaRPr>
            </a:p>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review</a:t>
              </a:r>
              <a:endParaRPr b="0" lang="en-US" sz="1200" strike="noStrike" u="none">
                <a:solidFill>
                  <a:srgbClr val="000000"/>
                </a:solidFill>
                <a:effectLst/>
                <a:uFillTx/>
                <a:latin typeface="Arial"/>
              </a:endParaRPr>
            </a:p>
          </p:txBody>
        </p:sp>
      </p:grpSp>
      <p:grpSp>
        <p:nvGrpSpPr>
          <p:cNvPr id="264" name=""/>
          <p:cNvGrpSpPr/>
          <p:nvPr/>
        </p:nvGrpSpPr>
        <p:grpSpPr>
          <a:xfrm>
            <a:off x="-1485360" y="5334120"/>
            <a:ext cx="661320" cy="507240"/>
            <a:chOff x="-1485360" y="5334120"/>
            <a:chExt cx="661320" cy="507240"/>
          </a:xfrm>
        </p:grpSpPr>
        <p:sp>
          <p:nvSpPr>
            <p:cNvPr id="265" name=""/>
            <p:cNvSpPr/>
            <p:nvPr/>
          </p:nvSpPr>
          <p:spPr>
            <a:xfrm>
              <a:off x="-1222560" y="5334120"/>
              <a:ext cx="136440" cy="136440"/>
            </a:xfrm>
            <a:prstGeom prst="triangle">
              <a:avLst>
                <a:gd name="adj" fmla="val 49995"/>
              </a:avLst>
            </a:prstGeom>
            <a:solidFill>
              <a:srgbClr val="000000"/>
            </a:solidFill>
            <a:ln w="12600">
              <a:solidFill>
                <a:srgbClr val="000000"/>
              </a:solidFill>
              <a:miter/>
            </a:ln>
          </p:spPr>
          <p:style>
            <a:lnRef idx="0"/>
            <a:fillRef idx="0"/>
            <a:effectRef idx="0"/>
            <a:fontRef idx="minor"/>
          </p:style>
          <p:txBody>
            <a:bodyPr wrap="none" lIns="90000" rIns="90000" tIns="-1440" bIns="-1440" anchor="ctr">
              <a:noAutofit/>
            </a:bodyPr>
            <a:p>
              <a:endParaRPr b="0" lang="en-US" sz="2400" strike="noStrike" u="none">
                <a:solidFill>
                  <a:srgbClr val="000000"/>
                </a:solidFill>
                <a:effectLst/>
                <a:uFillTx/>
                <a:latin typeface="Arial"/>
              </a:endParaRPr>
            </a:p>
          </p:txBody>
        </p:sp>
        <p:sp>
          <p:nvSpPr>
            <p:cNvPr id="266" name=""/>
            <p:cNvSpPr/>
            <p:nvPr/>
          </p:nvSpPr>
          <p:spPr>
            <a:xfrm>
              <a:off x="-1485360" y="5475240"/>
              <a:ext cx="661320" cy="3661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Progress</a:t>
              </a:r>
              <a:endParaRPr b="0" lang="en-US" sz="1200" strike="noStrike" u="none">
                <a:solidFill>
                  <a:srgbClr val="000000"/>
                </a:solidFill>
                <a:effectLst/>
                <a:uFillTx/>
                <a:latin typeface="Arial"/>
              </a:endParaRPr>
            </a:p>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review</a:t>
              </a:r>
              <a:endParaRPr b="0" lang="en-US" sz="1200" strike="noStrike" u="none">
                <a:solidFill>
                  <a:srgbClr val="000000"/>
                </a:solidFill>
                <a:effectLst/>
                <a:uFillTx/>
                <a:latin typeface="Arial"/>
              </a:endParaRPr>
            </a:p>
          </p:txBody>
        </p:sp>
      </p:grpSp>
      <p:sp>
        <p:nvSpPr>
          <p:cNvPr id="267" name=""/>
          <p:cNvSpPr/>
          <p:nvPr/>
        </p:nvSpPr>
        <p:spPr>
          <a:xfrm>
            <a:off x="-1257480" y="3213000"/>
            <a:ext cx="91440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68" name=""/>
          <p:cNvSpPr/>
          <p:nvPr/>
        </p:nvSpPr>
        <p:spPr>
          <a:xfrm>
            <a:off x="-1257480" y="3481560"/>
            <a:ext cx="914400" cy="0"/>
          </a:xfrm>
          <a:prstGeom prst="line">
            <a:avLst/>
          </a:prstGeom>
          <a:ln w="2844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69" name=""/>
          <p:cNvSpPr/>
          <p:nvPr/>
        </p:nvSpPr>
        <p:spPr>
          <a:xfrm>
            <a:off x="-1257480" y="3754440"/>
            <a:ext cx="91440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70" name=""/>
          <p:cNvSpPr/>
          <p:nvPr/>
        </p:nvSpPr>
        <p:spPr>
          <a:xfrm>
            <a:off x="-1257480" y="4027320"/>
            <a:ext cx="914400" cy="0"/>
          </a:xfrm>
          <a:prstGeom prst="line">
            <a:avLst/>
          </a:prstGeom>
          <a:ln w="2844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71" name=""/>
          <p:cNvSpPr/>
          <p:nvPr/>
        </p:nvSpPr>
        <p:spPr>
          <a:xfrm>
            <a:off x="-1257480" y="4300560"/>
            <a:ext cx="914400" cy="0"/>
          </a:xfrm>
          <a:prstGeom prst="line">
            <a:avLst/>
          </a:prstGeom>
          <a:ln w="28440">
            <a:solidFill>
              <a:srgbClr val="90909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72" name=""/>
          <p:cNvSpPr/>
          <p:nvPr/>
        </p:nvSpPr>
        <p:spPr>
          <a:xfrm>
            <a:off x="-1257480" y="4842000"/>
            <a:ext cx="914400" cy="0"/>
          </a:xfrm>
          <a:prstGeom prst="line">
            <a:avLst/>
          </a:prstGeom>
          <a:ln w="28440">
            <a:solidFill>
              <a:srgbClr val="90909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73" name=""/>
          <p:cNvSpPr/>
          <p:nvPr/>
        </p:nvSpPr>
        <p:spPr>
          <a:xfrm>
            <a:off x="-1257480" y="4567320"/>
            <a:ext cx="914400" cy="0"/>
          </a:xfrm>
          <a:prstGeom prst="line">
            <a:avLst/>
          </a:prstGeom>
          <a:ln w="28440">
            <a:solidFill>
              <a:srgbClr val="90909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74" name=""/>
          <p:cNvSpPr/>
          <p:nvPr/>
        </p:nvSpPr>
        <p:spPr>
          <a:xfrm>
            <a:off x="-1257480" y="5113440"/>
            <a:ext cx="914400" cy="0"/>
          </a:xfrm>
          <a:prstGeom prst="line">
            <a:avLst/>
          </a:prstGeom>
          <a:ln w="28440">
            <a:solidFill>
              <a:srgbClr val="90909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75" name="PlaceHolder 1"/>
          <p:cNvSpPr>
            <a:spLocks noGrp="1"/>
          </p:cNvSpPr>
          <p:nvPr>
            <p:ph type="title"/>
          </p:nvPr>
        </p:nvSpPr>
        <p:spPr>
          <a:xfrm>
            <a:off x="687240" y="93636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DEFERRED PARTNERSHIP COMPENSATION PROGRAM – IMPLEMENTATION TIMELINE </a:t>
            </a:r>
            <a:r>
              <a:rPr b="1" lang="en-US" sz="1000" strike="noStrike" u="none">
                <a:solidFill>
                  <a:srgbClr val="000000"/>
                </a:solidFill>
                <a:effectLst/>
                <a:uFillTx/>
                <a:latin typeface="Arial"/>
              </a:rPr>
              <a:t>(CONTINUED)</a:t>
            </a:r>
            <a:endParaRPr b="1" lang="en-US" sz="1000" strike="noStrike" u="none">
              <a:solidFill>
                <a:srgbClr val="000000"/>
              </a:solidFill>
              <a:effectLst/>
              <a:uFillTx/>
              <a:latin typeface="Arial"/>
            </a:endParaRPr>
          </a:p>
        </p:txBody>
      </p:sp>
      <p:sp>
        <p:nvSpPr>
          <p:cNvPr id="276" name="McK Separator"/>
          <p:cNvSpPr/>
          <p:nvPr/>
        </p:nvSpPr>
        <p:spPr>
          <a:xfrm>
            <a:off x="687240" y="917640"/>
            <a:ext cx="8686800" cy="1440"/>
          </a:xfrm>
          <a:prstGeom prst="line">
            <a:avLst/>
          </a:prstGeom>
          <a:ln w="936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Arial"/>
            </a:endParaRPr>
          </a:p>
        </p:txBody>
      </p:sp>
      <p:grpSp>
        <p:nvGrpSpPr>
          <p:cNvPr id="277" name="McK Sticker"/>
          <p:cNvGrpSpPr/>
          <p:nvPr/>
        </p:nvGrpSpPr>
        <p:grpSpPr>
          <a:xfrm>
            <a:off x="8992800" y="960480"/>
            <a:ext cx="381600" cy="176040"/>
            <a:chOff x="8992800" y="960480"/>
            <a:chExt cx="381600" cy="176040"/>
          </a:xfrm>
        </p:grpSpPr>
        <p:grpSp>
          <p:nvGrpSpPr>
            <p:cNvPr id="278" name=""/>
            <p:cNvGrpSpPr/>
            <p:nvPr/>
          </p:nvGrpSpPr>
          <p:grpSpPr>
            <a:xfrm>
              <a:off x="8993160" y="960480"/>
              <a:ext cx="380880" cy="176040"/>
              <a:chOff x="8993160" y="960480"/>
              <a:chExt cx="380880" cy="176040"/>
            </a:xfrm>
          </p:grpSpPr>
          <p:sp>
            <p:nvSpPr>
              <p:cNvPr id="279" name=""/>
              <p:cNvSpPr/>
              <p:nvPr/>
            </p:nvSpPr>
            <p:spPr>
              <a:xfrm>
                <a:off x="8993160" y="960480"/>
                <a:ext cx="3808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80" name=""/>
              <p:cNvSpPr/>
              <p:nvPr/>
            </p:nvSpPr>
            <p:spPr>
              <a:xfrm>
                <a:off x="8993160" y="1136520"/>
                <a:ext cx="3808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281" name="McK Footnote"/>
            <p:cNvSpPr/>
            <p:nvPr/>
          </p:nvSpPr>
          <p:spPr>
            <a:xfrm>
              <a:off x="8992800" y="977760"/>
              <a:ext cx="381600" cy="137880"/>
            </a:xfrm>
            <a:prstGeom prst="rect">
              <a:avLst/>
            </a:prstGeom>
            <a:noFill/>
            <a:ln w="0">
              <a:noFill/>
            </a:ln>
          </p:spPr>
          <p:style>
            <a:lnRef idx="0"/>
            <a:fillRef idx="0"/>
            <a:effectRef idx="0"/>
            <a:fontRef idx="minor"/>
          </p:style>
          <p:txBody>
            <a:bodyPr wrap="none" lIns="0" rIns="0" tIns="0" bIns="0" anchor="b">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DRAFT</a:t>
              </a:r>
              <a:endParaRPr b="0" lang="en-US" sz="900" strike="noStrike" u="none">
                <a:solidFill>
                  <a:srgbClr val="000000"/>
                </a:solidFill>
                <a:effectLst/>
                <a:uFillTx/>
                <a:latin typeface="Arial"/>
              </a:endParaRPr>
            </a:p>
          </p:txBody>
        </p:sp>
      </p:grpSp>
      <p:sp>
        <p:nvSpPr>
          <p:cNvPr id="282" name=""/>
          <p:cNvSpPr/>
          <p:nvPr/>
        </p:nvSpPr>
        <p:spPr>
          <a:xfrm>
            <a:off x="4565520" y="2519280"/>
            <a:ext cx="1208160" cy="0"/>
          </a:xfrm>
          <a:prstGeom prst="line">
            <a:avLst/>
          </a:prstGeom>
          <a:ln w="63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83" name=""/>
          <p:cNvSpPr/>
          <p:nvPr/>
        </p:nvSpPr>
        <p:spPr>
          <a:xfrm>
            <a:off x="3387600" y="2946240"/>
            <a:ext cx="1727280" cy="0"/>
          </a:xfrm>
          <a:prstGeom prst="line">
            <a:avLst/>
          </a:prstGeom>
          <a:ln w="63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84" name=""/>
          <p:cNvSpPr/>
          <p:nvPr/>
        </p:nvSpPr>
        <p:spPr>
          <a:xfrm>
            <a:off x="4597560" y="4487760"/>
            <a:ext cx="1179360" cy="0"/>
          </a:xfrm>
          <a:prstGeom prst="line">
            <a:avLst/>
          </a:prstGeom>
          <a:ln w="63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90D55134-49DE-40EB-9015-7FFA790288D2}" type="slidenum">
              <a:t>7</a:t>
            </a:fld>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1082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2000-12-05T15:12:48Z</dcterms:created>
  <dc:creator>Dan marcontell</dc:creator>
  <dc:description/>
  <dc:language>en-US</dc:language>
  <cp:lastModifiedBy>Dan marcontell管わ햸_x0012_</cp:lastModifiedBy>
  <cp:lastPrinted>2000-12-07T14:56:32Z</cp:lastPrinted>
  <dcterms:modified xsi:type="dcterms:W3CDTF">2000-12-14T02:03:55Z</dcterms:modified>
  <cp:revision>83</cp:revision>
  <dc:subject/>
  <dc:title>Title</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lyPaperSize">
    <vt:bool>1</vt:bool>
  </property>
  <property fmtid="{D5CDD505-2E9C-101B-9397-08002B2CF9AE}" pid="3" name="DocID">
    <vt:lpwstr>PartnershipQ&amp;A01  ENX119</vt:lpwstr>
  </property>
  <property fmtid="{D5CDD505-2E9C-101B-9397-08002B2CF9AE}" pid="4" name="DocIDPosition">
    <vt:r8>0</vt:r8>
  </property>
  <property fmtid="{D5CDD505-2E9C-101B-9397-08002B2CF9AE}" pid="5" name="DocIDinSlide">
    <vt:bool>1</vt:bool>
  </property>
  <property fmtid="{D5CDD505-2E9C-101B-9397-08002B2CF9AE}" pid="6" name="DocIDinTitle">
    <vt:bool>1</vt:bool>
  </property>
  <property fmtid="{D5CDD505-2E9C-101B-9397-08002B2CF9AE}" pid="7" name="McKinsey Margins">
    <vt:bool>1</vt:bool>
  </property>
  <property fmtid="{D5CDD505-2E9C-101B-9397-08002B2CF9AE}" pid="8" name="NotesPageLayout">
    <vt:lpwstr>Message</vt:lpwstr>
  </property>
  <property fmtid="{D5CDD505-2E9C-101B-9397-08002B2CF9AE}" pid="9" name="Traditional Objects">
    <vt:bool>1</vt:bool>
  </property>
  <property fmtid="{D5CDD505-2E9C-101B-9397-08002B2CF9AE}" pid="10" name="Use 12-pt Templates">
    <vt:bool>1</vt:bool>
  </property>
</Properties>
</file>