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58.xml" ContentType="application/vnd.openxmlformats-officedocument.presentationml.slide+xml"/>
  <Override PartName="/ppt/slides/slide19.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40.xml" ContentType="application/vnd.openxmlformats-officedocument.presentationml.slide+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56.xml.rels" ContentType="application/vnd.openxmlformats-package.relationships+xml"/>
  <Override PartName="/ppt/slides/_rels/slide2.xml.rels" ContentType="application/vnd.openxmlformats-package.relationships+xml"/>
  <Override PartName="/ppt/slides/_rels/slide44.xml.rels" ContentType="application/vnd.openxmlformats-package.relationships+xml"/>
  <Override PartName="/ppt/slides/_rels/slide55.xml.rels" ContentType="application/vnd.openxmlformats-package.relationships+xml"/>
  <Override PartName="/ppt/slides/_rels/slide1.xml.rels" ContentType="application/vnd.openxmlformats-package.relationships+xml"/>
  <Override PartName="/ppt/slides/_rels/slide43.xml.rels" ContentType="application/vnd.openxmlformats-package.relationships+xml"/>
  <Override PartName="/ppt/slides/_rels/slide54.xml.rels" ContentType="application/vnd.openxmlformats-package.relationships+xml"/>
  <Override PartName="/ppt/slides/_rels/slide42.xml.rels" ContentType="application/vnd.openxmlformats-package.relationships+xml"/>
  <Override PartName="/ppt/slides/_rels/slide53.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52.xml.rels" ContentType="application/vnd.openxmlformats-package.relationships+xml"/>
  <Override PartName="/ppt/slides/_rels/slide38.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51.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50.xml.rels" ContentType="application/vnd.openxmlformats-package.relationships+xml"/>
  <Override PartName="/ppt/slides/_rels/slide13.xml.rels" ContentType="application/vnd.openxmlformats-package.relationships+xml"/>
  <Override PartName="/ppt/slides/_rels/slide4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57.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58.xml.rels" ContentType="application/vnd.openxmlformats-package.relationships+xml"/>
  <Override PartName="/ppt/slides/slide38.xml" ContentType="application/vnd.openxmlformats-officedocument.presentationml.slide+xml"/>
  <Override PartName="/ppt/slides/slide52.xml" ContentType="application/vnd.openxmlformats-officedocument.presentationml.slide+xml"/>
  <Override PartName="/ppt/slides/slide41.xml" ContentType="application/vnd.openxmlformats-officedocument.presentationml.slide+xml"/>
  <Override PartName="/ppt/slides/slide39.xml" ContentType="application/vnd.openxmlformats-officedocument.presentationml.slide+xml"/>
  <Override PartName="/ppt/slides/slide53.xml" ContentType="application/vnd.openxmlformats-officedocument.presentationml.slide+xml"/>
  <Override PartName="/ppt/slides/slide42.xml" ContentType="application/vnd.openxmlformats-officedocument.presentationml.slide+xml"/>
  <Override PartName="/ppt/slides/slide54.xml" ContentType="application/vnd.openxmlformats-officedocument.presentationml.slide+xml"/>
  <Override PartName="/ppt/slides/slide43.xml" ContentType="application/vnd.openxmlformats-officedocument.presentationml.slide+xml"/>
  <Override PartName="/ppt/slides/slide55.xml" ContentType="application/vnd.openxmlformats-officedocument.presentationml.slide+xml"/>
  <Override PartName="/ppt/slides/slide44.xml" ContentType="application/vnd.openxmlformats-officedocument.presentationml.slide+xml"/>
  <Override PartName="/ppt/slides/slide56.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_rels/presentation.xml.rels" ContentType="application/vnd.openxmlformats-package.relationships+xml"/>
  <Override PartName="/ppt/media/image1.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60" Type="http://schemas.openxmlformats.org/officeDocument/2006/relationships/slide" Target="slides/slide58.xml"/><Relationship Id="rId6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lipArt"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C6C942F1-E271-4D3F-BCB1-6383F0249267}"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FAA102E0-DB6A-41AA-B3D1-071ED769D105}"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14D4AAA2-F28D-4915-B3C4-A22D5BBBEBA3}"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0"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1"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979B31B9-2164-40A0-9A7E-140370098CC7}"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B6D75FD-1ABF-4FB7-9B40-669DB84357F0}"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5"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6D7B2203-04BA-4DD6-9396-70D642100BB4}"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CC97BCE-D781-4BCB-958E-B54FCDBBB055}"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6.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400" strike="noStrike" u="none">
                <a:solidFill>
                  <a:srgbClr val="000000"/>
                </a:solidFill>
                <a:effectLst/>
                <a:uFillTx/>
                <a:latin typeface="Arial"/>
              </a:rPr>
              <a:t>Power Marketing Transactions</a:t>
            </a:r>
            <a:endParaRPr b="0" lang="en-US" sz="5400" strike="noStrike" u="none">
              <a:solidFill>
                <a:srgbClr val="000000"/>
              </a:solidFill>
              <a:effectLst/>
              <a:uFillTx/>
              <a:latin typeface="Times New Roman"/>
            </a:endParaRPr>
          </a:p>
        </p:txBody>
      </p:sp>
      <p:sp>
        <p:nvSpPr>
          <p:cNvPr id="17"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Using Master Contracts To Mitigate Risk</a:t>
            </a:r>
            <a:endParaRPr b="0" lang="en-US" sz="3200" strike="noStrike" u="none">
              <a:solidFill>
                <a:srgbClr val="000000"/>
              </a:solidFill>
              <a:effectLst/>
              <a:uFillTx/>
              <a:latin typeface="Times New Roman"/>
            </a:endParaRPr>
          </a:p>
        </p:txBody>
      </p:sp>
      <p:sp>
        <p:nvSpPr>
          <p:cNvPr id="18" name=""/>
          <p:cNvSpPr/>
          <p:nvPr/>
        </p:nvSpPr>
        <p:spPr>
          <a:xfrm>
            <a:off x="0" y="5181480"/>
            <a:ext cx="9144000" cy="1326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 Seasons Hotel</a:t>
            </a:r>
            <a:endParaRPr b="0" lang="en-US" sz="2000" strike="noStrike" u="none">
              <a:solidFill>
                <a:srgbClr val="000000"/>
              </a:solidFill>
              <a:effectLst/>
              <a:uFillTx/>
              <a:latin typeface="Times New Roman"/>
            </a:endParaRPr>
          </a:p>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Newport Beach, California</a:t>
            </a:r>
            <a:endParaRPr b="0" lang="en-US" sz="2000" strike="noStrike" u="none">
              <a:solidFill>
                <a:srgbClr val="000000"/>
              </a:solidFill>
              <a:effectLst/>
              <a:uFillTx/>
              <a:latin typeface="Times New Roman"/>
            </a:endParaRPr>
          </a:p>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April 19, 2001</a:t>
            </a:r>
            <a:endParaRPr b="0" lang="en-US" sz="2000" strike="noStrike" u="none">
              <a:solidFill>
                <a:srgbClr val="000000"/>
              </a:solidFill>
              <a:effectLst/>
              <a:uFillTx/>
              <a:latin typeface="Times New Roman"/>
            </a:endParaRPr>
          </a:p>
        </p:txBody>
      </p:sp>
      <p:sp>
        <p:nvSpPr>
          <p:cNvPr id="19" name=""/>
          <p:cNvSpPr/>
          <p:nvPr/>
        </p:nvSpPr>
        <p:spPr>
          <a:xfrm>
            <a:off x="609480" y="5334120"/>
            <a:ext cx="304812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a:off x="838080" y="5257800"/>
            <a:ext cx="373392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1" name="eei" descr=""/>
          <p:cNvPicPr/>
          <p:nvPr/>
        </p:nvPicPr>
        <p:blipFill>
          <a:blip r:embed="rId1"/>
          <a:stretch/>
        </p:blipFill>
        <p:spPr>
          <a:xfrm>
            <a:off x="762120" y="720720"/>
            <a:ext cx="3733560" cy="422280"/>
          </a:xfrm>
          <a:prstGeom prst="rect">
            <a:avLst/>
          </a:prstGeom>
          <a:noFill/>
          <a:ln w="0">
            <a:noFill/>
          </a:ln>
        </p:spPr>
      </p:pic>
      <p:sp>
        <p:nvSpPr>
          <p:cNvPr id="22" name=""/>
          <p:cNvSpPr/>
          <p:nvPr/>
        </p:nvSpPr>
        <p:spPr>
          <a:xfrm>
            <a:off x="838080" y="5486400"/>
            <a:ext cx="342900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 name=""/>
          <p:cNvSpPr/>
          <p:nvPr/>
        </p:nvSpPr>
        <p:spPr>
          <a:xfrm>
            <a:off x="1066680" y="5410080"/>
            <a:ext cx="289584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609120"/>
            <a:ext cx="7772400" cy="762120"/>
          </a:xfrm>
          <a:prstGeom prst="rect">
            <a:avLst/>
          </a:prstGeom>
          <a:noFill/>
          <a:ln w="9360">
            <a:solidFill>
              <a:srgbClr val="00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Formation of a Trade</a:t>
            </a:r>
            <a:endParaRPr b="0" lang="en-US" sz="4400" strike="noStrike" u="none">
              <a:solidFill>
                <a:srgbClr val="000000"/>
              </a:solidFill>
              <a:effectLst/>
              <a:uFillTx/>
              <a:latin typeface="Times New Roman"/>
            </a:endParaRPr>
          </a:p>
        </p:txBody>
      </p:sp>
      <p:sp>
        <p:nvSpPr>
          <p:cNvPr id="64" name=""/>
          <p:cNvSpPr/>
          <p:nvPr/>
        </p:nvSpPr>
        <p:spPr>
          <a:xfrm>
            <a:off x="3176640" y="2055960"/>
            <a:ext cx="3114720" cy="784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Arial Narrow"/>
              </a:rPr>
              <a:t>Oral Transaction</a:t>
            </a:r>
            <a:r>
              <a:rPr b="0" lang="en-US" sz="1200" strike="noStrike" u="none">
                <a:solidFill>
                  <a:srgbClr val="000000"/>
                </a:solidFill>
                <a:effectLst/>
                <a:uFillTx/>
                <a:latin typeface="Arial Narrow"/>
              </a:rPr>
              <a:t>             </a:t>
            </a:r>
            <a:r>
              <a:rPr b="0" lang="en-US" sz="1200" strike="noStrike" u="sng">
                <a:solidFill>
                  <a:srgbClr val="000000"/>
                </a:solidFill>
                <a:effectLst/>
                <a:uFillTx/>
                <a:latin typeface="Arial Narrow"/>
              </a:rPr>
              <a:t>Binding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-Product                          -Writing not required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-Price                                 unless stated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-Delivery                         -Time </a:t>
            </a:r>
            <a:r>
              <a:rPr b="0" lang="en-US" sz="1200" strike="noStrike" u="none">
                <a:solidFill>
                  <a:srgbClr val="000000"/>
                </a:solidFill>
                <a:effectLst/>
                <a:uFillTx/>
                <a:latin typeface="Arial Narrow"/>
              </a:rPr>
              <a:t>	</a:t>
            </a:r>
            <a:endParaRPr b="0" lang="en-US" sz="1200" strike="noStrike" u="none">
              <a:solidFill>
                <a:srgbClr val="000000"/>
              </a:solidFill>
              <a:effectLst/>
              <a:uFillTx/>
              <a:latin typeface="Times New Roman"/>
            </a:endParaRPr>
          </a:p>
        </p:txBody>
      </p:sp>
      <p:sp>
        <p:nvSpPr>
          <p:cNvPr id="65" name=""/>
          <p:cNvSpPr/>
          <p:nvPr/>
        </p:nvSpPr>
        <p:spPr>
          <a:xfrm>
            <a:off x="7169040" y="2211480"/>
            <a:ext cx="1198800" cy="4712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Phone</a:t>
            </a:r>
            <a:endParaRPr b="0" lang="en-US" sz="1600" strike="noStrike" u="none">
              <a:solidFill>
                <a:srgbClr val="000000"/>
              </a:solidFill>
              <a:effectLst/>
              <a:uFillTx/>
              <a:latin typeface="Times New Roman"/>
            </a:endParaRPr>
          </a:p>
        </p:txBody>
      </p:sp>
      <p:sp>
        <p:nvSpPr>
          <p:cNvPr id="66" name=""/>
          <p:cNvSpPr/>
          <p:nvPr/>
        </p:nvSpPr>
        <p:spPr>
          <a:xfrm>
            <a:off x="1179360" y="2211480"/>
            <a:ext cx="1198800" cy="4712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Phone</a:t>
            </a:r>
            <a:endParaRPr b="0" lang="en-US" sz="1600" strike="noStrike" u="none">
              <a:solidFill>
                <a:srgbClr val="000000"/>
              </a:solidFill>
              <a:effectLst/>
              <a:uFillTx/>
              <a:latin typeface="Times New Roman"/>
            </a:endParaRPr>
          </a:p>
        </p:txBody>
      </p:sp>
      <p:sp>
        <p:nvSpPr>
          <p:cNvPr id="67" name=""/>
          <p:cNvSpPr/>
          <p:nvPr/>
        </p:nvSpPr>
        <p:spPr>
          <a:xfrm>
            <a:off x="2378160" y="2448000"/>
            <a:ext cx="637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flipH="1">
            <a:off x="6449760" y="2448000"/>
            <a:ext cx="718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1258920" y="1662120"/>
            <a:ext cx="1359000" cy="39888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Party A</a:t>
            </a:r>
            <a:endParaRPr b="0" lang="en-US" sz="2000" strike="noStrike" u="none">
              <a:solidFill>
                <a:srgbClr val="000000"/>
              </a:solidFill>
              <a:effectLst/>
              <a:uFillTx/>
              <a:latin typeface="Times New Roman"/>
            </a:endParaRPr>
          </a:p>
        </p:txBody>
      </p:sp>
      <p:sp>
        <p:nvSpPr>
          <p:cNvPr id="70" name=""/>
          <p:cNvSpPr/>
          <p:nvPr/>
        </p:nvSpPr>
        <p:spPr>
          <a:xfrm>
            <a:off x="6929280" y="1662120"/>
            <a:ext cx="1357560" cy="39888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Party B</a:t>
            </a:r>
            <a:endParaRPr b="0" lang="en-US" sz="2000" strike="noStrike" u="none">
              <a:solidFill>
                <a:srgbClr val="000000"/>
              </a:solidFill>
              <a:effectLst/>
              <a:uFillTx/>
              <a:latin typeface="Times New Roman"/>
            </a:endParaRPr>
          </a:p>
        </p:txBody>
      </p:sp>
      <p:sp>
        <p:nvSpPr>
          <p:cNvPr id="71" name=""/>
          <p:cNvSpPr/>
          <p:nvPr/>
        </p:nvSpPr>
        <p:spPr>
          <a:xfrm>
            <a:off x="4613400" y="2840040"/>
            <a:ext cx="0" cy="392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1523880" y="3276720"/>
            <a:ext cx="6019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2057400" y="2997360"/>
            <a:ext cx="1359000" cy="2768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3 Days</a:t>
            </a:r>
            <a:endParaRPr b="0" lang="en-US" sz="1200" strike="noStrike" u="none">
              <a:solidFill>
                <a:srgbClr val="000000"/>
              </a:solidFill>
              <a:effectLst/>
              <a:uFillTx/>
              <a:latin typeface="Times New Roman"/>
            </a:endParaRPr>
          </a:p>
        </p:txBody>
      </p:sp>
      <p:sp>
        <p:nvSpPr>
          <p:cNvPr id="74" name=""/>
          <p:cNvSpPr/>
          <p:nvPr/>
        </p:nvSpPr>
        <p:spPr>
          <a:xfrm>
            <a:off x="5172120" y="2997360"/>
            <a:ext cx="1359000" cy="2768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3 Days</a:t>
            </a:r>
            <a:endParaRPr b="0" lang="en-US" sz="1200" strike="noStrike" u="none">
              <a:solidFill>
                <a:srgbClr val="000000"/>
              </a:solidFill>
              <a:effectLst/>
              <a:uFillTx/>
              <a:latin typeface="Times New Roman"/>
            </a:endParaRPr>
          </a:p>
        </p:txBody>
      </p:sp>
      <p:sp>
        <p:nvSpPr>
          <p:cNvPr id="75" name=""/>
          <p:cNvSpPr/>
          <p:nvPr/>
        </p:nvSpPr>
        <p:spPr>
          <a:xfrm>
            <a:off x="1523880" y="3267000"/>
            <a:ext cx="0" cy="390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7543800" y="3276720"/>
            <a:ext cx="0" cy="3459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7" name=""/>
          <p:cNvSpPr/>
          <p:nvPr/>
        </p:nvSpPr>
        <p:spPr>
          <a:xfrm>
            <a:off x="860400" y="3638520"/>
            <a:ext cx="1044720" cy="628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Seller Sends</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Confirm</a:t>
            </a:r>
            <a:endParaRPr b="0" lang="en-US" sz="1600" strike="noStrike" u="none">
              <a:solidFill>
                <a:srgbClr val="000000"/>
              </a:solidFill>
              <a:effectLst/>
              <a:uFillTx/>
              <a:latin typeface="Times New Roman"/>
            </a:endParaRPr>
          </a:p>
        </p:txBody>
      </p:sp>
      <p:sp>
        <p:nvSpPr>
          <p:cNvPr id="78" name=""/>
          <p:cNvSpPr/>
          <p:nvPr/>
        </p:nvSpPr>
        <p:spPr>
          <a:xfrm>
            <a:off x="4613400" y="3232080"/>
            <a:ext cx="0" cy="3920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4613400" y="2055960"/>
            <a:ext cx="0" cy="784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6929280" y="3703680"/>
            <a:ext cx="1438560" cy="627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No Confirm</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Sent or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Received</a:t>
            </a:r>
            <a:endParaRPr b="0" lang="en-US" sz="1400" strike="noStrike" u="none">
              <a:solidFill>
                <a:srgbClr val="000000"/>
              </a:solidFill>
              <a:effectLst/>
              <a:uFillTx/>
              <a:latin typeface="Times New Roman"/>
            </a:endParaRPr>
          </a:p>
        </p:txBody>
      </p:sp>
      <p:sp>
        <p:nvSpPr>
          <p:cNvPr id="81" name=""/>
          <p:cNvSpPr/>
          <p:nvPr/>
        </p:nvSpPr>
        <p:spPr>
          <a:xfrm>
            <a:off x="1419120" y="4253040"/>
            <a:ext cx="0" cy="469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a:off x="781200" y="4802040"/>
            <a:ext cx="1357200" cy="549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Buyer</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Objects</a:t>
            </a:r>
            <a:endParaRPr b="0" lang="en-US" sz="1600" strike="noStrike" u="none">
              <a:solidFill>
                <a:srgbClr val="000000"/>
              </a:solidFill>
              <a:effectLst/>
              <a:uFillTx/>
              <a:latin typeface="Times New Roman"/>
            </a:endParaRPr>
          </a:p>
        </p:txBody>
      </p:sp>
      <p:sp>
        <p:nvSpPr>
          <p:cNvPr id="83" name=""/>
          <p:cNvSpPr/>
          <p:nvPr/>
        </p:nvSpPr>
        <p:spPr>
          <a:xfrm flipH="1">
            <a:off x="380880" y="5037120"/>
            <a:ext cx="400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flipV="1">
            <a:off x="380880" y="1584000"/>
            <a:ext cx="0" cy="3452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380880" y="1584360"/>
            <a:ext cx="3354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3735360" y="1584360"/>
            <a:ext cx="0" cy="3920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1447920" y="4556160"/>
            <a:ext cx="2514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3962520" y="455616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a:off x="2378160" y="4802040"/>
            <a:ext cx="1357200" cy="549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Buyer Doesn’t</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Object</a:t>
            </a:r>
            <a:endParaRPr b="0" lang="en-US" sz="1600" strike="noStrike" u="none">
              <a:solidFill>
                <a:srgbClr val="000000"/>
              </a:solidFill>
              <a:effectLst/>
              <a:uFillTx/>
              <a:latin typeface="Times New Roman"/>
            </a:endParaRPr>
          </a:p>
        </p:txBody>
      </p:sp>
      <p:sp>
        <p:nvSpPr>
          <p:cNvPr id="90" name=""/>
          <p:cNvSpPr/>
          <p:nvPr/>
        </p:nvSpPr>
        <p:spPr>
          <a:xfrm>
            <a:off x="5791320" y="432756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a:off x="7010280" y="4876920"/>
            <a:ext cx="1357560" cy="7617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Seller</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Objects</a:t>
            </a:r>
            <a:endParaRPr b="0" lang="en-US" sz="1600" strike="noStrike" u="none">
              <a:solidFill>
                <a:srgbClr val="000000"/>
              </a:solidFill>
              <a:effectLst/>
              <a:uFillTx/>
              <a:latin typeface="Times New Roman"/>
            </a:endParaRPr>
          </a:p>
        </p:txBody>
      </p:sp>
      <p:sp>
        <p:nvSpPr>
          <p:cNvPr id="92" name=""/>
          <p:cNvSpPr/>
          <p:nvPr/>
        </p:nvSpPr>
        <p:spPr>
          <a:xfrm flipV="1">
            <a:off x="8686800" y="2117520"/>
            <a:ext cx="0" cy="2987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flipH="1">
            <a:off x="5411520" y="1584360"/>
            <a:ext cx="3274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5411880" y="1584360"/>
            <a:ext cx="0" cy="3920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7086600" y="4556160"/>
            <a:ext cx="1143000" cy="24660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2 Days</a:t>
            </a:r>
            <a:endParaRPr b="0" lang="en-US" sz="1000" strike="noStrike" u="none">
              <a:solidFill>
                <a:srgbClr val="000000"/>
              </a:solidFill>
              <a:effectLst/>
              <a:uFillTx/>
              <a:latin typeface="Times New Roman"/>
            </a:endParaRPr>
          </a:p>
        </p:txBody>
      </p:sp>
      <p:sp>
        <p:nvSpPr>
          <p:cNvPr id="96" name=""/>
          <p:cNvSpPr/>
          <p:nvPr/>
        </p:nvSpPr>
        <p:spPr>
          <a:xfrm>
            <a:off x="3809880" y="43275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3809880" y="4479840"/>
            <a:ext cx="1752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5562720" y="4479840"/>
            <a:ext cx="0" cy="235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5334120" y="4784760"/>
            <a:ext cx="1357200" cy="549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Seller Doesn’t</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Object</a:t>
            </a:r>
            <a:endParaRPr b="0" lang="en-US" sz="1600" strike="noStrike" u="none">
              <a:solidFill>
                <a:srgbClr val="000000"/>
              </a:solidFill>
              <a:effectLst/>
              <a:uFillTx/>
              <a:latin typeface="Times New Roman"/>
            </a:endParaRPr>
          </a:p>
        </p:txBody>
      </p:sp>
      <p:sp>
        <p:nvSpPr>
          <p:cNvPr id="100" name=""/>
          <p:cNvSpPr/>
          <p:nvPr/>
        </p:nvSpPr>
        <p:spPr>
          <a:xfrm>
            <a:off x="3809880" y="4784760"/>
            <a:ext cx="1438560" cy="549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Recipient Signs</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Confirm</a:t>
            </a:r>
            <a:endParaRPr b="0" lang="en-US" sz="1600" strike="noStrike" u="none">
              <a:solidFill>
                <a:srgbClr val="000000"/>
              </a:solidFill>
              <a:effectLst/>
              <a:uFillTx/>
              <a:latin typeface="Times New Roman"/>
            </a:endParaRPr>
          </a:p>
        </p:txBody>
      </p:sp>
      <p:sp>
        <p:nvSpPr>
          <p:cNvPr id="101" name=""/>
          <p:cNvSpPr/>
          <p:nvPr/>
        </p:nvSpPr>
        <p:spPr>
          <a:xfrm>
            <a:off x="3200400" y="5394240"/>
            <a:ext cx="0" cy="235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3200400" y="5622840"/>
            <a:ext cx="2819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4694400" y="5351400"/>
            <a:ext cx="0" cy="235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4952880" y="5622840"/>
            <a:ext cx="0" cy="314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4267080" y="6004080"/>
            <a:ext cx="1357560" cy="853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Binding</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Confirmation</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(Sec. 2.4 Option)</a:t>
            </a:r>
            <a:endParaRPr b="0" lang="en-US" sz="1600" strike="noStrike" u="none">
              <a:solidFill>
                <a:srgbClr val="000000"/>
              </a:solidFill>
              <a:effectLst/>
              <a:uFillTx/>
              <a:latin typeface="Times New Roman"/>
            </a:endParaRPr>
          </a:p>
        </p:txBody>
      </p:sp>
      <p:sp>
        <p:nvSpPr>
          <p:cNvPr id="106" name=""/>
          <p:cNvSpPr/>
          <p:nvPr/>
        </p:nvSpPr>
        <p:spPr>
          <a:xfrm>
            <a:off x="781200" y="4565520"/>
            <a:ext cx="1276200" cy="24660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2 Days</a:t>
            </a:r>
            <a:endParaRPr b="0" lang="en-US" sz="1000" strike="noStrike" u="none">
              <a:solidFill>
                <a:srgbClr val="000000"/>
              </a:solidFill>
              <a:effectLst/>
              <a:uFillTx/>
              <a:latin typeface="Times New Roman"/>
            </a:endParaRPr>
          </a:p>
        </p:txBody>
      </p:sp>
      <p:sp>
        <p:nvSpPr>
          <p:cNvPr id="107" name=""/>
          <p:cNvSpPr/>
          <p:nvPr/>
        </p:nvSpPr>
        <p:spPr>
          <a:xfrm>
            <a:off x="2133720" y="3641760"/>
            <a:ext cx="990360" cy="6094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  Buyer </a:t>
            </a:r>
            <a:r>
              <a:rPr b="0" lang="en-US" sz="1600" strike="noStrike" u="none">
                <a:solidFill>
                  <a:srgbClr val="000000"/>
                </a:solidFill>
                <a:effectLst/>
                <a:uFillTx/>
                <a:latin typeface="Arial Narrow"/>
              </a:rPr>
              <a:t>Sends</a:t>
            </a:r>
            <a:r>
              <a:rPr b="0" lang="en-US" sz="1400" strike="noStrike" u="none">
                <a:solidFill>
                  <a:srgbClr val="000000"/>
                </a:solidFill>
                <a:effectLst/>
                <a:uFillTx/>
                <a:latin typeface="Arial Narrow"/>
              </a:rPr>
              <a:t>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Confirm</a:t>
            </a:r>
            <a:endParaRPr b="0" lang="en-US" sz="1400" strike="noStrike" u="none">
              <a:solidFill>
                <a:srgbClr val="000000"/>
              </a:solidFill>
              <a:effectLst/>
              <a:uFillTx/>
              <a:latin typeface="Times New Roman"/>
            </a:endParaRPr>
          </a:p>
        </p:txBody>
      </p:sp>
      <p:sp>
        <p:nvSpPr>
          <p:cNvPr id="108" name=""/>
          <p:cNvSpPr/>
          <p:nvPr/>
        </p:nvSpPr>
        <p:spPr>
          <a:xfrm>
            <a:off x="8381880" y="3946680"/>
            <a:ext cx="304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3048120" y="4556160"/>
            <a:ext cx="0" cy="168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8381880" y="5105520"/>
            <a:ext cx="304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a:off x="8686800" y="158436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flipH="1">
            <a:off x="8381880" y="3946680"/>
            <a:ext cx="76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6019920" y="5351400"/>
            <a:ext cx="0" cy="287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6019920" y="4022640"/>
            <a:ext cx="99036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3335400" y="3703680"/>
            <a:ext cx="2716200" cy="627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No Seller      &amp;   Buyer Sends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Confirm              Confirm</a:t>
            </a:r>
            <a:endParaRPr b="0" lang="en-US" sz="1600" strike="noStrike" u="none">
              <a:solidFill>
                <a:srgbClr val="000000"/>
              </a:solidFill>
              <a:effectLst/>
              <a:uFillTx/>
              <a:latin typeface="Times New Roman"/>
            </a:endParaRPr>
          </a:p>
        </p:txBody>
      </p:sp>
      <p:sp>
        <p:nvSpPr>
          <p:cNvPr id="116" name=""/>
          <p:cNvSpPr/>
          <p:nvPr/>
        </p:nvSpPr>
        <p:spPr>
          <a:xfrm>
            <a:off x="2743200" y="3260880"/>
            <a:ext cx="0" cy="3967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flipH="1">
            <a:off x="1904760" y="396252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3124080" y="396252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Standard Products</a:t>
            </a:r>
            <a:endParaRPr b="0" lang="en-US" sz="4400" strike="noStrike" u="none">
              <a:solidFill>
                <a:srgbClr val="000000"/>
              </a:solidFill>
              <a:effectLst/>
              <a:uFillTx/>
              <a:latin typeface="Times New Roman"/>
            </a:endParaRPr>
          </a:p>
        </p:txBody>
      </p:sp>
      <p:sp>
        <p:nvSpPr>
          <p:cNvPr id="12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Problem:</a:t>
            </a:r>
            <a:endParaRPr b="0" lang="en-US" sz="3200" strike="noStrike" u="none">
              <a:solidFill>
                <a:srgbClr val="000000"/>
              </a:solidFill>
              <a:effectLst/>
              <a:uFillTx/>
              <a:latin typeface="Times New Roman"/>
            </a:endParaRPr>
          </a:p>
          <a:p>
            <a:pPr lvl="1" marL="743040" indent="-28584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Products vary from region to region</a:t>
            </a:r>
            <a:endParaRPr b="0" lang="en-US" sz="2800" strike="noStrike" u="none">
              <a:solidFill>
                <a:srgbClr val="000000"/>
              </a:solidFill>
              <a:effectLst/>
              <a:uFillTx/>
              <a:latin typeface="Times New Roman"/>
            </a:endParaRPr>
          </a:p>
          <a:p>
            <a:pPr lvl="1" marL="743040" indent="-28584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Products vary in degrees of “Firmness”</a:t>
            </a:r>
            <a:endParaRPr b="0" lang="en-US" sz="2800" strike="noStrike" u="none">
              <a:solidFill>
                <a:srgbClr val="000000"/>
              </a:solidFill>
              <a:effectLst/>
              <a:uFillTx/>
              <a:latin typeface="Times New Roman"/>
            </a:endParaRPr>
          </a:p>
          <a:p>
            <a:pPr lvl="1" marL="743040" indent="-28584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Products are the result of changing regulatory requirements</a:t>
            </a:r>
            <a:endParaRPr b="0" lang="en-US" sz="2800" strike="noStrike" u="none">
              <a:solidFill>
                <a:srgbClr val="000000"/>
              </a:solidFill>
              <a:effectLst/>
              <a:uFillTx/>
              <a:latin typeface="Times New Roman"/>
            </a:endParaRPr>
          </a:p>
          <a:p>
            <a:pPr lvl="1" marL="743040" indent="-28584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Mismatch of performance and risk expectations by parties</a:t>
            </a:r>
            <a:endParaRPr b="0" lang="en-US" sz="2800" strike="noStrike" u="none">
              <a:solidFill>
                <a:srgbClr val="000000"/>
              </a:solidFill>
              <a:effectLst/>
              <a:uFillTx/>
              <a:latin typeface="Times New Roman"/>
            </a:endParaRPr>
          </a:p>
          <a:p>
            <a:pPr lvl="1" marL="743040" indent="-285840">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Standard Products</a:t>
            </a:r>
            <a:endParaRPr b="0" lang="en-US" sz="4400" strike="noStrike" u="none">
              <a:solidFill>
                <a:srgbClr val="000000"/>
              </a:solidFill>
              <a:effectLst/>
              <a:uFillTx/>
              <a:latin typeface="Times New Roman"/>
            </a:endParaRPr>
          </a:p>
        </p:txBody>
      </p:sp>
      <p:sp>
        <p:nvSpPr>
          <p:cNvPr id="12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Solution:</a:t>
            </a:r>
            <a:endParaRPr b="0" lang="en-US" sz="3200" strike="noStrike" u="none">
              <a:solidFill>
                <a:srgbClr val="000000"/>
              </a:solidFill>
              <a:effectLst/>
              <a:uFillTx/>
              <a:latin typeface="Times New Roman"/>
            </a:endParaRPr>
          </a:p>
          <a:p>
            <a:pPr lvl="1" marL="743040" indent="-28584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Precise and consistent product definitions</a:t>
            </a:r>
            <a:endParaRPr b="0" lang="en-US" sz="2800" strike="noStrike" u="none">
              <a:solidFill>
                <a:srgbClr val="000000"/>
              </a:solidFill>
              <a:effectLst/>
              <a:uFillTx/>
              <a:latin typeface="Times New Roman"/>
            </a:endParaRPr>
          </a:p>
          <a:p>
            <a:pPr lvl="2" marL="1143000" indent="-228600">
              <a:lnSpc>
                <a:spcPct val="100000"/>
              </a:lnSpc>
              <a:spcBef>
                <a:spcPts val="60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Each party’s obligations identified</a:t>
            </a:r>
            <a:endParaRPr b="0" lang="en-US" sz="2400" strike="noStrike" u="none">
              <a:solidFill>
                <a:srgbClr val="000000"/>
              </a:solidFill>
              <a:effectLst/>
              <a:uFillTx/>
              <a:latin typeface="Times New Roman"/>
            </a:endParaRPr>
          </a:p>
          <a:p>
            <a:pPr lvl="2" marL="1143000" indent="-228600">
              <a:lnSpc>
                <a:spcPct val="100000"/>
              </a:lnSpc>
              <a:spcBef>
                <a:spcPts val="60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Degree of “Firmness” specified</a:t>
            </a:r>
            <a:endParaRPr b="0" lang="en-US" sz="2400" strike="noStrike" u="none">
              <a:solidFill>
                <a:srgbClr val="000000"/>
              </a:solidFill>
              <a:effectLst/>
              <a:uFillTx/>
              <a:latin typeface="Times New Roman"/>
            </a:endParaRPr>
          </a:p>
          <a:p>
            <a:pPr lvl="2" marL="1143000" indent="-228600">
              <a:lnSpc>
                <a:spcPct val="100000"/>
              </a:lnSpc>
              <a:spcBef>
                <a:spcPts val="60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Special conditions for excused non-performance identified</a:t>
            </a:r>
            <a:endParaRPr b="0" lang="en-US" sz="2400" strike="noStrike" u="none">
              <a:solidFill>
                <a:srgbClr val="000000"/>
              </a:solidFill>
              <a:effectLst/>
              <a:uFillTx/>
              <a:latin typeface="Times New Roman"/>
            </a:endParaRPr>
          </a:p>
          <a:p>
            <a:pPr lvl="2" marL="1143000" indent="-228600">
              <a:lnSpc>
                <a:spcPct val="100000"/>
              </a:lnSpc>
              <a:spcBef>
                <a:spcPts val="60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Relationship to general </a:t>
            </a:r>
            <a:r>
              <a:rPr b="0" i="1" lang="en-US" sz="2400" strike="noStrike" u="none">
                <a:solidFill>
                  <a:srgbClr val="000000"/>
                </a:solidFill>
                <a:effectLst/>
                <a:uFillTx/>
                <a:latin typeface="Arial"/>
              </a:rPr>
              <a:t>force majeure</a:t>
            </a:r>
            <a:r>
              <a:rPr b="0" lang="en-US" sz="2400" strike="noStrike" u="none">
                <a:solidFill>
                  <a:srgbClr val="000000"/>
                </a:solidFill>
                <a:effectLst/>
                <a:uFillTx/>
                <a:latin typeface="Arial"/>
              </a:rPr>
              <a:t> identified</a:t>
            </a:r>
            <a:endParaRPr b="0" lang="en-US" sz="2400" strike="noStrike" u="none">
              <a:solidFill>
                <a:srgbClr val="000000"/>
              </a:solidFill>
              <a:effectLst/>
              <a:uFillTx/>
              <a:latin typeface="Times New Roman"/>
            </a:endParaRPr>
          </a:p>
          <a:p>
            <a:pPr lvl="2" marL="1143000" indent="0">
              <a:lnSpc>
                <a:spcPct val="100000"/>
              </a:lnSpc>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0" y="228240"/>
            <a:ext cx="91440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a:rPr>
              <a:t>Schedule P Products</a:t>
            </a:r>
            <a:endParaRPr b="0" lang="en-US" sz="4000" strike="noStrike" u="none">
              <a:solidFill>
                <a:srgbClr val="000000"/>
              </a:solidFill>
              <a:effectLst/>
              <a:uFillTx/>
              <a:latin typeface="Times New Roman"/>
            </a:endParaRPr>
          </a:p>
        </p:txBody>
      </p:sp>
      <p:sp>
        <p:nvSpPr>
          <p:cNvPr id="124" name="PlaceHolder 2"/>
          <p:cNvSpPr>
            <a:spLocks noGrp="1"/>
          </p:cNvSpPr>
          <p:nvPr>
            <p:ph/>
          </p:nvPr>
        </p:nvSpPr>
        <p:spPr>
          <a:xfrm>
            <a:off x="685440" y="1981080"/>
            <a:ext cx="3809880" cy="4114800"/>
          </a:xfrm>
          <a:prstGeom prst="rect">
            <a:avLst/>
          </a:prstGeom>
          <a:noFill/>
          <a:ln w="0">
            <a:noFill/>
          </a:ln>
        </p:spPr>
        <p:txBody>
          <a:bodyPr lIns="90000" rIns="90000" tIns="46800" bIns="46800" anchor="t">
            <a:normAutofit/>
          </a:bodyPr>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Non-firm</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Unit firm</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System firm</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Firm with liquidated damages</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Into delivery point</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Firm with no</a:t>
            </a:r>
            <a:br>
              <a:rPr sz="2800"/>
            </a:br>
            <a:r>
              <a:rPr b="0" lang="en-US" sz="2800" strike="noStrike" u="none">
                <a:solidFill>
                  <a:srgbClr val="000000"/>
                </a:solidFill>
                <a:effectLst/>
                <a:uFillTx/>
                <a:latin typeface="Arial"/>
              </a:rPr>
              <a:t>force majeure</a:t>
            </a:r>
            <a:endParaRPr b="0" lang="en-US" sz="2800" strike="noStrike" u="none">
              <a:solidFill>
                <a:srgbClr val="000000"/>
              </a:solidFill>
              <a:effectLst/>
              <a:uFillTx/>
              <a:latin typeface="Times New Roman"/>
            </a:endParaRPr>
          </a:p>
        </p:txBody>
      </p:sp>
      <p:sp>
        <p:nvSpPr>
          <p:cNvPr id="125" name="PlaceHolder 3"/>
          <p:cNvSpPr>
            <a:spLocks noGrp="1"/>
          </p:cNvSpPr>
          <p:nvPr>
            <p:ph/>
          </p:nvPr>
        </p:nvSpPr>
        <p:spPr>
          <a:xfrm>
            <a:off x="5486040" y="1981080"/>
            <a:ext cx="2516040" cy="4114800"/>
          </a:xfrm>
          <a:prstGeom prst="rect">
            <a:avLst/>
          </a:prstGeom>
          <a:noFill/>
          <a:ln w="0">
            <a:noFill/>
          </a:ln>
        </p:spPr>
        <p:txBody>
          <a:bodyPr lIns="90000" rIns="90000" tIns="46800" bIns="46800" anchor="t">
            <a:normAutofit/>
          </a:bodyPr>
          <a:p>
            <a:pPr indent="0" algn="ctr">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Increasing performance obligations on both parties</a:t>
            </a:r>
            <a:endParaRPr b="0" lang="en-US" sz="2800" strike="noStrike" u="none">
              <a:solidFill>
                <a:srgbClr val="000000"/>
              </a:solidFill>
              <a:effectLst/>
              <a:uFillTx/>
              <a:latin typeface="Times New Roman"/>
            </a:endParaRPr>
          </a:p>
        </p:txBody>
      </p:sp>
      <p:sp>
        <p:nvSpPr>
          <p:cNvPr id="126" name=""/>
          <p:cNvSpPr/>
          <p:nvPr/>
        </p:nvSpPr>
        <p:spPr>
          <a:xfrm>
            <a:off x="4648320" y="1752480"/>
            <a:ext cx="0" cy="3810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flipH="1">
            <a:off x="4343040" y="5562720"/>
            <a:ext cx="304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4343400" y="556272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flipH="1">
            <a:off x="4343040" y="4952880"/>
            <a:ext cx="304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4343400" y="495288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flipH="1">
            <a:off x="4343040" y="3962520"/>
            <a:ext cx="304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4343400" y="396252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flipH="1">
            <a:off x="4419360" y="335268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flipH="1">
            <a:off x="4343400" y="3352680"/>
            <a:ext cx="76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a:off x="4343400" y="335268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flipH="1">
            <a:off x="4419360" y="281952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4419720" y="28195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4419720" y="28195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9" name=""/>
          <p:cNvSpPr/>
          <p:nvPr/>
        </p:nvSpPr>
        <p:spPr>
          <a:xfrm flipH="1">
            <a:off x="4343400" y="2819520"/>
            <a:ext cx="76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a:off x="4343400" y="281952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1" name=""/>
          <p:cNvSpPr/>
          <p:nvPr/>
        </p:nvSpPr>
        <p:spPr>
          <a:xfrm flipH="1">
            <a:off x="4419360" y="213372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4419720" y="21337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flipH="1">
            <a:off x="4343400" y="2133720"/>
            <a:ext cx="76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4343400" y="213372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5" name=""/>
          <p:cNvSpPr/>
          <p:nvPr/>
        </p:nvSpPr>
        <p:spPr>
          <a:xfrm>
            <a:off x="2743200" y="380880"/>
            <a:ext cx="3657600" cy="91440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Narrow"/>
              </a:rPr>
              <a:t>Non-Firm Product</a:t>
            </a:r>
            <a:endParaRPr b="0" lang="en-US" sz="4400" strike="noStrike" u="none">
              <a:solidFill>
                <a:srgbClr val="000000"/>
              </a:solidFill>
              <a:effectLst/>
              <a:uFillTx/>
              <a:latin typeface="Times New Roman"/>
            </a:endParaRPr>
          </a:p>
        </p:txBody>
      </p:sp>
      <p:sp>
        <p:nvSpPr>
          <p:cNvPr id="146" name=""/>
          <p:cNvSpPr/>
          <p:nvPr/>
        </p:nvSpPr>
        <p:spPr>
          <a:xfrm>
            <a:off x="4572000" y="1371600"/>
            <a:ext cx="1440" cy="114300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1728720" y="2895480"/>
            <a:ext cx="2386080" cy="914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Narrow"/>
              </a:rPr>
              <a:t>Deliver and receive</a:t>
            </a:r>
            <a:endParaRPr b="0" lang="en-US" sz="2300" strike="noStrike" u="none">
              <a:solidFill>
                <a:srgbClr val="000000"/>
              </a:solidFill>
              <a:effectLst/>
              <a:uFillTx/>
              <a:latin typeface="Times New Roman"/>
            </a:endParaRPr>
          </a:p>
        </p:txBody>
      </p:sp>
      <p:sp>
        <p:nvSpPr>
          <p:cNvPr id="148" name=""/>
          <p:cNvSpPr/>
          <p:nvPr/>
        </p:nvSpPr>
        <p:spPr>
          <a:xfrm>
            <a:off x="4592520" y="2895480"/>
            <a:ext cx="3179880" cy="914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300" strike="noStrike" u="none">
              <a:solidFill>
                <a:srgbClr val="000000"/>
              </a:solidFill>
              <a:effectLst/>
              <a:uFillTx/>
              <a:latin typeface="Times New Roman"/>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Narrow"/>
              </a:rPr>
              <a:t>Fail to deliver or receive for</a:t>
            </a:r>
            <a:br>
              <a:rPr sz="2300"/>
            </a:br>
            <a:r>
              <a:rPr b="1" lang="en-US" sz="2300" strike="noStrike" u="none">
                <a:solidFill>
                  <a:srgbClr val="000000"/>
                </a:solidFill>
                <a:effectLst/>
                <a:uFillTx/>
                <a:latin typeface="Arial Narrow"/>
              </a:rPr>
              <a:t>any reason or no reason</a:t>
            </a:r>
            <a:endParaRPr b="0" lang="en-US" sz="2300" strike="noStrike" u="none">
              <a:solidFill>
                <a:srgbClr val="000000"/>
              </a:solidFill>
              <a:effectLst/>
              <a:uFillTx/>
              <a:latin typeface="Times New Roman"/>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300" strike="noStrike" u="none">
              <a:solidFill>
                <a:srgbClr val="000000"/>
              </a:solidFill>
              <a:effectLst/>
              <a:uFillTx/>
              <a:latin typeface="Times New Roman"/>
            </a:endParaRPr>
          </a:p>
        </p:txBody>
      </p:sp>
      <p:sp>
        <p:nvSpPr>
          <p:cNvPr id="149" name=""/>
          <p:cNvSpPr/>
          <p:nvPr/>
        </p:nvSpPr>
        <p:spPr>
          <a:xfrm flipH="1">
            <a:off x="3060720" y="2514600"/>
            <a:ext cx="1511280" cy="1440"/>
          </a:xfrm>
          <a:prstGeom prst="line">
            <a:avLst/>
          </a:prstGeom>
          <a:ln w="12600">
            <a:solidFill>
              <a:srgbClr val="000000"/>
            </a:solidFill>
            <a:miter/>
            <a:tailEnd len="med" type="arrow"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150" name=""/>
          <p:cNvSpPr/>
          <p:nvPr/>
        </p:nvSpPr>
        <p:spPr>
          <a:xfrm>
            <a:off x="4508640" y="2514600"/>
            <a:ext cx="1511280" cy="1440"/>
          </a:xfrm>
          <a:prstGeom prst="line">
            <a:avLst/>
          </a:prstGeom>
          <a:ln w="12600">
            <a:solidFill>
              <a:srgbClr val="000000"/>
            </a:solidFill>
            <a:miter/>
            <a:tailEnd len="med" type="arrow"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151" name=""/>
          <p:cNvSpPr/>
          <p:nvPr/>
        </p:nvSpPr>
        <p:spPr>
          <a:xfrm>
            <a:off x="3124080" y="2514600"/>
            <a:ext cx="1800" cy="30492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6019920" y="2514600"/>
            <a:ext cx="1440" cy="30492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3124080" y="2819520"/>
            <a:ext cx="1800" cy="75960"/>
          </a:xfrm>
          <a:prstGeom prst="line">
            <a:avLst/>
          </a:prstGeom>
          <a:ln w="12600">
            <a:solidFill>
              <a:srgbClr val="000000"/>
            </a:solidFill>
            <a:miter/>
            <a:tailEnd len="med" type="arrow"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54" name=""/>
          <p:cNvSpPr/>
          <p:nvPr/>
        </p:nvSpPr>
        <p:spPr>
          <a:xfrm flipH="1">
            <a:off x="6019920" y="2819520"/>
            <a:ext cx="1440" cy="75960"/>
          </a:xfrm>
          <a:prstGeom prst="line">
            <a:avLst/>
          </a:prstGeom>
          <a:ln w="12600">
            <a:solidFill>
              <a:srgbClr val="000000"/>
            </a:solidFill>
            <a:miter/>
            <a:tailEnd len="med" type="arrow"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55" name=""/>
          <p:cNvSpPr/>
          <p:nvPr/>
        </p:nvSpPr>
        <p:spPr>
          <a:xfrm>
            <a:off x="3124080" y="3809880"/>
            <a:ext cx="1800" cy="30492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flipH="1">
            <a:off x="1692000" y="4114800"/>
            <a:ext cx="1431720" cy="1440"/>
          </a:xfrm>
          <a:prstGeom prst="line">
            <a:avLst/>
          </a:prstGeom>
          <a:ln w="12600">
            <a:solidFill>
              <a:srgbClr val="000000"/>
            </a:solidFill>
            <a:miter/>
            <a:tailEnd len="med" type="arrow"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157" name=""/>
          <p:cNvSpPr/>
          <p:nvPr/>
        </p:nvSpPr>
        <p:spPr>
          <a:xfrm>
            <a:off x="1752480" y="4114800"/>
            <a:ext cx="1800" cy="38088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8" name=""/>
          <p:cNvSpPr/>
          <p:nvPr/>
        </p:nvSpPr>
        <p:spPr>
          <a:xfrm>
            <a:off x="3078000" y="4114800"/>
            <a:ext cx="1113120" cy="1440"/>
          </a:xfrm>
          <a:prstGeom prst="line">
            <a:avLst/>
          </a:prstGeom>
          <a:ln w="12600">
            <a:solidFill>
              <a:srgbClr val="000000"/>
            </a:solidFill>
            <a:miter/>
            <a:tailEnd len="med" type="arrow"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159" name=""/>
          <p:cNvSpPr/>
          <p:nvPr/>
        </p:nvSpPr>
        <p:spPr>
          <a:xfrm>
            <a:off x="4191120" y="4114800"/>
            <a:ext cx="1440" cy="38088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768240" y="4648320"/>
            <a:ext cx="1670040" cy="914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Narrow"/>
              </a:rPr>
              <a:t>Failure to </a:t>
            </a:r>
            <a:endParaRPr b="0" lang="en-US" sz="2300" strike="noStrike" u="none">
              <a:solidFill>
                <a:srgbClr val="000000"/>
              </a:solidFill>
              <a:effectLst/>
              <a:uFillTx/>
              <a:latin typeface="Times New Roman"/>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Narrow"/>
              </a:rPr>
              <a:t>pay</a:t>
            </a:r>
            <a:endParaRPr b="0" lang="en-US" sz="2300" strike="noStrike" u="none">
              <a:solidFill>
                <a:srgbClr val="000000"/>
              </a:solidFill>
              <a:effectLst/>
              <a:uFillTx/>
              <a:latin typeface="Times New Roman"/>
            </a:endParaRPr>
          </a:p>
        </p:txBody>
      </p:sp>
      <p:sp>
        <p:nvSpPr>
          <p:cNvPr id="161" name=""/>
          <p:cNvSpPr/>
          <p:nvPr/>
        </p:nvSpPr>
        <p:spPr>
          <a:xfrm>
            <a:off x="3365640" y="4572000"/>
            <a:ext cx="1511280" cy="9907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Narrow"/>
              </a:rPr>
              <a:t>Payment</a:t>
            </a:r>
            <a:endParaRPr b="0" lang="en-US" sz="2300" strike="noStrike" u="none">
              <a:solidFill>
                <a:srgbClr val="000000"/>
              </a:solidFill>
              <a:effectLst/>
              <a:uFillTx/>
              <a:latin typeface="Times New Roman"/>
            </a:endParaRPr>
          </a:p>
        </p:txBody>
      </p:sp>
      <p:sp>
        <p:nvSpPr>
          <p:cNvPr id="162" name=""/>
          <p:cNvSpPr/>
          <p:nvPr/>
        </p:nvSpPr>
        <p:spPr>
          <a:xfrm>
            <a:off x="5181480" y="4495680"/>
            <a:ext cx="3021120" cy="1143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Narrow"/>
              </a:rPr>
              <a:t>Non-performance for any</a:t>
            </a:r>
            <a:br>
              <a:rPr sz="2300"/>
            </a:br>
            <a:r>
              <a:rPr b="1" lang="en-US" sz="2300" strike="noStrike" u="none">
                <a:solidFill>
                  <a:srgbClr val="000000"/>
                </a:solidFill>
                <a:effectLst/>
                <a:uFillTx/>
                <a:latin typeface="Arial Narrow"/>
              </a:rPr>
              <a:t>reason or no reason</a:t>
            </a:r>
            <a:endParaRPr b="0" lang="en-US" sz="2300" strike="noStrike" u="none">
              <a:solidFill>
                <a:srgbClr val="000000"/>
              </a:solidFill>
              <a:effectLst/>
              <a:uFillTx/>
              <a:latin typeface="Times New Roman"/>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300" strike="noStrike" u="none">
                <a:solidFill>
                  <a:srgbClr val="000000"/>
                </a:solidFill>
                <a:effectLst/>
                <a:uFillTx/>
                <a:latin typeface="Arial Narrow"/>
              </a:rPr>
              <a:t>excused</a:t>
            </a:r>
            <a:endParaRPr b="0" lang="en-US" sz="2300" strike="noStrike" u="none">
              <a:solidFill>
                <a:srgbClr val="000000"/>
              </a:solidFill>
              <a:effectLst/>
              <a:uFillTx/>
              <a:latin typeface="Times New Roman"/>
            </a:endParaRPr>
          </a:p>
        </p:txBody>
      </p:sp>
      <p:sp>
        <p:nvSpPr>
          <p:cNvPr id="163" name=""/>
          <p:cNvSpPr/>
          <p:nvPr/>
        </p:nvSpPr>
        <p:spPr>
          <a:xfrm>
            <a:off x="1752480" y="4495680"/>
            <a:ext cx="1800" cy="15264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4" name=""/>
          <p:cNvSpPr/>
          <p:nvPr/>
        </p:nvSpPr>
        <p:spPr>
          <a:xfrm>
            <a:off x="4191120" y="4495680"/>
            <a:ext cx="1440" cy="76320"/>
          </a:xfrm>
          <a:prstGeom prst="line">
            <a:avLst/>
          </a:prstGeom>
          <a:ln w="12600">
            <a:solidFill>
              <a:srgbClr val="000000"/>
            </a:solidFill>
            <a:miter/>
            <a:tailEnd len="med" type="arrow"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165" name=""/>
          <p:cNvSpPr/>
          <p:nvPr/>
        </p:nvSpPr>
        <p:spPr>
          <a:xfrm>
            <a:off x="6095880" y="3809880"/>
            <a:ext cx="1800" cy="68580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a:off x="6095880" y="4419720"/>
            <a:ext cx="1800" cy="75960"/>
          </a:xfrm>
          <a:prstGeom prst="line">
            <a:avLst/>
          </a:prstGeom>
          <a:ln w="12600">
            <a:solidFill>
              <a:srgbClr val="000000"/>
            </a:solidFill>
            <a:miter/>
            <a:tailEnd len="med" type="arrow"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7" name=""/>
          <p:cNvSpPr/>
          <p:nvPr/>
        </p:nvSpPr>
        <p:spPr>
          <a:xfrm>
            <a:off x="5985000" y="2851200"/>
            <a:ext cx="36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8" name=""/>
          <p:cNvSpPr/>
          <p:nvPr/>
        </p:nvSpPr>
        <p:spPr>
          <a:xfrm>
            <a:off x="4025880" y="1392120"/>
            <a:ext cx="360" cy="1224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9" name=""/>
          <p:cNvSpPr/>
          <p:nvPr/>
        </p:nvSpPr>
        <p:spPr>
          <a:xfrm>
            <a:off x="2438280" y="21337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70" name=""/>
          <p:cNvSpPr/>
          <p:nvPr/>
        </p:nvSpPr>
        <p:spPr>
          <a:xfrm>
            <a:off x="4419720" y="1371600"/>
            <a:ext cx="0" cy="609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flipH="1">
            <a:off x="2438280" y="1981080"/>
            <a:ext cx="1981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2438280" y="198108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3" name=""/>
          <p:cNvSpPr/>
          <p:nvPr/>
        </p:nvSpPr>
        <p:spPr>
          <a:xfrm>
            <a:off x="4419720" y="1981080"/>
            <a:ext cx="2133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4" name=""/>
          <p:cNvSpPr/>
          <p:nvPr/>
        </p:nvSpPr>
        <p:spPr>
          <a:xfrm>
            <a:off x="1447920" y="2286000"/>
            <a:ext cx="1904760" cy="838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Generating unit</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operating</a:t>
            </a:r>
            <a:endParaRPr b="0" lang="en-US" sz="2400" strike="noStrike" u="none">
              <a:solidFill>
                <a:srgbClr val="000000"/>
              </a:solidFill>
              <a:effectLst/>
              <a:uFillTx/>
              <a:latin typeface="Times New Roman"/>
            </a:endParaRPr>
          </a:p>
        </p:txBody>
      </p:sp>
      <p:sp>
        <p:nvSpPr>
          <p:cNvPr id="175" name=""/>
          <p:cNvSpPr/>
          <p:nvPr/>
        </p:nvSpPr>
        <p:spPr>
          <a:xfrm>
            <a:off x="5334120" y="2209680"/>
            <a:ext cx="19810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Generating unit</a:t>
            </a:r>
            <a:br>
              <a:rPr sz="2400"/>
            </a:br>
            <a:r>
              <a:rPr b="0" lang="en-US" sz="2400" strike="noStrike" u="none">
                <a:solidFill>
                  <a:srgbClr val="000000"/>
                </a:solidFill>
                <a:effectLst/>
                <a:uFillTx/>
                <a:latin typeface="Arial Narrow"/>
              </a:rPr>
              <a:t>not operating</a:t>
            </a:r>
            <a:endParaRPr b="0" lang="en-US" sz="2400" strike="noStrike" u="none">
              <a:solidFill>
                <a:srgbClr val="000000"/>
              </a:solidFill>
              <a:effectLst/>
              <a:uFillTx/>
              <a:latin typeface="Times New Roman"/>
            </a:endParaRPr>
          </a:p>
        </p:txBody>
      </p:sp>
      <p:sp>
        <p:nvSpPr>
          <p:cNvPr id="176" name=""/>
          <p:cNvSpPr/>
          <p:nvPr/>
        </p:nvSpPr>
        <p:spPr>
          <a:xfrm>
            <a:off x="6553080" y="198108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a:off x="6553080" y="21337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78" name=""/>
          <p:cNvSpPr/>
          <p:nvPr/>
        </p:nvSpPr>
        <p:spPr>
          <a:xfrm>
            <a:off x="2438280" y="31240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9" name=""/>
          <p:cNvSpPr/>
          <p:nvPr/>
        </p:nvSpPr>
        <p:spPr>
          <a:xfrm>
            <a:off x="6477120" y="31240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a:off x="1523880" y="35053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1" name=""/>
          <p:cNvSpPr/>
          <p:nvPr/>
        </p:nvSpPr>
        <p:spPr>
          <a:xfrm>
            <a:off x="3200400" y="34290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2" name=""/>
          <p:cNvSpPr/>
          <p:nvPr/>
        </p:nvSpPr>
        <p:spPr>
          <a:xfrm>
            <a:off x="1523880" y="37339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83" name=""/>
          <p:cNvSpPr/>
          <p:nvPr/>
        </p:nvSpPr>
        <p:spPr>
          <a:xfrm>
            <a:off x="3200400" y="37339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84" name=""/>
          <p:cNvSpPr/>
          <p:nvPr/>
        </p:nvSpPr>
        <p:spPr>
          <a:xfrm>
            <a:off x="380880" y="3809880"/>
            <a:ext cx="190512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Liquidated </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damages</a:t>
            </a:r>
            <a:endParaRPr b="0" lang="en-US" sz="2400" strike="noStrike" u="none">
              <a:solidFill>
                <a:srgbClr val="000000"/>
              </a:solidFill>
              <a:effectLst/>
              <a:uFillTx/>
              <a:latin typeface="Times New Roman"/>
            </a:endParaRPr>
          </a:p>
        </p:txBody>
      </p:sp>
      <p:sp>
        <p:nvSpPr>
          <p:cNvPr id="185" name=""/>
          <p:cNvSpPr/>
          <p:nvPr/>
        </p:nvSpPr>
        <p:spPr>
          <a:xfrm>
            <a:off x="2362320" y="3809880"/>
            <a:ext cx="18288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Deliver and</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receive</a:t>
            </a:r>
            <a:endParaRPr b="0" lang="en-US" sz="2400" strike="noStrike" u="none">
              <a:solidFill>
                <a:srgbClr val="000000"/>
              </a:solidFill>
              <a:effectLst/>
              <a:uFillTx/>
              <a:latin typeface="Times New Roman"/>
            </a:endParaRPr>
          </a:p>
        </p:txBody>
      </p:sp>
      <p:sp>
        <p:nvSpPr>
          <p:cNvPr id="186" name=""/>
          <p:cNvSpPr/>
          <p:nvPr/>
        </p:nvSpPr>
        <p:spPr>
          <a:xfrm>
            <a:off x="4343400" y="3809880"/>
            <a:ext cx="20574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Force majeure</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event</a:t>
            </a:r>
            <a:endParaRPr b="0" lang="en-US" sz="2400" strike="noStrike" u="none">
              <a:solidFill>
                <a:srgbClr val="000000"/>
              </a:solidFill>
              <a:effectLst/>
              <a:uFillTx/>
              <a:latin typeface="Times New Roman"/>
            </a:endParaRPr>
          </a:p>
        </p:txBody>
      </p:sp>
      <p:sp>
        <p:nvSpPr>
          <p:cNvPr id="187" name=""/>
          <p:cNvSpPr/>
          <p:nvPr/>
        </p:nvSpPr>
        <p:spPr>
          <a:xfrm flipH="1">
            <a:off x="1523880" y="3429000"/>
            <a:ext cx="914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8" name=""/>
          <p:cNvSpPr/>
          <p:nvPr/>
        </p:nvSpPr>
        <p:spPr>
          <a:xfrm>
            <a:off x="2438280" y="3429000"/>
            <a:ext cx="2286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9" name=""/>
          <p:cNvSpPr/>
          <p:nvPr/>
        </p:nvSpPr>
        <p:spPr>
          <a:xfrm>
            <a:off x="1523880" y="342900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190" name=""/>
          <p:cNvSpPr/>
          <p:nvPr/>
        </p:nvSpPr>
        <p:spPr>
          <a:xfrm flipH="1">
            <a:off x="5257800" y="3429000"/>
            <a:ext cx="2209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1" name=""/>
          <p:cNvSpPr/>
          <p:nvPr/>
        </p:nvSpPr>
        <p:spPr>
          <a:xfrm>
            <a:off x="5257800" y="34290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6477120" y="3809880"/>
            <a:ext cx="2286000" cy="12956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Full or partial</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generating unit</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outage</a:t>
            </a:r>
            <a:endParaRPr b="0" lang="en-US" sz="2400" strike="noStrike" u="none">
              <a:solidFill>
                <a:srgbClr val="000000"/>
              </a:solidFill>
              <a:effectLst/>
              <a:uFillTx/>
              <a:latin typeface="Times New Roman"/>
            </a:endParaRPr>
          </a:p>
        </p:txBody>
      </p:sp>
      <p:sp>
        <p:nvSpPr>
          <p:cNvPr id="193" name=""/>
          <p:cNvSpPr/>
          <p:nvPr/>
        </p:nvSpPr>
        <p:spPr>
          <a:xfrm>
            <a:off x="7467480" y="34290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4" name=""/>
          <p:cNvSpPr/>
          <p:nvPr/>
        </p:nvSpPr>
        <p:spPr>
          <a:xfrm>
            <a:off x="5257800" y="37339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95" name=""/>
          <p:cNvSpPr/>
          <p:nvPr/>
        </p:nvSpPr>
        <p:spPr>
          <a:xfrm>
            <a:off x="7467480" y="37339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96" name=""/>
          <p:cNvSpPr/>
          <p:nvPr/>
        </p:nvSpPr>
        <p:spPr>
          <a:xfrm>
            <a:off x="3200400" y="47242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7" name=""/>
          <p:cNvSpPr/>
          <p:nvPr/>
        </p:nvSpPr>
        <p:spPr>
          <a:xfrm flipH="1">
            <a:off x="2362320" y="5105520"/>
            <a:ext cx="8380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8" name=""/>
          <p:cNvSpPr/>
          <p:nvPr/>
        </p:nvSpPr>
        <p:spPr>
          <a:xfrm>
            <a:off x="3200400" y="5105520"/>
            <a:ext cx="8380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9" name=""/>
          <p:cNvSpPr/>
          <p:nvPr/>
        </p:nvSpPr>
        <p:spPr>
          <a:xfrm>
            <a:off x="2362320" y="51055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0" name=""/>
          <p:cNvSpPr/>
          <p:nvPr/>
        </p:nvSpPr>
        <p:spPr>
          <a:xfrm>
            <a:off x="4038480" y="51055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1" name=""/>
          <p:cNvSpPr/>
          <p:nvPr/>
        </p:nvSpPr>
        <p:spPr>
          <a:xfrm>
            <a:off x="2362320" y="5410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02" name=""/>
          <p:cNvSpPr/>
          <p:nvPr/>
        </p:nvSpPr>
        <p:spPr>
          <a:xfrm>
            <a:off x="4038480" y="5410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03" name=""/>
          <p:cNvSpPr/>
          <p:nvPr/>
        </p:nvSpPr>
        <p:spPr>
          <a:xfrm>
            <a:off x="1676520" y="5486400"/>
            <a:ext cx="12952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Failure</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to pay</a:t>
            </a:r>
            <a:endParaRPr b="0" lang="en-US" sz="2400" strike="noStrike" u="none">
              <a:solidFill>
                <a:srgbClr val="000000"/>
              </a:solidFill>
              <a:effectLst/>
              <a:uFillTx/>
              <a:latin typeface="Times New Roman"/>
            </a:endParaRPr>
          </a:p>
        </p:txBody>
      </p:sp>
      <p:sp>
        <p:nvSpPr>
          <p:cNvPr id="204" name=""/>
          <p:cNvSpPr/>
          <p:nvPr/>
        </p:nvSpPr>
        <p:spPr>
          <a:xfrm>
            <a:off x="3352680" y="5486400"/>
            <a:ext cx="144792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Payment</a:t>
            </a:r>
            <a:endParaRPr b="0" lang="en-US" sz="2400" strike="noStrike" u="none">
              <a:solidFill>
                <a:srgbClr val="000000"/>
              </a:solidFill>
              <a:effectLst/>
              <a:uFillTx/>
              <a:latin typeface="Times New Roman"/>
            </a:endParaRPr>
          </a:p>
        </p:txBody>
      </p:sp>
      <p:sp>
        <p:nvSpPr>
          <p:cNvPr id="205" name=""/>
          <p:cNvSpPr/>
          <p:nvPr/>
        </p:nvSpPr>
        <p:spPr>
          <a:xfrm>
            <a:off x="5867280" y="4724280"/>
            <a:ext cx="0" cy="609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6" name=""/>
          <p:cNvSpPr/>
          <p:nvPr/>
        </p:nvSpPr>
        <p:spPr>
          <a:xfrm>
            <a:off x="5486400" y="5486400"/>
            <a:ext cx="259092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Performance</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excused</a:t>
            </a:r>
            <a:endParaRPr b="0" lang="en-US" sz="2400" strike="noStrike" u="none">
              <a:solidFill>
                <a:srgbClr val="000000"/>
              </a:solidFill>
              <a:effectLst/>
              <a:uFillTx/>
              <a:latin typeface="Times New Roman"/>
            </a:endParaRPr>
          </a:p>
        </p:txBody>
      </p:sp>
      <p:sp>
        <p:nvSpPr>
          <p:cNvPr id="207" name=""/>
          <p:cNvSpPr/>
          <p:nvPr/>
        </p:nvSpPr>
        <p:spPr>
          <a:xfrm>
            <a:off x="7620120" y="518148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8" name=""/>
          <p:cNvSpPr/>
          <p:nvPr/>
        </p:nvSpPr>
        <p:spPr>
          <a:xfrm>
            <a:off x="5867280" y="5334120"/>
            <a:ext cx="0" cy="152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9" name=""/>
          <p:cNvSpPr/>
          <p:nvPr/>
        </p:nvSpPr>
        <p:spPr>
          <a:xfrm>
            <a:off x="7620120" y="5334120"/>
            <a:ext cx="0" cy="152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0" name=""/>
          <p:cNvSpPr/>
          <p:nvPr/>
        </p:nvSpPr>
        <p:spPr>
          <a:xfrm>
            <a:off x="7620120" y="5105520"/>
            <a:ext cx="0" cy="75960"/>
          </a:xfrm>
          <a:prstGeom prst="line">
            <a:avLst/>
          </a:prstGeom>
          <a:ln w="9360">
            <a:solidFill>
              <a:srgbClr val="000000"/>
            </a:solidFill>
            <a:miter/>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211" name=""/>
          <p:cNvSpPr/>
          <p:nvPr/>
        </p:nvSpPr>
        <p:spPr>
          <a:xfrm flipV="1">
            <a:off x="7620120" y="480060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12" name=""/>
          <p:cNvSpPr/>
          <p:nvPr/>
        </p:nvSpPr>
        <p:spPr>
          <a:xfrm>
            <a:off x="4724280" y="342900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3" name=""/>
          <p:cNvSpPr/>
          <p:nvPr/>
        </p:nvSpPr>
        <p:spPr>
          <a:xfrm>
            <a:off x="2362320" y="380880"/>
            <a:ext cx="4419360" cy="914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Narrow"/>
              </a:rPr>
              <a:t>Unit Firm Product</a:t>
            </a:r>
            <a:endParaRPr b="0" lang="en-US" sz="4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4" name=""/>
          <p:cNvSpPr/>
          <p:nvPr/>
        </p:nvSpPr>
        <p:spPr>
          <a:xfrm>
            <a:off x="7010280" y="3886200"/>
            <a:ext cx="180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5" name=""/>
          <p:cNvSpPr/>
          <p:nvPr/>
        </p:nvSpPr>
        <p:spPr>
          <a:xfrm>
            <a:off x="1752480" y="4191120"/>
            <a:ext cx="5257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6" name=""/>
          <p:cNvSpPr/>
          <p:nvPr/>
        </p:nvSpPr>
        <p:spPr>
          <a:xfrm>
            <a:off x="5715000" y="3886200"/>
            <a:ext cx="144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7" name=""/>
          <p:cNvSpPr/>
          <p:nvPr/>
        </p:nvSpPr>
        <p:spPr>
          <a:xfrm>
            <a:off x="1752480" y="38862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8" name=""/>
          <p:cNvSpPr/>
          <p:nvPr/>
        </p:nvSpPr>
        <p:spPr>
          <a:xfrm>
            <a:off x="1600200" y="304920"/>
            <a:ext cx="5410080" cy="9903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System Firm Product</a:t>
            </a:r>
            <a:endParaRPr b="0" lang="en-US" sz="4200" strike="noStrike" u="none">
              <a:solidFill>
                <a:srgbClr val="000000"/>
              </a:solidFill>
              <a:effectLst/>
              <a:uFillTx/>
              <a:latin typeface="Times New Roman"/>
            </a:endParaRPr>
          </a:p>
        </p:txBody>
      </p:sp>
      <p:sp>
        <p:nvSpPr>
          <p:cNvPr id="219" name=""/>
          <p:cNvSpPr/>
          <p:nvPr/>
        </p:nvSpPr>
        <p:spPr>
          <a:xfrm>
            <a:off x="4419720" y="13716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0" name=""/>
          <p:cNvSpPr/>
          <p:nvPr/>
        </p:nvSpPr>
        <p:spPr>
          <a:xfrm>
            <a:off x="4419720" y="1828800"/>
            <a:ext cx="1440" cy="142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1" name=""/>
          <p:cNvSpPr/>
          <p:nvPr/>
        </p:nvSpPr>
        <p:spPr>
          <a:xfrm>
            <a:off x="1752480" y="1981080"/>
            <a:ext cx="5334120" cy="3812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Identified System’s Generation and Purchased Power</a:t>
            </a:r>
            <a:endParaRPr b="0" lang="en-US" sz="2000" strike="noStrike" u="none">
              <a:solidFill>
                <a:srgbClr val="000000"/>
              </a:solidFill>
              <a:effectLst/>
              <a:uFillTx/>
              <a:latin typeface="Times New Roman"/>
            </a:endParaRPr>
          </a:p>
        </p:txBody>
      </p:sp>
      <p:sp>
        <p:nvSpPr>
          <p:cNvPr id="222" name=""/>
          <p:cNvSpPr/>
          <p:nvPr/>
        </p:nvSpPr>
        <p:spPr>
          <a:xfrm>
            <a:off x="4191120" y="23623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3" name=""/>
          <p:cNvSpPr/>
          <p:nvPr/>
        </p:nvSpPr>
        <p:spPr>
          <a:xfrm>
            <a:off x="457200" y="2666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4" name=""/>
          <p:cNvSpPr/>
          <p:nvPr/>
        </p:nvSpPr>
        <p:spPr>
          <a:xfrm>
            <a:off x="1752480" y="2666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5" name=""/>
          <p:cNvSpPr/>
          <p:nvPr/>
        </p:nvSpPr>
        <p:spPr>
          <a:xfrm>
            <a:off x="3124080" y="2666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6" name=""/>
          <p:cNvSpPr/>
          <p:nvPr/>
        </p:nvSpPr>
        <p:spPr>
          <a:xfrm>
            <a:off x="5715000" y="2666880"/>
            <a:ext cx="144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7" name=""/>
          <p:cNvSpPr/>
          <p:nvPr/>
        </p:nvSpPr>
        <p:spPr>
          <a:xfrm>
            <a:off x="6934320" y="2666880"/>
            <a:ext cx="144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8" name=""/>
          <p:cNvSpPr/>
          <p:nvPr/>
        </p:nvSpPr>
        <p:spPr>
          <a:xfrm>
            <a:off x="8610480" y="26668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9" name=""/>
          <p:cNvSpPr/>
          <p:nvPr/>
        </p:nvSpPr>
        <p:spPr>
          <a:xfrm>
            <a:off x="152280" y="2971800"/>
            <a:ext cx="9144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Deliver</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&amp; receive</a:t>
            </a:r>
            <a:endParaRPr b="0" lang="en-US" sz="2000" strike="noStrike" u="none">
              <a:solidFill>
                <a:srgbClr val="000000"/>
              </a:solidFill>
              <a:effectLst/>
              <a:uFillTx/>
              <a:latin typeface="Times New Roman"/>
            </a:endParaRPr>
          </a:p>
        </p:txBody>
      </p:sp>
      <p:sp>
        <p:nvSpPr>
          <p:cNvPr id="230" name=""/>
          <p:cNvSpPr/>
          <p:nvPr/>
        </p:nvSpPr>
        <p:spPr>
          <a:xfrm>
            <a:off x="1371600" y="2743200"/>
            <a:ext cx="838080" cy="1295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Seller’s</a:t>
            </a:r>
            <a:br>
              <a:rPr sz="2000"/>
            </a:br>
            <a:r>
              <a:rPr b="0" lang="en-US" sz="2000" strike="noStrike" u="none">
                <a:solidFill>
                  <a:srgbClr val="000000"/>
                </a:solidFill>
                <a:effectLst/>
                <a:uFillTx/>
                <a:latin typeface="Arial Narrow"/>
              </a:rPr>
              <a:t>force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majeure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event</a:t>
            </a:r>
            <a:endParaRPr b="0" lang="en-US" sz="2000" strike="noStrike" u="none">
              <a:solidFill>
                <a:srgbClr val="000000"/>
              </a:solidFill>
              <a:effectLst/>
              <a:uFillTx/>
              <a:latin typeface="Times New Roman"/>
            </a:endParaRPr>
          </a:p>
        </p:txBody>
      </p:sp>
      <p:sp>
        <p:nvSpPr>
          <p:cNvPr id="231" name=""/>
          <p:cNvSpPr/>
          <p:nvPr/>
        </p:nvSpPr>
        <p:spPr>
          <a:xfrm>
            <a:off x="2362320" y="2971800"/>
            <a:ext cx="10666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Other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party’s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default</a:t>
            </a:r>
            <a:endParaRPr b="0" lang="en-US" sz="2000" strike="noStrike" u="none">
              <a:solidFill>
                <a:srgbClr val="000000"/>
              </a:solidFill>
              <a:effectLst/>
              <a:uFillTx/>
              <a:latin typeface="Times New Roman"/>
            </a:endParaRPr>
          </a:p>
        </p:txBody>
      </p:sp>
      <p:sp>
        <p:nvSpPr>
          <p:cNvPr id="232" name=""/>
          <p:cNvSpPr/>
          <p:nvPr/>
        </p:nvSpPr>
        <p:spPr>
          <a:xfrm>
            <a:off x="3581280" y="2971800"/>
            <a:ext cx="11430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Native load/</a:t>
            </a:r>
            <a:br>
              <a:rPr sz="2000"/>
            </a:br>
            <a:r>
              <a:rPr b="0" lang="en-US" sz="2000" strike="noStrike" u="none">
                <a:solidFill>
                  <a:srgbClr val="000000"/>
                </a:solidFill>
                <a:effectLst/>
                <a:uFillTx/>
                <a:latin typeface="Arial Narrow"/>
              </a:rPr>
              <a:t>firm service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obligation</a:t>
            </a:r>
            <a:endParaRPr b="0" lang="en-US" sz="2000" strike="noStrike" u="none">
              <a:solidFill>
                <a:srgbClr val="000000"/>
              </a:solidFill>
              <a:effectLst/>
              <a:uFillTx/>
              <a:latin typeface="Times New Roman"/>
            </a:endParaRPr>
          </a:p>
        </p:txBody>
      </p:sp>
      <p:sp>
        <p:nvSpPr>
          <p:cNvPr id="233" name=""/>
          <p:cNvSpPr/>
          <p:nvPr/>
        </p:nvSpPr>
        <p:spPr>
          <a:xfrm>
            <a:off x="4952880" y="2743200"/>
            <a:ext cx="1524240" cy="1295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Pre-existing</a:t>
            </a:r>
            <a:br>
              <a:rPr sz="2000"/>
            </a:br>
            <a:r>
              <a:rPr b="0" lang="en-US" sz="2000" strike="noStrike" u="none">
                <a:solidFill>
                  <a:srgbClr val="000000"/>
                </a:solidFill>
                <a:effectLst/>
                <a:uFillTx/>
                <a:latin typeface="Arial Narrow"/>
              </a:rPr>
              <a:t>system reliability</a:t>
            </a:r>
            <a:br>
              <a:rPr sz="2000"/>
            </a:br>
            <a:r>
              <a:rPr b="0" lang="en-US" sz="2000" strike="noStrike" u="none">
                <a:solidFill>
                  <a:srgbClr val="000000"/>
                </a:solidFill>
                <a:effectLst/>
                <a:uFillTx/>
                <a:latin typeface="Arial Narrow"/>
              </a:rPr>
              <a:t>and reserve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requirements</a:t>
            </a:r>
            <a:endParaRPr b="0" lang="en-US" sz="2000" strike="noStrike" u="none">
              <a:solidFill>
                <a:srgbClr val="000000"/>
              </a:solidFill>
              <a:effectLst/>
              <a:uFillTx/>
              <a:latin typeface="Times New Roman"/>
            </a:endParaRPr>
          </a:p>
        </p:txBody>
      </p:sp>
      <p:sp>
        <p:nvSpPr>
          <p:cNvPr id="234" name=""/>
          <p:cNvSpPr/>
          <p:nvPr/>
        </p:nvSpPr>
        <p:spPr>
          <a:xfrm>
            <a:off x="6629400" y="2743200"/>
            <a:ext cx="1066680" cy="1295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Identified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system’s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integrity or</a:t>
            </a:r>
            <a:br>
              <a:rPr sz="2000"/>
            </a:br>
            <a:r>
              <a:rPr b="0" lang="en-US" sz="2000" strike="noStrike" u="none">
                <a:solidFill>
                  <a:srgbClr val="000000"/>
                </a:solidFill>
                <a:effectLst/>
                <a:uFillTx/>
                <a:latin typeface="Arial Narrow"/>
              </a:rPr>
              <a:t>stability</a:t>
            </a:r>
            <a:endParaRPr b="0" lang="en-US" sz="2000" strike="noStrike" u="none">
              <a:solidFill>
                <a:srgbClr val="000000"/>
              </a:solidFill>
              <a:effectLst/>
              <a:uFillTx/>
              <a:latin typeface="Times New Roman"/>
            </a:endParaRPr>
          </a:p>
        </p:txBody>
      </p:sp>
      <p:sp>
        <p:nvSpPr>
          <p:cNvPr id="235" name=""/>
          <p:cNvSpPr/>
          <p:nvPr/>
        </p:nvSpPr>
        <p:spPr>
          <a:xfrm flipH="1">
            <a:off x="457200" y="2666880"/>
            <a:ext cx="3733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4191120" y="2666880"/>
            <a:ext cx="4419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7" name=""/>
          <p:cNvSpPr/>
          <p:nvPr/>
        </p:nvSpPr>
        <p:spPr>
          <a:xfrm>
            <a:off x="3124080" y="38862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8" name=""/>
          <p:cNvSpPr/>
          <p:nvPr/>
        </p:nvSpPr>
        <p:spPr>
          <a:xfrm>
            <a:off x="4419720" y="41911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9" name=""/>
          <p:cNvSpPr/>
          <p:nvPr/>
        </p:nvSpPr>
        <p:spPr>
          <a:xfrm>
            <a:off x="4419720" y="44956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40" name=""/>
          <p:cNvSpPr/>
          <p:nvPr/>
        </p:nvSpPr>
        <p:spPr>
          <a:xfrm>
            <a:off x="3276720" y="4572000"/>
            <a:ext cx="213336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Performance excused</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without liability</a:t>
            </a:r>
            <a:endParaRPr b="0" lang="en-US" sz="2000" strike="noStrike" u="none">
              <a:solidFill>
                <a:srgbClr val="000000"/>
              </a:solidFill>
              <a:effectLst/>
              <a:uFillTx/>
              <a:latin typeface="Times New Roman"/>
            </a:endParaRPr>
          </a:p>
        </p:txBody>
      </p:sp>
      <p:sp>
        <p:nvSpPr>
          <p:cNvPr id="241" name=""/>
          <p:cNvSpPr/>
          <p:nvPr/>
        </p:nvSpPr>
        <p:spPr>
          <a:xfrm>
            <a:off x="7848720" y="2743200"/>
            <a:ext cx="1143000" cy="1676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Deliver/</a:t>
            </a:r>
            <a:br>
              <a:rPr sz="2000"/>
            </a:br>
            <a:r>
              <a:rPr b="0" lang="en-US" sz="2000" strike="noStrike" u="none">
                <a:solidFill>
                  <a:srgbClr val="000000"/>
                </a:solidFill>
                <a:effectLst/>
                <a:uFillTx/>
                <a:latin typeface="Arial Narrow"/>
              </a:rPr>
              <a:t>receive</a:t>
            </a:r>
            <a:br>
              <a:rPr sz="2000"/>
            </a:br>
            <a:r>
              <a:rPr b="0" lang="en-US" sz="2000" strike="noStrike" u="none">
                <a:solidFill>
                  <a:srgbClr val="000000"/>
                </a:solidFill>
                <a:effectLst/>
                <a:uFillTx/>
                <a:latin typeface="Arial Narrow"/>
              </a:rPr>
              <a:t>at identified</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system’s</a:t>
            </a:r>
            <a:br>
              <a:rPr sz="2000"/>
            </a:br>
            <a:r>
              <a:rPr b="0" lang="en-US" sz="2000" strike="noStrike" u="none">
                <a:solidFill>
                  <a:srgbClr val="000000"/>
                </a:solidFill>
                <a:effectLst/>
                <a:uFillTx/>
                <a:latin typeface="Arial Narrow"/>
              </a:rPr>
              <a:t>source</a:t>
            </a:r>
            <a:endParaRPr b="0" lang="en-US" sz="2000" strike="noStrike" u="none">
              <a:solidFill>
                <a:srgbClr val="000000"/>
              </a:solidFill>
              <a:effectLst/>
              <a:uFillTx/>
              <a:latin typeface="Times New Roman"/>
            </a:endParaRPr>
          </a:p>
        </p:txBody>
      </p:sp>
      <p:sp>
        <p:nvSpPr>
          <p:cNvPr id="242" name=""/>
          <p:cNvSpPr/>
          <p:nvPr/>
        </p:nvSpPr>
        <p:spPr>
          <a:xfrm>
            <a:off x="380880" y="3886200"/>
            <a:ext cx="0" cy="990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a:off x="380880" y="480060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4" name=""/>
          <p:cNvSpPr/>
          <p:nvPr/>
        </p:nvSpPr>
        <p:spPr>
          <a:xfrm>
            <a:off x="380880" y="5410080"/>
            <a:ext cx="0" cy="152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5" name=""/>
          <p:cNvSpPr/>
          <p:nvPr/>
        </p:nvSpPr>
        <p:spPr>
          <a:xfrm>
            <a:off x="228600" y="5562720"/>
            <a:ext cx="914400" cy="7617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Failure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to pay</a:t>
            </a:r>
            <a:endParaRPr b="0" lang="en-US" sz="2000" strike="noStrike" u="none">
              <a:solidFill>
                <a:srgbClr val="000000"/>
              </a:solidFill>
              <a:effectLst/>
              <a:uFillTx/>
              <a:latin typeface="Times New Roman"/>
            </a:endParaRPr>
          </a:p>
        </p:txBody>
      </p:sp>
      <p:sp>
        <p:nvSpPr>
          <p:cNvPr id="246" name=""/>
          <p:cNvSpPr/>
          <p:nvPr/>
        </p:nvSpPr>
        <p:spPr>
          <a:xfrm>
            <a:off x="380880" y="510552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7" name=""/>
          <p:cNvSpPr/>
          <p:nvPr/>
        </p:nvSpPr>
        <p:spPr>
          <a:xfrm>
            <a:off x="380880" y="52578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8" name=""/>
          <p:cNvSpPr/>
          <p:nvPr/>
        </p:nvSpPr>
        <p:spPr>
          <a:xfrm>
            <a:off x="380880" y="5029200"/>
            <a:ext cx="1371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9" name=""/>
          <p:cNvSpPr/>
          <p:nvPr/>
        </p:nvSpPr>
        <p:spPr>
          <a:xfrm>
            <a:off x="1752480" y="50292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0" name=""/>
          <p:cNvSpPr/>
          <p:nvPr/>
        </p:nvSpPr>
        <p:spPr>
          <a:xfrm>
            <a:off x="1752480" y="54864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51" name=""/>
          <p:cNvSpPr/>
          <p:nvPr/>
        </p:nvSpPr>
        <p:spPr>
          <a:xfrm>
            <a:off x="1600200" y="5562720"/>
            <a:ext cx="91440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Payment</a:t>
            </a:r>
            <a:endParaRPr b="0" lang="en-US" sz="2000" strike="noStrike" u="none">
              <a:solidFill>
                <a:srgbClr val="000000"/>
              </a:solidFill>
              <a:effectLst/>
              <a:uFillTx/>
              <a:latin typeface="Times New Roman"/>
            </a:endParaRPr>
          </a:p>
        </p:txBody>
      </p:sp>
      <p:sp>
        <p:nvSpPr>
          <p:cNvPr id="252" name=""/>
          <p:cNvSpPr/>
          <p:nvPr/>
        </p:nvSpPr>
        <p:spPr>
          <a:xfrm>
            <a:off x="6477120" y="4800600"/>
            <a:ext cx="1143000" cy="533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Payment</a:t>
            </a:r>
            <a:endParaRPr b="0" lang="en-US" sz="2000" strike="noStrike" u="none">
              <a:solidFill>
                <a:srgbClr val="000000"/>
              </a:solidFill>
              <a:effectLst/>
              <a:uFillTx/>
              <a:latin typeface="Times New Roman"/>
            </a:endParaRPr>
          </a:p>
        </p:txBody>
      </p:sp>
      <p:sp>
        <p:nvSpPr>
          <p:cNvPr id="253" name=""/>
          <p:cNvSpPr/>
          <p:nvPr/>
        </p:nvSpPr>
        <p:spPr>
          <a:xfrm>
            <a:off x="7772400" y="4800600"/>
            <a:ext cx="99072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Failure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to pay</a:t>
            </a:r>
            <a:endParaRPr b="0" lang="en-US" sz="2000" strike="noStrike" u="none">
              <a:solidFill>
                <a:srgbClr val="000000"/>
              </a:solidFill>
              <a:effectLst/>
              <a:uFillTx/>
              <a:latin typeface="Times New Roman"/>
            </a:endParaRPr>
          </a:p>
        </p:txBody>
      </p:sp>
      <p:sp>
        <p:nvSpPr>
          <p:cNvPr id="254" name=""/>
          <p:cNvSpPr/>
          <p:nvPr/>
        </p:nvSpPr>
        <p:spPr>
          <a:xfrm>
            <a:off x="7543800" y="4648320"/>
            <a:ext cx="8380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5" name=""/>
          <p:cNvSpPr/>
          <p:nvPr/>
        </p:nvSpPr>
        <p:spPr>
          <a:xfrm>
            <a:off x="7543800" y="4648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6" name=""/>
          <p:cNvSpPr/>
          <p:nvPr/>
        </p:nvSpPr>
        <p:spPr>
          <a:xfrm>
            <a:off x="8381880" y="4648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7" name=""/>
          <p:cNvSpPr/>
          <p:nvPr/>
        </p:nvSpPr>
        <p:spPr>
          <a:xfrm>
            <a:off x="8001000" y="44197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8" name=""/>
          <p:cNvSpPr/>
          <p:nvPr/>
        </p:nvSpPr>
        <p:spPr>
          <a:xfrm>
            <a:off x="4191120" y="2666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9" name=""/>
          <p:cNvSpPr/>
          <p:nvPr/>
        </p:nvSpPr>
        <p:spPr>
          <a:xfrm>
            <a:off x="4419720" y="38862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0" name=""/>
          <p:cNvSpPr/>
          <p:nvPr/>
        </p:nvSpPr>
        <p:spPr>
          <a:xfrm>
            <a:off x="4419720" y="41911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1" name=""/>
          <p:cNvSpPr/>
          <p:nvPr/>
        </p:nvSpPr>
        <p:spPr>
          <a:xfrm>
            <a:off x="4419720" y="38862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2" name=""/>
          <p:cNvSpPr/>
          <p:nvPr/>
        </p:nvSpPr>
        <p:spPr>
          <a:xfrm>
            <a:off x="4114800" y="9144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3" name=""/>
          <p:cNvSpPr/>
          <p:nvPr/>
        </p:nvSpPr>
        <p:spPr>
          <a:xfrm flipH="1">
            <a:off x="914040" y="1066680"/>
            <a:ext cx="3809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4" name=""/>
          <p:cNvSpPr/>
          <p:nvPr/>
        </p:nvSpPr>
        <p:spPr>
          <a:xfrm flipH="1">
            <a:off x="761760" y="106668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5" name=""/>
          <p:cNvSpPr/>
          <p:nvPr/>
        </p:nvSpPr>
        <p:spPr>
          <a:xfrm>
            <a:off x="762120" y="10666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6" name=""/>
          <p:cNvSpPr/>
          <p:nvPr/>
        </p:nvSpPr>
        <p:spPr>
          <a:xfrm>
            <a:off x="3048120" y="10666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7" name=""/>
          <p:cNvSpPr/>
          <p:nvPr/>
        </p:nvSpPr>
        <p:spPr>
          <a:xfrm>
            <a:off x="8001000" y="12193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8" name=""/>
          <p:cNvSpPr/>
          <p:nvPr/>
        </p:nvSpPr>
        <p:spPr>
          <a:xfrm>
            <a:off x="762120" y="14479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269" name=""/>
          <p:cNvSpPr/>
          <p:nvPr/>
        </p:nvSpPr>
        <p:spPr>
          <a:xfrm>
            <a:off x="3048120" y="13716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70" name=""/>
          <p:cNvSpPr/>
          <p:nvPr/>
        </p:nvSpPr>
        <p:spPr>
          <a:xfrm>
            <a:off x="8001000" y="15238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71" name=""/>
          <p:cNvSpPr/>
          <p:nvPr/>
        </p:nvSpPr>
        <p:spPr>
          <a:xfrm>
            <a:off x="304920" y="1523880"/>
            <a:ext cx="9144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Deliver</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&amp;</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Receive</a:t>
            </a:r>
            <a:endParaRPr b="0" lang="en-US" sz="1800" strike="noStrike" u="none">
              <a:solidFill>
                <a:srgbClr val="000000"/>
              </a:solidFill>
              <a:effectLst/>
              <a:uFillTx/>
              <a:latin typeface="Times New Roman"/>
            </a:endParaRPr>
          </a:p>
        </p:txBody>
      </p:sp>
      <p:sp>
        <p:nvSpPr>
          <p:cNvPr id="272" name=""/>
          <p:cNvSpPr/>
          <p:nvPr/>
        </p:nvSpPr>
        <p:spPr>
          <a:xfrm>
            <a:off x="2590920" y="1447920"/>
            <a:ext cx="12952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Claimed Force </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Majeure</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Event</a:t>
            </a:r>
            <a:endParaRPr b="0" lang="en-US" sz="1800" strike="noStrike" u="none">
              <a:solidFill>
                <a:srgbClr val="000000"/>
              </a:solidFill>
              <a:effectLst/>
              <a:uFillTx/>
              <a:latin typeface="Times New Roman"/>
            </a:endParaRPr>
          </a:p>
        </p:txBody>
      </p:sp>
      <p:sp>
        <p:nvSpPr>
          <p:cNvPr id="273" name=""/>
          <p:cNvSpPr/>
          <p:nvPr/>
        </p:nvSpPr>
        <p:spPr>
          <a:xfrm>
            <a:off x="7162920" y="1600200"/>
            <a:ext cx="16002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to Seller’s Point</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of Delivery</a:t>
            </a:r>
            <a:endParaRPr b="0" lang="en-US" sz="1800" strike="noStrike" u="none">
              <a:solidFill>
                <a:srgbClr val="000000"/>
              </a:solidFill>
              <a:effectLst/>
              <a:uFillTx/>
              <a:latin typeface="Times New Roman"/>
            </a:endParaRPr>
          </a:p>
        </p:txBody>
      </p:sp>
      <p:sp>
        <p:nvSpPr>
          <p:cNvPr id="274" name=""/>
          <p:cNvSpPr/>
          <p:nvPr/>
        </p:nvSpPr>
        <p:spPr>
          <a:xfrm>
            <a:off x="4724280" y="1066680"/>
            <a:ext cx="3276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5" name=""/>
          <p:cNvSpPr/>
          <p:nvPr/>
        </p:nvSpPr>
        <p:spPr>
          <a:xfrm>
            <a:off x="8001000" y="106668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6" name=""/>
          <p:cNvSpPr/>
          <p:nvPr/>
        </p:nvSpPr>
        <p:spPr>
          <a:xfrm>
            <a:off x="762120" y="2438280"/>
            <a:ext cx="0" cy="274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7" name=""/>
          <p:cNvSpPr/>
          <p:nvPr/>
        </p:nvSpPr>
        <p:spPr>
          <a:xfrm>
            <a:off x="3048120" y="2362320"/>
            <a:ext cx="0" cy="609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8" name=""/>
          <p:cNvSpPr/>
          <p:nvPr/>
        </p:nvSpPr>
        <p:spPr>
          <a:xfrm>
            <a:off x="8077320" y="25146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9" name=""/>
          <p:cNvSpPr/>
          <p:nvPr/>
        </p:nvSpPr>
        <p:spPr>
          <a:xfrm flipH="1">
            <a:off x="4800600" y="2819520"/>
            <a:ext cx="3276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0" name=""/>
          <p:cNvSpPr/>
          <p:nvPr/>
        </p:nvSpPr>
        <p:spPr>
          <a:xfrm>
            <a:off x="4800600" y="28195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1" name=""/>
          <p:cNvSpPr/>
          <p:nvPr/>
        </p:nvSpPr>
        <p:spPr>
          <a:xfrm>
            <a:off x="4800600" y="3124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82" name=""/>
          <p:cNvSpPr/>
          <p:nvPr/>
        </p:nvSpPr>
        <p:spPr>
          <a:xfrm>
            <a:off x="6324480" y="28195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3" name=""/>
          <p:cNvSpPr/>
          <p:nvPr/>
        </p:nvSpPr>
        <p:spPr>
          <a:xfrm>
            <a:off x="7772400" y="28195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4" name=""/>
          <p:cNvSpPr/>
          <p:nvPr/>
        </p:nvSpPr>
        <p:spPr>
          <a:xfrm>
            <a:off x="6324480" y="3124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85" name=""/>
          <p:cNvSpPr/>
          <p:nvPr/>
        </p:nvSpPr>
        <p:spPr>
          <a:xfrm>
            <a:off x="7772400" y="3124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86" name=""/>
          <p:cNvSpPr/>
          <p:nvPr/>
        </p:nvSpPr>
        <p:spPr>
          <a:xfrm>
            <a:off x="7162920" y="3200400"/>
            <a:ext cx="12952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Firm</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Curtailed</a:t>
            </a:r>
            <a:endParaRPr b="0" lang="en-US" sz="1800" strike="noStrike" u="none">
              <a:solidFill>
                <a:srgbClr val="000000"/>
              </a:solidFill>
              <a:effectLst/>
              <a:uFillTx/>
              <a:latin typeface="Times New Roman"/>
            </a:endParaRPr>
          </a:p>
        </p:txBody>
      </p:sp>
      <p:sp>
        <p:nvSpPr>
          <p:cNvPr id="287" name=""/>
          <p:cNvSpPr/>
          <p:nvPr/>
        </p:nvSpPr>
        <p:spPr>
          <a:xfrm>
            <a:off x="5791320" y="3200400"/>
            <a:ext cx="11430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Non-firm</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Curtailed</a:t>
            </a:r>
            <a:endParaRPr b="0" lang="en-US" sz="1800" strike="noStrike" u="none">
              <a:solidFill>
                <a:srgbClr val="000000"/>
              </a:solidFill>
              <a:effectLst/>
              <a:uFillTx/>
              <a:latin typeface="Times New Roman"/>
            </a:endParaRPr>
          </a:p>
        </p:txBody>
      </p:sp>
      <p:sp>
        <p:nvSpPr>
          <p:cNvPr id="288" name=""/>
          <p:cNvSpPr/>
          <p:nvPr/>
        </p:nvSpPr>
        <p:spPr>
          <a:xfrm>
            <a:off x="4267080" y="3200400"/>
            <a:ext cx="106704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Not</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Timely</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Scheduled</a:t>
            </a:r>
            <a:endParaRPr b="0" lang="en-US" sz="1800" strike="noStrike" u="none">
              <a:solidFill>
                <a:srgbClr val="000000"/>
              </a:solidFill>
              <a:effectLst/>
              <a:uFillTx/>
              <a:latin typeface="Times New Roman"/>
            </a:endParaRPr>
          </a:p>
        </p:txBody>
      </p:sp>
      <p:sp>
        <p:nvSpPr>
          <p:cNvPr id="289" name=""/>
          <p:cNvSpPr/>
          <p:nvPr/>
        </p:nvSpPr>
        <p:spPr>
          <a:xfrm>
            <a:off x="6400800" y="41148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0" name=""/>
          <p:cNvSpPr/>
          <p:nvPr/>
        </p:nvSpPr>
        <p:spPr>
          <a:xfrm>
            <a:off x="4800600" y="41148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1" name=""/>
          <p:cNvSpPr/>
          <p:nvPr/>
        </p:nvSpPr>
        <p:spPr>
          <a:xfrm flipH="1">
            <a:off x="4800240" y="4419720"/>
            <a:ext cx="1600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2" name=""/>
          <p:cNvSpPr/>
          <p:nvPr/>
        </p:nvSpPr>
        <p:spPr>
          <a:xfrm>
            <a:off x="5638680" y="44197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3" name=""/>
          <p:cNvSpPr/>
          <p:nvPr/>
        </p:nvSpPr>
        <p:spPr>
          <a:xfrm flipH="1">
            <a:off x="4267080" y="4648320"/>
            <a:ext cx="1371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4" name=""/>
          <p:cNvSpPr/>
          <p:nvPr/>
        </p:nvSpPr>
        <p:spPr>
          <a:xfrm>
            <a:off x="4267080" y="4648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5" name=""/>
          <p:cNvSpPr/>
          <p:nvPr/>
        </p:nvSpPr>
        <p:spPr>
          <a:xfrm>
            <a:off x="3809880" y="4876920"/>
            <a:ext cx="91440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Liquidated</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Damages</a:t>
            </a:r>
            <a:endParaRPr b="0" lang="en-US" sz="1800" strike="noStrike" u="none">
              <a:solidFill>
                <a:srgbClr val="000000"/>
              </a:solidFill>
              <a:effectLst/>
              <a:uFillTx/>
              <a:latin typeface="Times New Roman"/>
            </a:endParaRPr>
          </a:p>
        </p:txBody>
      </p:sp>
      <p:sp>
        <p:nvSpPr>
          <p:cNvPr id="296" name=""/>
          <p:cNvSpPr/>
          <p:nvPr/>
        </p:nvSpPr>
        <p:spPr>
          <a:xfrm>
            <a:off x="4267080" y="48006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97" name=""/>
          <p:cNvSpPr/>
          <p:nvPr/>
        </p:nvSpPr>
        <p:spPr>
          <a:xfrm>
            <a:off x="7772400" y="411480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8" name=""/>
          <p:cNvSpPr/>
          <p:nvPr/>
        </p:nvSpPr>
        <p:spPr>
          <a:xfrm>
            <a:off x="7315200" y="4648320"/>
            <a:ext cx="12952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Due to Force </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Majeure</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Event </a:t>
            </a:r>
            <a:endParaRPr b="0" lang="en-US" sz="1800" strike="noStrike" u="none">
              <a:solidFill>
                <a:srgbClr val="000000"/>
              </a:solidFill>
              <a:effectLst/>
              <a:uFillTx/>
              <a:latin typeface="Times New Roman"/>
            </a:endParaRPr>
          </a:p>
        </p:txBody>
      </p:sp>
      <p:sp>
        <p:nvSpPr>
          <p:cNvPr id="299" name=""/>
          <p:cNvSpPr/>
          <p:nvPr/>
        </p:nvSpPr>
        <p:spPr>
          <a:xfrm>
            <a:off x="7772400" y="45720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300" name=""/>
          <p:cNvSpPr/>
          <p:nvPr/>
        </p:nvSpPr>
        <p:spPr>
          <a:xfrm flipH="1">
            <a:off x="4723920" y="5181480"/>
            <a:ext cx="259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1" name=""/>
          <p:cNvSpPr/>
          <p:nvPr/>
        </p:nvSpPr>
        <p:spPr>
          <a:xfrm>
            <a:off x="4724280" y="518148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2" name=""/>
          <p:cNvSpPr/>
          <p:nvPr/>
        </p:nvSpPr>
        <p:spPr>
          <a:xfrm>
            <a:off x="7772400" y="55627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3" name=""/>
          <p:cNvSpPr/>
          <p:nvPr/>
        </p:nvSpPr>
        <p:spPr>
          <a:xfrm>
            <a:off x="7772400" y="5715000"/>
            <a:ext cx="0" cy="152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4" name=""/>
          <p:cNvSpPr/>
          <p:nvPr/>
        </p:nvSpPr>
        <p:spPr>
          <a:xfrm>
            <a:off x="7315200" y="5867280"/>
            <a:ext cx="106668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Plus other</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Factors</a:t>
            </a:r>
            <a:endParaRPr b="0" lang="en-US" sz="1800" strike="noStrike" u="none">
              <a:solidFill>
                <a:srgbClr val="000000"/>
              </a:solidFill>
              <a:effectLst/>
              <a:uFillTx/>
              <a:latin typeface="Times New Roman"/>
            </a:endParaRPr>
          </a:p>
        </p:txBody>
      </p:sp>
      <p:sp>
        <p:nvSpPr>
          <p:cNvPr id="305" name=""/>
          <p:cNvSpPr/>
          <p:nvPr/>
        </p:nvSpPr>
        <p:spPr>
          <a:xfrm>
            <a:off x="2133720" y="3124080"/>
            <a:ext cx="17524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Performance</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Excused</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06" name=""/>
          <p:cNvSpPr/>
          <p:nvPr/>
        </p:nvSpPr>
        <p:spPr>
          <a:xfrm>
            <a:off x="3048120" y="29718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307" name=""/>
          <p:cNvSpPr/>
          <p:nvPr/>
        </p:nvSpPr>
        <p:spPr>
          <a:xfrm flipH="1">
            <a:off x="2971440" y="6172200"/>
            <a:ext cx="4343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8" name=""/>
          <p:cNvSpPr/>
          <p:nvPr/>
        </p:nvSpPr>
        <p:spPr>
          <a:xfrm flipV="1">
            <a:off x="2971800" y="4190760"/>
            <a:ext cx="0" cy="1981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9" name=""/>
          <p:cNvSpPr/>
          <p:nvPr/>
        </p:nvSpPr>
        <p:spPr>
          <a:xfrm flipV="1">
            <a:off x="2971800" y="403812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0" name=""/>
          <p:cNvSpPr/>
          <p:nvPr/>
        </p:nvSpPr>
        <p:spPr>
          <a:xfrm flipH="1">
            <a:off x="762120" y="5181480"/>
            <a:ext cx="7617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1" name=""/>
          <p:cNvSpPr/>
          <p:nvPr/>
        </p:nvSpPr>
        <p:spPr>
          <a:xfrm>
            <a:off x="762120" y="54864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2" name=""/>
          <p:cNvSpPr/>
          <p:nvPr/>
        </p:nvSpPr>
        <p:spPr>
          <a:xfrm>
            <a:off x="304920" y="5715000"/>
            <a:ext cx="91440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Failure</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To pay</a:t>
            </a:r>
            <a:endParaRPr b="0" lang="en-US" sz="1800" strike="noStrike" u="none">
              <a:solidFill>
                <a:srgbClr val="000000"/>
              </a:solidFill>
              <a:effectLst/>
              <a:uFillTx/>
              <a:latin typeface="Times New Roman"/>
            </a:endParaRPr>
          </a:p>
        </p:txBody>
      </p:sp>
      <p:sp>
        <p:nvSpPr>
          <p:cNvPr id="313" name=""/>
          <p:cNvSpPr/>
          <p:nvPr/>
        </p:nvSpPr>
        <p:spPr>
          <a:xfrm>
            <a:off x="762120" y="56386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314" name=""/>
          <p:cNvSpPr/>
          <p:nvPr/>
        </p:nvSpPr>
        <p:spPr>
          <a:xfrm>
            <a:off x="1828800" y="5715000"/>
            <a:ext cx="91440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Payment</a:t>
            </a:r>
            <a:endParaRPr b="0" lang="en-US" sz="1800" strike="noStrike" u="none">
              <a:solidFill>
                <a:srgbClr val="000000"/>
              </a:solidFill>
              <a:effectLst/>
              <a:uFillTx/>
              <a:latin typeface="Times New Roman"/>
            </a:endParaRPr>
          </a:p>
        </p:txBody>
      </p:sp>
      <p:sp>
        <p:nvSpPr>
          <p:cNvPr id="315" name=""/>
          <p:cNvSpPr/>
          <p:nvPr/>
        </p:nvSpPr>
        <p:spPr>
          <a:xfrm>
            <a:off x="762120" y="5486400"/>
            <a:ext cx="1523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6" name=""/>
          <p:cNvSpPr/>
          <p:nvPr/>
        </p:nvSpPr>
        <p:spPr>
          <a:xfrm>
            <a:off x="2286000" y="548640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7" name=""/>
          <p:cNvSpPr/>
          <p:nvPr/>
        </p:nvSpPr>
        <p:spPr>
          <a:xfrm>
            <a:off x="1523880" y="51814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8" name=""/>
          <p:cNvSpPr/>
          <p:nvPr/>
        </p:nvSpPr>
        <p:spPr>
          <a:xfrm>
            <a:off x="1295280" y="0"/>
            <a:ext cx="6096240" cy="914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Firm With Liquidated Damages</a:t>
            </a:r>
            <a:endParaRPr b="0" lang="en-US" sz="4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9" name=""/>
          <p:cNvSpPr/>
          <p:nvPr/>
        </p:nvSpPr>
        <p:spPr>
          <a:xfrm>
            <a:off x="406440" y="285840"/>
            <a:ext cx="1625400" cy="2858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#1</a:t>
            </a:r>
            <a:endParaRPr b="0" lang="en-US" sz="1800" strike="noStrike" u="none">
              <a:solidFill>
                <a:srgbClr val="000000"/>
              </a:solidFill>
              <a:effectLst/>
              <a:uFillTx/>
              <a:latin typeface="Times New Roman"/>
            </a:endParaRPr>
          </a:p>
        </p:txBody>
      </p:sp>
      <p:sp>
        <p:nvSpPr>
          <p:cNvPr id="320" name=""/>
          <p:cNvSpPr/>
          <p:nvPr/>
        </p:nvSpPr>
        <p:spPr>
          <a:xfrm>
            <a:off x="406440" y="3600360"/>
            <a:ext cx="8432640" cy="308628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Assumptions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sells 50 MW for delivery “Into Cinergy, Seller’s Daily Choice”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preschedules day-ahead by 11:00 a.m. CPT by notifying Buyer of source and designated interface, DP&amp;L. Seller purchases Firm transmission from source in DP&amp;L to DP&amp;L/Cinergy interface.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Buyer puts in request for Firm transmission within 30 minutes of Seller’s notification and request is accepted and purchased by Buyer.  Entergy is sinking in Cinergy.</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Hypothetical</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On delivery day, Cinergy cuts Buyer’s Firm transmission.</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Results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must move to another interface (either on  Cinergy’s border (NIPSCO, LG&amp;E, AEP. . .) or in Cinergy’s control area (Wabash) at which Buyer can receive energy such that energy can sink in Cinergy.  Seller can require Buyer to purchase Non-Firm transmission (or Firm, if available). Each party will be responsible for any </a:t>
            </a:r>
            <a:r>
              <a:rPr b="0" lang="en-US" sz="1100" strike="noStrike" u="sng">
                <a:solidFill>
                  <a:srgbClr val="000000"/>
                </a:solidFill>
                <a:effectLst/>
                <a:uFillTx/>
                <a:latin typeface="Arial"/>
              </a:rPr>
              <a:t>additional</a:t>
            </a:r>
            <a:r>
              <a:rPr b="0" lang="en-US" sz="1100" strike="noStrike" u="none">
                <a:solidFill>
                  <a:srgbClr val="000000"/>
                </a:solidFill>
                <a:effectLst/>
                <a:uFillTx/>
                <a:latin typeface="Arial"/>
              </a:rPr>
              <a:t> transmission costs incurred to reschedule to another delivery point since cut is due to loss of Firm transmission (Definition 3A(iv)).</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If Seller cannot reschedule and deliver, Seller will owe LDs to Buyer on Seller’s failure to deliver. (Section 3A).</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Same Result If</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generation gets cut (except Seller pays all additional transmission costs).</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Firm transmission gets cut (Seller and Buyer each pay their own additional costs).</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Non-Firm transmission gets cut (except Seller pays all additional transmission costs).</a:t>
            </a:r>
            <a:endParaRPr b="0" lang="en-US" sz="1100" strike="noStrike" u="none">
              <a:solidFill>
                <a:srgbClr val="000000"/>
              </a:solidFill>
              <a:effectLst/>
              <a:uFillTx/>
              <a:latin typeface="Times New Roman"/>
            </a:endParaRPr>
          </a:p>
        </p:txBody>
      </p:sp>
      <p:sp>
        <p:nvSpPr>
          <p:cNvPr id="321" name=""/>
          <p:cNvSpPr/>
          <p:nvPr/>
        </p:nvSpPr>
        <p:spPr>
          <a:xfrm>
            <a:off x="2946240" y="171360"/>
            <a:ext cx="3556080" cy="171468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2" name=""/>
          <p:cNvSpPr/>
          <p:nvPr/>
        </p:nvSpPr>
        <p:spPr>
          <a:xfrm>
            <a:off x="4775040" y="28584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Times New Roman"/>
            </a:endParaRPr>
          </a:p>
        </p:txBody>
      </p:sp>
      <p:sp>
        <p:nvSpPr>
          <p:cNvPr id="323" name=""/>
          <p:cNvSpPr/>
          <p:nvPr/>
        </p:nvSpPr>
        <p:spPr>
          <a:xfrm>
            <a:off x="4368960" y="971640"/>
            <a:ext cx="507960" cy="114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4" name=""/>
          <p:cNvSpPr/>
          <p:nvPr/>
        </p:nvSpPr>
        <p:spPr>
          <a:xfrm>
            <a:off x="4368960" y="743040"/>
            <a:ext cx="50796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25" name=""/>
          <p:cNvSpPr/>
          <p:nvPr/>
        </p:nvSpPr>
        <p:spPr>
          <a:xfrm>
            <a:off x="3860640" y="1428840"/>
            <a:ext cx="508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26" name=""/>
          <p:cNvSpPr/>
          <p:nvPr/>
        </p:nvSpPr>
        <p:spPr>
          <a:xfrm>
            <a:off x="4775040" y="1428840"/>
            <a:ext cx="508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327" name=""/>
          <p:cNvSpPr/>
          <p:nvPr/>
        </p:nvSpPr>
        <p:spPr>
          <a:xfrm>
            <a:off x="2946240" y="1886040"/>
            <a:ext cx="3556080" cy="171432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8" name=""/>
          <p:cNvSpPr/>
          <p:nvPr/>
        </p:nvSpPr>
        <p:spPr>
          <a:xfrm>
            <a:off x="3149640" y="228600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29" name=""/>
          <p:cNvSpPr/>
          <p:nvPr/>
        </p:nvSpPr>
        <p:spPr>
          <a:xfrm>
            <a:off x="6095880" y="3257640"/>
            <a:ext cx="10188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30" name=""/>
          <p:cNvSpPr/>
          <p:nvPr/>
        </p:nvSpPr>
        <p:spPr>
          <a:xfrm>
            <a:off x="3556080" y="337176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31" name=""/>
          <p:cNvSpPr/>
          <p:nvPr/>
        </p:nvSpPr>
        <p:spPr>
          <a:xfrm>
            <a:off x="5486400" y="257184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Times New Roman"/>
            </a:endParaRPr>
          </a:p>
        </p:txBody>
      </p:sp>
      <p:sp>
        <p:nvSpPr>
          <p:cNvPr id="332" name=""/>
          <p:cNvSpPr/>
          <p:nvPr/>
        </p:nvSpPr>
        <p:spPr>
          <a:xfrm>
            <a:off x="6299280" y="320040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Times New Roman"/>
            </a:endParaRPr>
          </a:p>
        </p:txBody>
      </p:sp>
      <p:sp>
        <p:nvSpPr>
          <p:cNvPr id="333" name=""/>
          <p:cNvSpPr/>
          <p:nvPr/>
        </p:nvSpPr>
        <p:spPr>
          <a:xfrm>
            <a:off x="3657600" y="2971800"/>
            <a:ext cx="81288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Times New Roman"/>
            </a:endParaRPr>
          </a:p>
        </p:txBody>
      </p:sp>
      <p:sp>
        <p:nvSpPr>
          <p:cNvPr id="334" name=""/>
          <p:cNvSpPr/>
          <p:nvPr/>
        </p:nvSpPr>
        <p:spPr>
          <a:xfrm>
            <a:off x="2336760" y="325764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Times New Roman"/>
            </a:endParaRPr>
          </a:p>
        </p:txBody>
      </p:sp>
      <p:sp>
        <p:nvSpPr>
          <p:cNvPr id="335" name=""/>
          <p:cNvSpPr/>
          <p:nvPr/>
        </p:nvSpPr>
        <p:spPr>
          <a:xfrm>
            <a:off x="2133720" y="2114640"/>
            <a:ext cx="81252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Times New Roman"/>
            </a:endParaRPr>
          </a:p>
        </p:txBody>
      </p:sp>
      <p:sp>
        <p:nvSpPr>
          <p:cNvPr id="336" name=""/>
          <p:cNvSpPr/>
          <p:nvPr/>
        </p:nvSpPr>
        <p:spPr>
          <a:xfrm>
            <a:off x="3556080" y="2857680"/>
            <a:ext cx="50796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Times New Roman"/>
            </a:endParaRPr>
          </a:p>
        </p:txBody>
      </p:sp>
      <p:sp>
        <p:nvSpPr>
          <p:cNvPr id="337" name=""/>
          <p:cNvSpPr/>
          <p:nvPr/>
        </p:nvSpPr>
        <p:spPr>
          <a:xfrm>
            <a:off x="4470480" y="1828800"/>
            <a:ext cx="20304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38" name=""/>
          <p:cNvSpPr/>
          <p:nvPr/>
        </p:nvSpPr>
        <p:spPr>
          <a:xfrm>
            <a:off x="4572000" y="1085760"/>
            <a:ext cx="0" cy="2858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9" name=""/>
          <p:cNvSpPr/>
          <p:nvPr/>
        </p:nvSpPr>
        <p:spPr>
          <a:xfrm>
            <a:off x="4572000" y="137160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0" name=""/>
          <p:cNvSpPr/>
          <p:nvPr/>
        </p:nvSpPr>
        <p:spPr>
          <a:xfrm>
            <a:off x="4470480" y="2685960"/>
            <a:ext cx="20304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41" name=""/>
          <p:cNvSpPr/>
          <p:nvPr/>
        </p:nvSpPr>
        <p:spPr>
          <a:xfrm>
            <a:off x="4572000" y="1714680"/>
            <a:ext cx="0" cy="514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2" name=""/>
          <p:cNvSpPr/>
          <p:nvPr/>
        </p:nvSpPr>
        <p:spPr>
          <a:xfrm>
            <a:off x="4572000" y="222876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3" name=""/>
          <p:cNvSpPr/>
          <p:nvPr/>
        </p:nvSpPr>
        <p:spPr>
          <a:xfrm>
            <a:off x="4572000" y="2571840"/>
            <a:ext cx="0" cy="114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4" name=""/>
          <p:cNvSpPr/>
          <p:nvPr/>
        </p:nvSpPr>
        <p:spPr>
          <a:xfrm>
            <a:off x="4775040" y="2228760"/>
            <a:ext cx="50832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345" name=""/>
          <p:cNvSpPr/>
          <p:nvPr/>
        </p:nvSpPr>
        <p:spPr>
          <a:xfrm>
            <a:off x="304920" y="800280"/>
            <a:ext cx="2031840" cy="3999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BUYER AND SELLER BOTH PURCHASE FIRM AND BUYER’S FIRM GETS CUT.</a:t>
            </a:r>
            <a:endParaRPr b="0" lang="en-US" sz="1200" strike="noStrike" u="none">
              <a:solidFill>
                <a:srgbClr val="000000"/>
              </a:solidFill>
              <a:effectLst/>
              <a:uFillTx/>
              <a:latin typeface="Times New Roman"/>
            </a:endParaRPr>
          </a:p>
        </p:txBody>
      </p:sp>
      <p:sp>
        <p:nvSpPr>
          <p:cNvPr id="346" name=""/>
          <p:cNvSpPr/>
          <p:nvPr/>
        </p:nvSpPr>
        <p:spPr>
          <a:xfrm>
            <a:off x="6781680" y="304920"/>
            <a:ext cx="19814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“Into” Product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7" name=""/>
          <p:cNvSpPr/>
          <p:nvPr/>
        </p:nvSpPr>
        <p:spPr>
          <a:xfrm>
            <a:off x="406440" y="285840"/>
            <a:ext cx="1625400" cy="2858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#2</a:t>
            </a:r>
            <a:endParaRPr b="0" lang="en-US" sz="1800" strike="noStrike" u="none">
              <a:solidFill>
                <a:srgbClr val="000000"/>
              </a:solidFill>
              <a:effectLst/>
              <a:uFillTx/>
              <a:latin typeface="Times New Roman"/>
            </a:endParaRPr>
          </a:p>
        </p:txBody>
      </p:sp>
      <p:sp>
        <p:nvSpPr>
          <p:cNvPr id="348" name=""/>
          <p:cNvSpPr/>
          <p:nvPr/>
        </p:nvSpPr>
        <p:spPr>
          <a:xfrm>
            <a:off x="304920" y="3600360"/>
            <a:ext cx="8534160" cy="308628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Assumptions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sells 50 MW for delivery “Into Cinergy, Seller’s Daily Choice”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preschedules day-ahead by 11:00 a.m. CPT by notifying Buyer of source and designated interface, DP&amp;L. Seller purchases Firm transmission from source in DP&amp;L to DP&amp;L/Cinergy interface.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Buyer puts in request for Firm transmission within 30 minutes of Seller’s notification and receives response that Firm is available.  Buyer purchases Non-Firm instead.  Entergy is sinking in Cinergy.</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Hypothetical</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On delivery day, Cinergy cuts Buyer’s Non-Firm transmission.</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Results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obligation was met and Seller has no obligation to attempt to deliver to another interface. Curtailment was due to quality of transmission utilized by Buyer.  Buyer will owe LDs to Seller on failure to receive (Definition Section 3C).</a:t>
            </a:r>
            <a:endParaRPr b="0" lang="en-US" sz="1100" strike="noStrike" u="none">
              <a:solidFill>
                <a:srgbClr val="000000"/>
              </a:solidFill>
              <a:effectLst/>
              <a:uFillTx/>
              <a:latin typeface="Times New Roman"/>
            </a:endParaRPr>
          </a:p>
          <a:p>
            <a:pPr marL="228600" indent="-228600" algn="just">
              <a:lnSpc>
                <a:spcPct val="100000"/>
              </a:lnSpc>
              <a:spcAft>
                <a:spcPts val="41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Same Result If</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Following Seller’s notification of the Designated Interface, Buyer fails to make a Timely Request for Firm transmission  (Definition Section 3D).</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Following Seller’s notification of the Designated Interface, Buyer makes a Timely Request for Firm transmission, but fails within 15 minutes of receiving the transmission provider’s notice of rejection to notify Seller of same (Definition Section 3D).</a:t>
            </a:r>
            <a:endParaRPr b="0" lang="en-US" sz="1100" strike="noStrike" u="none">
              <a:solidFill>
                <a:srgbClr val="000000"/>
              </a:solidFill>
              <a:effectLst/>
              <a:uFillTx/>
              <a:latin typeface="Times New Roman"/>
            </a:endParaRPr>
          </a:p>
        </p:txBody>
      </p:sp>
      <p:sp>
        <p:nvSpPr>
          <p:cNvPr id="349" name=""/>
          <p:cNvSpPr/>
          <p:nvPr/>
        </p:nvSpPr>
        <p:spPr>
          <a:xfrm>
            <a:off x="2946240" y="171360"/>
            <a:ext cx="3556080" cy="171468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0" name=""/>
          <p:cNvSpPr/>
          <p:nvPr/>
        </p:nvSpPr>
        <p:spPr>
          <a:xfrm>
            <a:off x="4775040" y="28584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Times New Roman"/>
            </a:endParaRPr>
          </a:p>
        </p:txBody>
      </p:sp>
      <p:sp>
        <p:nvSpPr>
          <p:cNvPr id="351" name=""/>
          <p:cNvSpPr/>
          <p:nvPr/>
        </p:nvSpPr>
        <p:spPr>
          <a:xfrm>
            <a:off x="4368960" y="971640"/>
            <a:ext cx="507960" cy="114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2" name=""/>
          <p:cNvSpPr/>
          <p:nvPr/>
        </p:nvSpPr>
        <p:spPr>
          <a:xfrm>
            <a:off x="4368960" y="743040"/>
            <a:ext cx="50796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53" name=""/>
          <p:cNvSpPr/>
          <p:nvPr/>
        </p:nvSpPr>
        <p:spPr>
          <a:xfrm>
            <a:off x="3860640" y="1428840"/>
            <a:ext cx="508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54" name=""/>
          <p:cNvSpPr/>
          <p:nvPr/>
        </p:nvSpPr>
        <p:spPr>
          <a:xfrm>
            <a:off x="4775040" y="1428840"/>
            <a:ext cx="508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355" name=""/>
          <p:cNvSpPr/>
          <p:nvPr/>
        </p:nvSpPr>
        <p:spPr>
          <a:xfrm>
            <a:off x="2946240" y="1886040"/>
            <a:ext cx="3556080" cy="171432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6" name=""/>
          <p:cNvSpPr/>
          <p:nvPr/>
        </p:nvSpPr>
        <p:spPr>
          <a:xfrm>
            <a:off x="3149640" y="228600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57" name=""/>
          <p:cNvSpPr/>
          <p:nvPr/>
        </p:nvSpPr>
        <p:spPr>
          <a:xfrm>
            <a:off x="6095880" y="3257640"/>
            <a:ext cx="10188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58" name=""/>
          <p:cNvSpPr/>
          <p:nvPr/>
        </p:nvSpPr>
        <p:spPr>
          <a:xfrm>
            <a:off x="5486400" y="257184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Times New Roman"/>
            </a:endParaRPr>
          </a:p>
        </p:txBody>
      </p:sp>
      <p:sp>
        <p:nvSpPr>
          <p:cNvPr id="359" name=""/>
          <p:cNvSpPr/>
          <p:nvPr/>
        </p:nvSpPr>
        <p:spPr>
          <a:xfrm>
            <a:off x="6299280" y="320040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Times New Roman"/>
            </a:endParaRPr>
          </a:p>
        </p:txBody>
      </p:sp>
      <p:sp>
        <p:nvSpPr>
          <p:cNvPr id="360" name=""/>
          <p:cNvSpPr/>
          <p:nvPr/>
        </p:nvSpPr>
        <p:spPr>
          <a:xfrm>
            <a:off x="3657600" y="2971800"/>
            <a:ext cx="81288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Times New Roman"/>
            </a:endParaRPr>
          </a:p>
        </p:txBody>
      </p:sp>
      <p:sp>
        <p:nvSpPr>
          <p:cNvPr id="361" name=""/>
          <p:cNvSpPr/>
          <p:nvPr/>
        </p:nvSpPr>
        <p:spPr>
          <a:xfrm>
            <a:off x="2133720" y="2114640"/>
            <a:ext cx="81252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Times New Roman"/>
            </a:endParaRPr>
          </a:p>
        </p:txBody>
      </p:sp>
      <p:sp>
        <p:nvSpPr>
          <p:cNvPr id="362" name=""/>
          <p:cNvSpPr/>
          <p:nvPr/>
        </p:nvSpPr>
        <p:spPr>
          <a:xfrm>
            <a:off x="3556080" y="2857680"/>
            <a:ext cx="50796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Times New Roman"/>
            </a:endParaRPr>
          </a:p>
        </p:txBody>
      </p:sp>
      <p:sp>
        <p:nvSpPr>
          <p:cNvPr id="363" name=""/>
          <p:cNvSpPr/>
          <p:nvPr/>
        </p:nvSpPr>
        <p:spPr>
          <a:xfrm>
            <a:off x="4470480" y="1828800"/>
            <a:ext cx="20304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64" name=""/>
          <p:cNvSpPr/>
          <p:nvPr/>
        </p:nvSpPr>
        <p:spPr>
          <a:xfrm>
            <a:off x="4572000" y="1085760"/>
            <a:ext cx="0" cy="2858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5" name=""/>
          <p:cNvSpPr/>
          <p:nvPr/>
        </p:nvSpPr>
        <p:spPr>
          <a:xfrm>
            <a:off x="4572000" y="137160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6" name=""/>
          <p:cNvSpPr/>
          <p:nvPr/>
        </p:nvSpPr>
        <p:spPr>
          <a:xfrm>
            <a:off x="4470480" y="2685960"/>
            <a:ext cx="20304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67" name=""/>
          <p:cNvSpPr/>
          <p:nvPr/>
        </p:nvSpPr>
        <p:spPr>
          <a:xfrm>
            <a:off x="4572000" y="1714680"/>
            <a:ext cx="0" cy="514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8" name=""/>
          <p:cNvSpPr/>
          <p:nvPr/>
        </p:nvSpPr>
        <p:spPr>
          <a:xfrm>
            <a:off x="4572000" y="222876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9" name=""/>
          <p:cNvSpPr/>
          <p:nvPr/>
        </p:nvSpPr>
        <p:spPr>
          <a:xfrm>
            <a:off x="4572000" y="2571840"/>
            <a:ext cx="0" cy="114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0" name=""/>
          <p:cNvSpPr/>
          <p:nvPr/>
        </p:nvSpPr>
        <p:spPr>
          <a:xfrm>
            <a:off x="4876920" y="222876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Non-Firm</a:t>
            </a:r>
            <a:endParaRPr b="0" lang="en-US" sz="1200" strike="noStrike" u="none">
              <a:solidFill>
                <a:srgbClr val="000000"/>
              </a:solidFill>
              <a:effectLst/>
              <a:uFillTx/>
              <a:latin typeface="Times New Roman"/>
            </a:endParaRPr>
          </a:p>
        </p:txBody>
      </p:sp>
      <p:sp>
        <p:nvSpPr>
          <p:cNvPr id="371" name=""/>
          <p:cNvSpPr/>
          <p:nvPr/>
        </p:nvSpPr>
        <p:spPr>
          <a:xfrm>
            <a:off x="304920" y="685800"/>
            <a:ext cx="2235240" cy="57168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BUYER PURCHASES NON-FIRM THOUGH FIRM WAS AVAILABLE, AND NON-FIRM GETS CUT.</a:t>
            </a:r>
            <a:endParaRPr b="0" lang="en-US" sz="1200" strike="noStrike" u="none">
              <a:solidFill>
                <a:srgbClr val="000000"/>
              </a:solidFill>
              <a:effectLst/>
              <a:uFillTx/>
              <a:latin typeface="Times New Roman"/>
            </a:endParaRPr>
          </a:p>
        </p:txBody>
      </p:sp>
      <p:sp>
        <p:nvSpPr>
          <p:cNvPr id="372" name=""/>
          <p:cNvSpPr/>
          <p:nvPr/>
        </p:nvSpPr>
        <p:spPr>
          <a:xfrm>
            <a:off x="3149640" y="314316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73" name=""/>
          <p:cNvSpPr/>
          <p:nvPr/>
        </p:nvSpPr>
        <p:spPr>
          <a:xfrm>
            <a:off x="2235240" y="308628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Times New Roman"/>
            </a:endParaRPr>
          </a:p>
        </p:txBody>
      </p:sp>
      <p:sp>
        <p:nvSpPr>
          <p:cNvPr id="374" name=""/>
          <p:cNvSpPr/>
          <p:nvPr/>
        </p:nvSpPr>
        <p:spPr>
          <a:xfrm>
            <a:off x="7162920" y="380880"/>
            <a:ext cx="18288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“Into” Product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15235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Let’s Make a Deal</a:t>
            </a:r>
            <a:endParaRPr b="0" lang="en-US" sz="4400" strike="noStrike" u="none">
              <a:solidFill>
                <a:srgbClr val="000000"/>
              </a:solidFill>
              <a:effectLst/>
              <a:uFillTx/>
              <a:latin typeface="Times New Roman"/>
            </a:endParaRPr>
          </a:p>
        </p:txBody>
      </p:sp>
      <p:sp>
        <p:nvSpPr>
          <p:cNvPr id="25" name="PlaceHolder 2"/>
          <p:cNvSpPr>
            <a:spLocks noGrp="1"/>
          </p:cNvSpPr>
          <p:nvPr>
            <p:ph type="subTitle"/>
          </p:nvPr>
        </p:nvSpPr>
        <p:spPr>
          <a:xfrm>
            <a:off x="1371600" y="3733920"/>
            <a:ext cx="6400800" cy="1752480"/>
          </a:xfrm>
          <a:prstGeom prst="rect">
            <a:avLst/>
          </a:prstGeom>
          <a:noFill/>
          <a:ln w="0">
            <a:noFill/>
          </a:ln>
        </p:spPr>
        <p:txBody>
          <a:bodyPr lIns="90000" rIns="90000" tIns="46800" bIns="46800" anchor="t">
            <a:noAutofit/>
          </a:bodyPr>
          <a:p>
            <a:pPr indent="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Trading, Transactions and Products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5" name=""/>
          <p:cNvSpPr/>
          <p:nvPr/>
        </p:nvSpPr>
        <p:spPr>
          <a:xfrm>
            <a:off x="3251160" y="2571840"/>
            <a:ext cx="1727280" cy="857160"/>
          </a:xfrm>
          <a:prstGeom prst="ellipse">
            <a:avLst/>
          </a:prstGeom>
          <a:solidFill>
            <a:srgbClr val="33cccc"/>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6" name=""/>
          <p:cNvSpPr/>
          <p:nvPr/>
        </p:nvSpPr>
        <p:spPr>
          <a:xfrm>
            <a:off x="914400" y="399960"/>
            <a:ext cx="1625760" cy="2858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#3</a:t>
            </a:r>
            <a:endParaRPr b="0" lang="en-US" sz="1800" strike="noStrike" u="none">
              <a:solidFill>
                <a:srgbClr val="000000"/>
              </a:solidFill>
              <a:effectLst/>
              <a:uFillTx/>
              <a:latin typeface="Times New Roman"/>
            </a:endParaRPr>
          </a:p>
        </p:txBody>
      </p:sp>
      <p:sp>
        <p:nvSpPr>
          <p:cNvPr id="377" name=""/>
          <p:cNvSpPr/>
          <p:nvPr/>
        </p:nvSpPr>
        <p:spPr>
          <a:xfrm>
            <a:off x="406440" y="3772080"/>
            <a:ext cx="8432640" cy="268596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Assumptions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sells 50 MW for delivery “Into Cinergy, Seller’s Daily Choice”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preschedules day-ahead by 11:00 a.m. CPT by notifying Buyer of source and designated interface, DP&amp;L. Seller purchases Non-Firm transmission from source in DP&amp;L to DP&amp;L/Cinergy interface.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Buyer puts in request for Firm transmission from Cinergy within 30 minutes of Seller’s notification and request is accepted and purchased by Buyer.  Buyer also secures Firm transmission from LG&amp;E to sink energy in LG&amp;E.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Hypothetical</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On delivery day, LG&amp;E cuts Buyer’s path  because of the Non-Firm transmission purchased upstream by Seller.</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Results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obligation was met, and Seller has no obligation to attempt to deliver to another interface.  The scheduled delivery was interrupted as a result of Buyer’s attempted delivery of the Product beyond Cinergy.  Buyer will owe LDs to Seller on Buyer’s failure to receive (Definition Section 4A).</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378" name=""/>
          <p:cNvSpPr/>
          <p:nvPr/>
        </p:nvSpPr>
        <p:spPr>
          <a:xfrm>
            <a:off x="4978440" y="228600"/>
            <a:ext cx="3556080" cy="171468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79" name=""/>
          <p:cNvSpPr/>
          <p:nvPr/>
        </p:nvSpPr>
        <p:spPr>
          <a:xfrm>
            <a:off x="7010280" y="45720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Times New Roman"/>
            </a:endParaRPr>
          </a:p>
        </p:txBody>
      </p:sp>
      <p:sp>
        <p:nvSpPr>
          <p:cNvPr id="380" name=""/>
          <p:cNvSpPr/>
          <p:nvPr/>
        </p:nvSpPr>
        <p:spPr>
          <a:xfrm>
            <a:off x="6502320" y="914400"/>
            <a:ext cx="507960" cy="114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1" name=""/>
          <p:cNvSpPr/>
          <p:nvPr/>
        </p:nvSpPr>
        <p:spPr>
          <a:xfrm>
            <a:off x="6502320" y="743040"/>
            <a:ext cx="50796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82" name=""/>
          <p:cNvSpPr/>
          <p:nvPr/>
        </p:nvSpPr>
        <p:spPr>
          <a:xfrm>
            <a:off x="6197760" y="131436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83" name=""/>
          <p:cNvSpPr/>
          <p:nvPr/>
        </p:nvSpPr>
        <p:spPr>
          <a:xfrm>
            <a:off x="7112160" y="131436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Non-Firm</a:t>
            </a:r>
            <a:endParaRPr b="0" lang="en-US" sz="1200" strike="noStrike" u="none">
              <a:solidFill>
                <a:srgbClr val="000000"/>
              </a:solidFill>
              <a:effectLst/>
              <a:uFillTx/>
              <a:latin typeface="Times New Roman"/>
            </a:endParaRPr>
          </a:p>
        </p:txBody>
      </p:sp>
      <p:sp>
        <p:nvSpPr>
          <p:cNvPr id="384" name=""/>
          <p:cNvSpPr/>
          <p:nvPr/>
        </p:nvSpPr>
        <p:spPr>
          <a:xfrm>
            <a:off x="4978440" y="1943280"/>
            <a:ext cx="3556080" cy="171432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85" name=""/>
          <p:cNvSpPr/>
          <p:nvPr/>
        </p:nvSpPr>
        <p:spPr>
          <a:xfrm>
            <a:off x="5283360" y="222876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86" name=""/>
          <p:cNvSpPr/>
          <p:nvPr/>
        </p:nvSpPr>
        <p:spPr>
          <a:xfrm>
            <a:off x="8026560" y="337176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87" name=""/>
          <p:cNvSpPr/>
          <p:nvPr/>
        </p:nvSpPr>
        <p:spPr>
          <a:xfrm>
            <a:off x="4876920" y="2857680"/>
            <a:ext cx="101520" cy="1141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388" name=""/>
          <p:cNvSpPr/>
          <p:nvPr/>
        </p:nvSpPr>
        <p:spPr>
          <a:xfrm>
            <a:off x="7620120" y="2685960"/>
            <a:ext cx="81252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Times New Roman"/>
            </a:endParaRPr>
          </a:p>
        </p:txBody>
      </p:sp>
      <p:sp>
        <p:nvSpPr>
          <p:cNvPr id="389" name=""/>
          <p:cNvSpPr/>
          <p:nvPr/>
        </p:nvSpPr>
        <p:spPr>
          <a:xfrm>
            <a:off x="7924680" y="337176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Times New Roman"/>
            </a:endParaRPr>
          </a:p>
        </p:txBody>
      </p:sp>
      <p:sp>
        <p:nvSpPr>
          <p:cNvPr id="390" name=""/>
          <p:cNvSpPr/>
          <p:nvPr/>
        </p:nvSpPr>
        <p:spPr>
          <a:xfrm>
            <a:off x="6299280" y="3314880"/>
            <a:ext cx="81288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Times New Roman"/>
            </a:endParaRPr>
          </a:p>
        </p:txBody>
      </p:sp>
      <p:sp>
        <p:nvSpPr>
          <p:cNvPr id="391" name=""/>
          <p:cNvSpPr/>
          <p:nvPr/>
        </p:nvSpPr>
        <p:spPr>
          <a:xfrm>
            <a:off x="3860640" y="268596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Times New Roman"/>
            </a:endParaRPr>
          </a:p>
        </p:txBody>
      </p:sp>
      <p:sp>
        <p:nvSpPr>
          <p:cNvPr id="392" name=""/>
          <p:cNvSpPr/>
          <p:nvPr/>
        </p:nvSpPr>
        <p:spPr>
          <a:xfrm>
            <a:off x="4368960" y="2114640"/>
            <a:ext cx="81252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Times New Roman"/>
            </a:endParaRPr>
          </a:p>
        </p:txBody>
      </p:sp>
      <p:sp>
        <p:nvSpPr>
          <p:cNvPr id="393" name=""/>
          <p:cNvSpPr/>
          <p:nvPr/>
        </p:nvSpPr>
        <p:spPr>
          <a:xfrm>
            <a:off x="6197760" y="320040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Times New Roman"/>
            </a:endParaRPr>
          </a:p>
        </p:txBody>
      </p:sp>
      <p:sp>
        <p:nvSpPr>
          <p:cNvPr id="394" name=""/>
          <p:cNvSpPr/>
          <p:nvPr/>
        </p:nvSpPr>
        <p:spPr>
          <a:xfrm>
            <a:off x="6705720" y="1943280"/>
            <a:ext cx="203040" cy="5688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395" name=""/>
          <p:cNvSpPr/>
          <p:nvPr/>
        </p:nvSpPr>
        <p:spPr>
          <a:xfrm>
            <a:off x="6807240" y="1028880"/>
            <a:ext cx="0" cy="285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6" name=""/>
          <p:cNvSpPr/>
          <p:nvPr/>
        </p:nvSpPr>
        <p:spPr>
          <a:xfrm>
            <a:off x="6807240" y="131436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7" name=""/>
          <p:cNvSpPr/>
          <p:nvPr/>
        </p:nvSpPr>
        <p:spPr>
          <a:xfrm>
            <a:off x="6705720" y="2629080"/>
            <a:ext cx="203040" cy="5688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398" name=""/>
          <p:cNvSpPr/>
          <p:nvPr/>
        </p:nvSpPr>
        <p:spPr>
          <a:xfrm>
            <a:off x="6807240" y="1657440"/>
            <a:ext cx="0" cy="5144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9" name=""/>
          <p:cNvSpPr/>
          <p:nvPr/>
        </p:nvSpPr>
        <p:spPr>
          <a:xfrm>
            <a:off x="6807240" y="2171880"/>
            <a:ext cx="0" cy="3427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0" name=""/>
          <p:cNvSpPr/>
          <p:nvPr/>
        </p:nvSpPr>
        <p:spPr>
          <a:xfrm>
            <a:off x="6807240" y="2514600"/>
            <a:ext cx="0" cy="114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1" name=""/>
          <p:cNvSpPr/>
          <p:nvPr/>
        </p:nvSpPr>
        <p:spPr>
          <a:xfrm>
            <a:off x="6908760" y="228600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402" name=""/>
          <p:cNvSpPr/>
          <p:nvPr/>
        </p:nvSpPr>
        <p:spPr>
          <a:xfrm>
            <a:off x="304920" y="743040"/>
            <a:ext cx="3251160" cy="7999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BUYER IS ATTEMPTING TO BRING PRODUCT OUTSIDE OF TRANSMISSION SYSTEM BORDER, AND PATH IS CUT.</a:t>
            </a:r>
            <a:endParaRPr b="0" lang="en-US" sz="1200" strike="noStrike" u="none">
              <a:solidFill>
                <a:srgbClr val="000000"/>
              </a:solidFill>
              <a:effectLst/>
              <a:uFillTx/>
              <a:latin typeface="Times New Roman"/>
            </a:endParaRPr>
          </a:p>
        </p:txBody>
      </p:sp>
      <p:sp>
        <p:nvSpPr>
          <p:cNvPr id="403" name=""/>
          <p:cNvSpPr/>
          <p:nvPr/>
        </p:nvSpPr>
        <p:spPr>
          <a:xfrm>
            <a:off x="5283360" y="291456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404" name=""/>
          <p:cNvSpPr/>
          <p:nvPr/>
        </p:nvSpPr>
        <p:spPr>
          <a:xfrm>
            <a:off x="3860640" y="3029040"/>
            <a:ext cx="20340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405" name=""/>
          <p:cNvSpPr/>
          <p:nvPr/>
        </p:nvSpPr>
        <p:spPr>
          <a:xfrm flipH="1">
            <a:off x="5791320" y="2685960"/>
            <a:ext cx="914400" cy="114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6" name=""/>
          <p:cNvSpPr/>
          <p:nvPr/>
        </p:nvSpPr>
        <p:spPr>
          <a:xfrm flipH="1">
            <a:off x="4470120" y="2800440"/>
            <a:ext cx="1320840" cy="1713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7" name=""/>
          <p:cNvSpPr/>
          <p:nvPr/>
        </p:nvSpPr>
        <p:spPr>
          <a:xfrm flipH="1">
            <a:off x="4063680" y="2971800"/>
            <a:ext cx="406440" cy="57240"/>
          </a:xfrm>
          <a:prstGeom prst="line">
            <a:avLst/>
          </a:prstGeom>
          <a:ln w="9360">
            <a:solidFill>
              <a:srgbClr val="000000"/>
            </a:solidFill>
            <a:miter/>
          </a:ln>
        </p:spPr>
        <p:style>
          <a:lnRef idx="0"/>
          <a:fillRef idx="0"/>
          <a:effectRef idx="0"/>
          <a:fontRef idx="minor"/>
        </p:style>
        <p:txBody>
          <a:bodyPr lIns="90000" rIns="90000" tIns="10440" bIns="104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8" name=""/>
          <p:cNvSpPr/>
          <p:nvPr/>
        </p:nvSpPr>
        <p:spPr>
          <a:xfrm>
            <a:off x="4648320" y="1371600"/>
            <a:ext cx="0" cy="83808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9" name=""/>
          <p:cNvSpPr/>
          <p:nvPr/>
        </p:nvSpPr>
        <p:spPr>
          <a:xfrm>
            <a:off x="1219320" y="2590920"/>
            <a:ext cx="2286000" cy="12189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Delivered </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and </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received</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10" name=""/>
          <p:cNvSpPr/>
          <p:nvPr/>
        </p:nvSpPr>
        <p:spPr>
          <a:xfrm>
            <a:off x="6019920" y="2590920"/>
            <a:ext cx="19810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Liquidated</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damages</a:t>
            </a:r>
            <a:endParaRPr b="0" lang="en-US" sz="2400" strike="noStrike" u="none">
              <a:solidFill>
                <a:srgbClr val="000000"/>
              </a:solidFill>
              <a:effectLst/>
              <a:uFillTx/>
              <a:latin typeface="Times New Roman"/>
            </a:endParaRPr>
          </a:p>
        </p:txBody>
      </p:sp>
      <p:sp>
        <p:nvSpPr>
          <p:cNvPr id="411" name=""/>
          <p:cNvSpPr/>
          <p:nvPr/>
        </p:nvSpPr>
        <p:spPr>
          <a:xfrm flipH="1">
            <a:off x="2286000" y="2209680"/>
            <a:ext cx="2362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2" name=""/>
          <p:cNvSpPr/>
          <p:nvPr/>
        </p:nvSpPr>
        <p:spPr>
          <a:xfrm>
            <a:off x="4648320" y="2209680"/>
            <a:ext cx="23619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3" name=""/>
          <p:cNvSpPr/>
          <p:nvPr/>
        </p:nvSpPr>
        <p:spPr>
          <a:xfrm>
            <a:off x="2286000" y="380988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4" name=""/>
          <p:cNvSpPr/>
          <p:nvPr/>
        </p:nvSpPr>
        <p:spPr>
          <a:xfrm>
            <a:off x="1371600" y="4724280"/>
            <a:ext cx="18288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Failure</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to pay</a:t>
            </a:r>
            <a:endParaRPr b="0" lang="en-US" sz="2400" strike="noStrike" u="none">
              <a:solidFill>
                <a:srgbClr val="000000"/>
              </a:solidFill>
              <a:effectLst/>
              <a:uFillTx/>
              <a:latin typeface="Times New Roman"/>
            </a:endParaRPr>
          </a:p>
        </p:txBody>
      </p:sp>
      <p:sp>
        <p:nvSpPr>
          <p:cNvPr id="415" name=""/>
          <p:cNvSpPr/>
          <p:nvPr/>
        </p:nvSpPr>
        <p:spPr>
          <a:xfrm>
            <a:off x="2286000" y="4191120"/>
            <a:ext cx="259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6" name=""/>
          <p:cNvSpPr/>
          <p:nvPr/>
        </p:nvSpPr>
        <p:spPr>
          <a:xfrm flipH="1">
            <a:off x="4800600" y="4191120"/>
            <a:ext cx="2286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7" name=""/>
          <p:cNvSpPr/>
          <p:nvPr/>
        </p:nvSpPr>
        <p:spPr>
          <a:xfrm>
            <a:off x="4648320" y="419112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8" name=""/>
          <p:cNvSpPr/>
          <p:nvPr/>
        </p:nvSpPr>
        <p:spPr>
          <a:xfrm>
            <a:off x="3733920" y="4724280"/>
            <a:ext cx="1828800" cy="8384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Payment</a:t>
            </a:r>
            <a:endParaRPr b="0" lang="en-US" sz="2400" strike="noStrike" u="none">
              <a:solidFill>
                <a:srgbClr val="000000"/>
              </a:solidFill>
              <a:effectLst/>
              <a:uFillTx/>
              <a:latin typeface="Times New Roman"/>
            </a:endParaRPr>
          </a:p>
        </p:txBody>
      </p:sp>
      <p:sp>
        <p:nvSpPr>
          <p:cNvPr id="419" name=""/>
          <p:cNvSpPr/>
          <p:nvPr/>
        </p:nvSpPr>
        <p:spPr>
          <a:xfrm>
            <a:off x="2286000" y="22096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0" name=""/>
          <p:cNvSpPr/>
          <p:nvPr/>
        </p:nvSpPr>
        <p:spPr>
          <a:xfrm>
            <a:off x="2286000" y="25146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21" name=""/>
          <p:cNvSpPr/>
          <p:nvPr/>
        </p:nvSpPr>
        <p:spPr>
          <a:xfrm>
            <a:off x="7010280" y="22096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2" name=""/>
          <p:cNvSpPr/>
          <p:nvPr/>
        </p:nvSpPr>
        <p:spPr>
          <a:xfrm>
            <a:off x="7010280" y="25146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23" name=""/>
          <p:cNvSpPr/>
          <p:nvPr/>
        </p:nvSpPr>
        <p:spPr>
          <a:xfrm>
            <a:off x="7086600" y="350532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4" name=""/>
          <p:cNvSpPr/>
          <p:nvPr/>
        </p:nvSpPr>
        <p:spPr>
          <a:xfrm>
            <a:off x="4648320" y="46483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425" name=""/>
          <p:cNvSpPr/>
          <p:nvPr/>
        </p:nvSpPr>
        <p:spPr>
          <a:xfrm>
            <a:off x="2286000" y="46483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426" name=""/>
          <p:cNvSpPr/>
          <p:nvPr/>
        </p:nvSpPr>
        <p:spPr>
          <a:xfrm>
            <a:off x="2286000" y="228600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27" name=""/>
          <p:cNvSpPr/>
          <p:nvPr/>
        </p:nvSpPr>
        <p:spPr>
          <a:xfrm>
            <a:off x="2286000" y="243828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28" name=""/>
          <p:cNvSpPr/>
          <p:nvPr/>
        </p:nvSpPr>
        <p:spPr>
          <a:xfrm>
            <a:off x="7010280" y="243828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9" name=""/>
          <p:cNvSpPr/>
          <p:nvPr/>
        </p:nvSpPr>
        <p:spPr>
          <a:xfrm>
            <a:off x="7010280" y="2362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0" name=""/>
          <p:cNvSpPr/>
          <p:nvPr/>
        </p:nvSpPr>
        <p:spPr>
          <a:xfrm>
            <a:off x="914400" y="304920"/>
            <a:ext cx="7238880" cy="914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Firm with No Force Majeure Product</a:t>
            </a:r>
            <a:endParaRPr b="0" lang="en-US" sz="4200" strike="noStrike" u="none">
              <a:solidFill>
                <a:srgbClr val="000000"/>
              </a:solidFill>
              <a:effectLst/>
              <a:uFillTx/>
              <a:latin typeface="Times New Roman"/>
            </a:endParaRPr>
          </a:p>
        </p:txBody>
      </p:sp>
      <p:sp>
        <p:nvSpPr>
          <p:cNvPr id="431" name=""/>
          <p:cNvSpPr/>
          <p:nvPr/>
        </p:nvSpPr>
        <p:spPr>
          <a:xfrm>
            <a:off x="4572000" y="1219320"/>
            <a:ext cx="0" cy="9144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2" name="PlaceHolder 1"/>
          <p:cNvSpPr>
            <a:spLocks noGrp="1"/>
          </p:cNvSpPr>
          <p:nvPr>
            <p:ph type="title"/>
          </p:nvPr>
        </p:nvSpPr>
        <p:spPr>
          <a:xfrm>
            <a:off x="609480" y="2282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Arial"/>
              </a:rPr>
              <a:t>Optional Products</a:t>
            </a:r>
            <a:endParaRPr b="0" lang="en-US" sz="4800" strike="noStrike" u="none">
              <a:solidFill>
                <a:srgbClr val="000000"/>
              </a:solidFill>
              <a:effectLst/>
              <a:uFillTx/>
              <a:latin typeface="Times New Roman"/>
            </a:endParaRPr>
          </a:p>
        </p:txBody>
      </p:sp>
      <p:sp>
        <p:nvSpPr>
          <p:cNvPr id="433" name="PlaceHolder 2"/>
          <p:cNvSpPr>
            <a:spLocks noGrp="1"/>
          </p:cNvSpPr>
          <p:nvPr>
            <p:ph type="subTitle"/>
          </p:nvPr>
        </p:nvSpPr>
        <p:spPr>
          <a:xfrm>
            <a:off x="533520" y="1523520"/>
            <a:ext cx="8153280" cy="4876920"/>
          </a:xfrm>
          <a:prstGeom prst="rect">
            <a:avLst/>
          </a:prstGeom>
          <a:noFill/>
          <a:ln w="0">
            <a:noFill/>
          </a:ln>
        </p:spPr>
        <p:txBody>
          <a:bodyPr lIns="90000" rIns="90000" tIns="46800" bIns="46800" anchor="t">
            <a:noAutofit/>
          </a:bodyPr>
          <a:p>
            <a:pPr>
              <a:lnSpc>
                <a:spcPct val="100000"/>
              </a:lnSpc>
              <a:spcBef>
                <a:spcPts val="9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ERCOT</a:t>
            </a:r>
            <a:endParaRPr b="0" lang="en-US" sz="3600" strike="noStrike" u="none">
              <a:solidFill>
                <a:srgbClr val="000000"/>
              </a:solidFill>
              <a:effectLst/>
              <a:uFillTx/>
              <a:latin typeface="Times New Roman"/>
            </a:endParaRPr>
          </a:p>
          <a:p>
            <a:pPr indent="0">
              <a:lnSpc>
                <a:spcPct val="10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a:lnSpc>
                <a:spcPct val="100000"/>
              </a:lnSpc>
              <a:spcBef>
                <a:spcPts val="9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CAISO</a:t>
            </a:r>
            <a:endParaRPr b="0" lang="en-US" sz="3600" strike="noStrike" u="none">
              <a:solidFill>
                <a:srgbClr val="000000"/>
              </a:solidFill>
              <a:effectLst/>
              <a:uFillTx/>
              <a:latin typeface="Times New Roman"/>
            </a:endParaRPr>
          </a:p>
          <a:p>
            <a:pPr indent="0">
              <a:lnSpc>
                <a:spcPct val="100000"/>
              </a:lnSpc>
              <a:spcBef>
                <a:spcPts val="9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a:lnSpc>
                <a:spcPct val="100000"/>
              </a:lnSpc>
              <a:spcBef>
                <a:spcPts val="9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Western Firm</a:t>
            </a:r>
            <a:endParaRPr b="0" lang="en-US" sz="3600" strike="noStrike" u="none">
              <a:solidFill>
                <a:srgbClr val="000000"/>
              </a:solidFill>
              <a:effectLst/>
              <a:uFillTx/>
              <a:latin typeface="Times New Roman"/>
            </a:endParaRPr>
          </a:p>
          <a:p>
            <a:pPr indent="0">
              <a:lnSpc>
                <a:spcPct val="100000"/>
              </a:lnSpc>
              <a:spcBef>
                <a:spcPts val="9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a:lnSpc>
                <a:spcPct val="100000"/>
              </a:lnSpc>
              <a:spcBef>
                <a:spcPts val="9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UCC</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4" name="PlaceHolder 1"/>
          <p:cNvSpPr>
            <a:spLocks noGrp="1"/>
          </p:cNvSpPr>
          <p:nvPr>
            <p:ph type="title"/>
          </p:nvPr>
        </p:nvSpPr>
        <p:spPr>
          <a:xfrm>
            <a:off x="647640" y="1828800"/>
            <a:ext cx="7848720" cy="13716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When The Deal Does Not Go Down</a:t>
            </a:r>
            <a:endParaRPr b="0" lang="en-US" sz="4400" strike="noStrike" u="none">
              <a:solidFill>
                <a:srgbClr val="000000"/>
              </a:solidFill>
              <a:effectLst/>
              <a:uFillTx/>
              <a:latin typeface="Times New Roman"/>
            </a:endParaRPr>
          </a:p>
        </p:txBody>
      </p:sp>
      <p:sp>
        <p:nvSpPr>
          <p:cNvPr id="435"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Performance Obligations, Damages, Excuses for Non-Performance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Obligations &amp; Deliveries</a:t>
            </a:r>
            <a:endParaRPr b="0" lang="en-US" sz="4400" strike="noStrike" u="none">
              <a:solidFill>
                <a:srgbClr val="000000"/>
              </a:solidFill>
              <a:effectLst/>
              <a:uFillTx/>
              <a:latin typeface="Times New Roman"/>
            </a:endParaRPr>
          </a:p>
        </p:txBody>
      </p:sp>
      <p:sp>
        <p:nvSpPr>
          <p:cNvPr id="43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Seller’s obligations</a:t>
            </a:r>
            <a:endParaRPr b="0" lang="en-US" sz="28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Deliver specified quantity to delivery point</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Arrange transmission to delivery point</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Pay costs associated with delivery</a:t>
            </a:r>
            <a:endParaRPr b="0" lang="en-US" sz="24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Buyer’s obligations</a:t>
            </a:r>
            <a:endParaRPr b="0" lang="en-US" sz="28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Receive product at delivery point</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Arrange transmission at and away from delivery point</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Pay agreed transaction price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8" name=""/>
          <p:cNvSpPr/>
          <p:nvPr/>
        </p:nvSpPr>
        <p:spPr>
          <a:xfrm>
            <a:off x="4724280" y="9907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9" name=""/>
          <p:cNvSpPr/>
          <p:nvPr/>
        </p:nvSpPr>
        <p:spPr>
          <a:xfrm>
            <a:off x="4724280" y="1143000"/>
            <a:ext cx="26672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0" name=""/>
          <p:cNvSpPr/>
          <p:nvPr/>
        </p:nvSpPr>
        <p:spPr>
          <a:xfrm flipH="1">
            <a:off x="2209320" y="1143000"/>
            <a:ext cx="2514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1" name=""/>
          <p:cNvSpPr/>
          <p:nvPr/>
        </p:nvSpPr>
        <p:spPr>
          <a:xfrm>
            <a:off x="2209680" y="114300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2" name=""/>
          <p:cNvSpPr/>
          <p:nvPr/>
        </p:nvSpPr>
        <p:spPr>
          <a:xfrm>
            <a:off x="7391520" y="114300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3" name=""/>
          <p:cNvSpPr/>
          <p:nvPr/>
        </p:nvSpPr>
        <p:spPr>
          <a:xfrm>
            <a:off x="1219320" y="1523880"/>
            <a:ext cx="2057400" cy="8384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Seller’s Unexcused </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Failure to</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Perform</a:t>
            </a:r>
            <a:endParaRPr b="0" lang="en-US" sz="1800" strike="noStrike" u="none">
              <a:solidFill>
                <a:srgbClr val="000000"/>
              </a:solidFill>
              <a:effectLst/>
              <a:uFillTx/>
              <a:latin typeface="Times New Roman"/>
            </a:endParaRPr>
          </a:p>
        </p:txBody>
      </p:sp>
      <p:sp>
        <p:nvSpPr>
          <p:cNvPr id="444" name=""/>
          <p:cNvSpPr/>
          <p:nvPr/>
        </p:nvSpPr>
        <p:spPr>
          <a:xfrm>
            <a:off x="6324480" y="1523880"/>
            <a:ext cx="2057400" cy="8384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Buyer’s Unexcused </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Failure to</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Perform</a:t>
            </a:r>
            <a:endParaRPr b="0" lang="en-US" sz="1800" strike="noStrike" u="none">
              <a:solidFill>
                <a:srgbClr val="000000"/>
              </a:solidFill>
              <a:effectLst/>
              <a:uFillTx/>
              <a:latin typeface="Times New Roman"/>
            </a:endParaRPr>
          </a:p>
        </p:txBody>
      </p:sp>
      <p:sp>
        <p:nvSpPr>
          <p:cNvPr id="445" name=""/>
          <p:cNvSpPr/>
          <p:nvPr/>
        </p:nvSpPr>
        <p:spPr>
          <a:xfrm>
            <a:off x="609480" y="2819520"/>
            <a:ext cx="335304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Replacement Price - Contract Price</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if positive</a:t>
            </a:r>
            <a:endParaRPr b="0" lang="en-US" sz="1800" strike="noStrike" u="none">
              <a:solidFill>
                <a:srgbClr val="000000"/>
              </a:solidFill>
              <a:effectLst/>
              <a:uFillTx/>
              <a:latin typeface="Times New Roman"/>
            </a:endParaRPr>
          </a:p>
        </p:txBody>
      </p:sp>
      <p:sp>
        <p:nvSpPr>
          <p:cNvPr id="446" name=""/>
          <p:cNvSpPr/>
          <p:nvPr/>
        </p:nvSpPr>
        <p:spPr>
          <a:xfrm>
            <a:off x="5867280" y="2819520"/>
            <a:ext cx="2971800" cy="6094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Contract Price - Sales Price</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if positive</a:t>
            </a:r>
            <a:endParaRPr b="0" lang="en-US" sz="1800" strike="noStrike" u="none">
              <a:solidFill>
                <a:srgbClr val="000000"/>
              </a:solidFill>
              <a:effectLst/>
              <a:uFillTx/>
              <a:latin typeface="Times New Roman"/>
            </a:endParaRPr>
          </a:p>
        </p:txBody>
      </p:sp>
      <p:sp>
        <p:nvSpPr>
          <p:cNvPr id="447" name=""/>
          <p:cNvSpPr/>
          <p:nvPr/>
        </p:nvSpPr>
        <p:spPr>
          <a:xfrm>
            <a:off x="2971800" y="3505320"/>
            <a:ext cx="0" cy="22860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8" name=""/>
          <p:cNvSpPr/>
          <p:nvPr/>
        </p:nvSpPr>
        <p:spPr>
          <a:xfrm>
            <a:off x="2971800" y="3733920"/>
            <a:ext cx="3581280" cy="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9" name=""/>
          <p:cNvSpPr/>
          <p:nvPr/>
        </p:nvSpPr>
        <p:spPr>
          <a:xfrm flipV="1">
            <a:off x="3276720" y="3352320"/>
            <a:ext cx="0" cy="30492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0" name=""/>
          <p:cNvSpPr/>
          <p:nvPr/>
        </p:nvSpPr>
        <p:spPr>
          <a:xfrm>
            <a:off x="4114800" y="3505320"/>
            <a:ext cx="1981080" cy="4597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Option for payment in 5 days</a:t>
            </a:r>
            <a:endParaRPr b="0" lang="en-US" sz="1200" strike="noStrike" u="none">
              <a:solidFill>
                <a:srgbClr val="000000"/>
              </a:solidFill>
              <a:effectLst/>
              <a:uFillTx/>
              <a:latin typeface="Times New Roman"/>
            </a:endParaRPr>
          </a:p>
        </p:txBody>
      </p:sp>
      <p:sp>
        <p:nvSpPr>
          <p:cNvPr id="451" name=""/>
          <p:cNvSpPr/>
          <p:nvPr/>
        </p:nvSpPr>
        <p:spPr>
          <a:xfrm>
            <a:off x="5105520" y="373392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2" name=""/>
          <p:cNvSpPr/>
          <p:nvPr/>
        </p:nvSpPr>
        <p:spPr>
          <a:xfrm>
            <a:off x="4267080" y="4191120"/>
            <a:ext cx="190512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Payment Process</a:t>
            </a:r>
            <a:endParaRPr b="0" lang="en-US" sz="1800" strike="noStrike" u="none">
              <a:solidFill>
                <a:srgbClr val="000000"/>
              </a:solidFill>
              <a:effectLst/>
              <a:uFillTx/>
              <a:latin typeface="Times New Roman"/>
            </a:endParaRPr>
          </a:p>
        </p:txBody>
      </p:sp>
      <p:sp>
        <p:nvSpPr>
          <p:cNvPr id="453" name=""/>
          <p:cNvSpPr/>
          <p:nvPr/>
        </p:nvSpPr>
        <p:spPr>
          <a:xfrm>
            <a:off x="0" y="4038480"/>
            <a:ext cx="1295280" cy="1597320"/>
          </a:xfrm>
          <a:prstGeom prst="rect">
            <a:avLst/>
          </a:prstGeom>
          <a:noFill/>
          <a:ln w="9360">
            <a:solidFill>
              <a:srgbClr val="ffffff"/>
            </a:solidFill>
            <a:miter/>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Contract Price</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US $ Amount</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Specified in Transaction</a:t>
            </a:r>
            <a:endParaRPr b="0" lang="en-US" sz="1400" strike="noStrike" u="none">
              <a:solidFill>
                <a:srgbClr val="000000"/>
              </a:solidFill>
              <a:effectLst/>
              <a:uFillTx/>
              <a:latin typeface="Times New Roman"/>
            </a:endParaRPr>
          </a:p>
        </p:txBody>
      </p:sp>
      <p:sp>
        <p:nvSpPr>
          <p:cNvPr id="454" name=""/>
          <p:cNvSpPr/>
          <p:nvPr/>
        </p:nvSpPr>
        <p:spPr>
          <a:xfrm>
            <a:off x="1219320" y="4038480"/>
            <a:ext cx="2514600" cy="3250440"/>
          </a:xfrm>
          <a:prstGeom prst="rect">
            <a:avLst/>
          </a:prstGeom>
          <a:noFill/>
          <a:ln w="9360">
            <a:solidFill>
              <a:srgbClr val="ffffff"/>
            </a:solidFill>
            <a:miter/>
          </a:ln>
        </p:spPr>
        <p:style>
          <a:lnRef idx="0"/>
          <a:fillRef idx="0"/>
          <a:effectRef idx="0"/>
          <a:fontRef idx="minor"/>
        </p:style>
        <p:txBody>
          <a:bodyPr lIns="90000" rIns="90000" tIns="46800" bIns="46800" anchor="t">
            <a:spAutoFit/>
          </a:bodyPr>
          <a:p>
            <a:pPr marL="57240" indent="-57240">
              <a:lnSpc>
                <a:spcPct val="8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Replacement Price</a:t>
            </a:r>
            <a:endParaRPr b="0" lang="en-US" sz="1200" strike="noStrike" u="none">
              <a:solidFill>
                <a:srgbClr val="000000"/>
              </a:solidFill>
              <a:effectLst/>
              <a:uFillTx/>
              <a:latin typeface="Times New Roman"/>
            </a:endParaRPr>
          </a:p>
          <a:p>
            <a:pPr marL="57240" indent="-57240">
              <a:lnSpc>
                <a:spcPct val="100000"/>
              </a:lnSpc>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Commercially  reasonable manner</a:t>
            </a:r>
            <a:endParaRPr b="0" lang="en-US" sz="1200" strike="noStrike" u="none">
              <a:solidFill>
                <a:srgbClr val="000000"/>
              </a:solidFill>
              <a:effectLst/>
              <a:uFillTx/>
              <a:latin typeface="Times New Roman"/>
            </a:endParaRPr>
          </a:p>
          <a:p>
            <a:pPr marL="57240" indent="-57240">
              <a:lnSpc>
                <a:spcPct val="100000"/>
              </a:lnSpc>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Purchase of replacement product at delivery point</a:t>
            </a:r>
            <a:endParaRPr b="0" lang="en-US" sz="1200" strike="noStrike" u="none">
              <a:solidFill>
                <a:srgbClr val="000000"/>
              </a:solidFill>
              <a:effectLst/>
              <a:uFillTx/>
              <a:latin typeface="Times New Roman"/>
            </a:endParaRPr>
          </a:p>
          <a:p>
            <a:pPr marL="57240" indent="-57240">
              <a:lnSpc>
                <a:spcPct val="100000"/>
              </a:lnSpc>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Option: market price at delivery point</a:t>
            </a:r>
            <a:endParaRPr b="0" lang="en-US" sz="1200" strike="noStrike" u="none">
              <a:solidFill>
                <a:srgbClr val="000000"/>
              </a:solidFill>
              <a:effectLst/>
              <a:uFillTx/>
              <a:latin typeface="Times New Roman"/>
            </a:endParaRPr>
          </a:p>
          <a:p>
            <a:pPr marL="57240" indent="-57240">
              <a:lnSpc>
                <a:spcPct val="100000"/>
              </a:lnSpc>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Book out downstream considered as replacement product</a:t>
            </a:r>
            <a:endParaRPr b="0" lang="en-US" sz="1200" strike="noStrike" u="none">
              <a:solidFill>
                <a:srgbClr val="000000"/>
              </a:solidFill>
              <a:effectLst/>
              <a:uFillTx/>
              <a:latin typeface="Times New Roman"/>
            </a:endParaRPr>
          </a:p>
          <a:p>
            <a:pPr marL="57240" indent="-57240">
              <a:lnSpc>
                <a:spcPct val="100000"/>
              </a:lnSpc>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Includes additional costs, including transmission costs to delivery point</a:t>
            </a:r>
            <a:endParaRPr b="0" lang="en-US" sz="1200" strike="noStrike" u="none">
              <a:solidFill>
                <a:srgbClr val="000000"/>
              </a:solidFill>
              <a:effectLst/>
              <a:uFillTx/>
              <a:latin typeface="Times New Roman"/>
            </a:endParaRPr>
          </a:p>
          <a:p>
            <a:pPr marL="57240" indent="-57240">
              <a:lnSpc>
                <a:spcPct val="100000"/>
              </a:lnSpc>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Excludes penalties</a:t>
            </a:r>
            <a:endParaRPr b="0" lang="en-US" sz="1200" strike="noStrike" u="none">
              <a:solidFill>
                <a:srgbClr val="000000"/>
              </a:solidFill>
              <a:effectLst/>
              <a:uFillTx/>
              <a:latin typeface="Times New Roman"/>
            </a:endParaRPr>
          </a:p>
          <a:p>
            <a:pPr marL="57240" indent="-57240">
              <a:lnSpc>
                <a:spcPct val="100000"/>
              </a:lnSpc>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Not required to utilize buyer’s generation or market positions/options</a:t>
            </a:r>
            <a:endParaRPr b="0" lang="en-US" sz="1200" strike="noStrike" u="none">
              <a:solidFill>
                <a:srgbClr val="000000"/>
              </a:solidFill>
              <a:effectLst/>
              <a:uFillTx/>
              <a:latin typeface="Times New Roman"/>
            </a:endParaRPr>
          </a:p>
        </p:txBody>
      </p:sp>
      <p:sp>
        <p:nvSpPr>
          <p:cNvPr id="455" name=""/>
          <p:cNvSpPr/>
          <p:nvPr/>
        </p:nvSpPr>
        <p:spPr>
          <a:xfrm>
            <a:off x="6781680" y="3794040"/>
            <a:ext cx="1676520" cy="3385800"/>
          </a:xfrm>
          <a:prstGeom prst="rect">
            <a:avLst/>
          </a:prstGeom>
          <a:noFill/>
          <a:ln w="9360">
            <a:solidFill>
              <a:srgbClr val="ffffff"/>
            </a:solidFill>
            <a:miter/>
          </a:ln>
        </p:spPr>
        <p:style>
          <a:lnRef idx="0"/>
          <a:fillRef idx="0"/>
          <a:effectRef idx="0"/>
          <a:fontRef idx="minor"/>
        </p:style>
        <p:txBody>
          <a:bodyPr lIns="90000" rIns="90000" tIns="46800" bIns="46800" anchor="t">
            <a:spAutoFit/>
          </a:bodyPr>
          <a:p>
            <a:pPr marL="57240" indent="-57240">
              <a:lnSpc>
                <a:spcPct val="8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Sales Price</a:t>
            </a:r>
            <a:endParaRPr b="0" lang="en-US" sz="1200" strike="noStrike" u="none">
              <a:solidFill>
                <a:srgbClr val="000000"/>
              </a:solidFill>
              <a:effectLst/>
              <a:uFillTx/>
              <a:latin typeface="Times New Roman"/>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Commercially reasonable manner</a:t>
            </a:r>
            <a:endParaRPr b="0" lang="en-US" sz="1200" strike="noStrike" u="none">
              <a:solidFill>
                <a:srgbClr val="000000"/>
              </a:solidFill>
              <a:effectLst/>
              <a:uFillTx/>
              <a:latin typeface="Times New Roman"/>
            </a:endParaRPr>
          </a:p>
          <a:p>
            <a:pPr marL="57240" indent="-57240">
              <a:lnSpc>
                <a:spcPct val="7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Resale of product at delivery point</a:t>
            </a:r>
            <a:endParaRPr b="0" lang="en-US" sz="1200" strike="noStrike" u="none">
              <a:solidFill>
                <a:srgbClr val="000000"/>
              </a:solidFill>
              <a:effectLst/>
              <a:uFillTx/>
              <a:latin typeface="Times New Roman"/>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Option: market price at delivery point</a:t>
            </a:r>
            <a:endParaRPr b="0" lang="en-US" sz="1200" strike="noStrike" u="none">
              <a:solidFill>
                <a:srgbClr val="000000"/>
              </a:solidFill>
              <a:effectLst/>
              <a:uFillTx/>
              <a:latin typeface="Times New Roman"/>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Book out upstream considered resale of product </a:t>
            </a:r>
            <a:endParaRPr b="0" lang="en-US" sz="1200" strike="noStrike" u="none">
              <a:solidFill>
                <a:srgbClr val="000000"/>
              </a:solidFill>
              <a:effectLst/>
              <a:uFillTx/>
              <a:latin typeface="Times New Roman"/>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Reduced by additional, incidental and transmission costs</a:t>
            </a:r>
            <a:endParaRPr b="0" lang="en-US" sz="1200" strike="noStrike" u="none">
              <a:solidFill>
                <a:srgbClr val="000000"/>
              </a:solidFill>
              <a:effectLst/>
              <a:uFillTx/>
              <a:latin typeface="Times New Roman"/>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Excludes penalties</a:t>
            </a:r>
            <a:endParaRPr b="0" lang="en-US" sz="1200" strike="noStrike" u="none">
              <a:solidFill>
                <a:srgbClr val="000000"/>
              </a:solidFill>
              <a:effectLst/>
              <a:uFillTx/>
              <a:latin typeface="Times New Roman"/>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Not required to utilize seller’s generation or market positions/options</a:t>
            </a:r>
            <a:endParaRPr b="0" lang="en-US" sz="1200" strike="noStrike" u="none">
              <a:solidFill>
                <a:srgbClr val="000000"/>
              </a:solidFill>
              <a:effectLst/>
              <a:uFillTx/>
              <a:latin typeface="Times New Roman"/>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56" name=""/>
          <p:cNvSpPr/>
          <p:nvPr/>
        </p:nvSpPr>
        <p:spPr>
          <a:xfrm>
            <a:off x="2133720" y="23623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7" name=""/>
          <p:cNvSpPr/>
          <p:nvPr/>
        </p:nvSpPr>
        <p:spPr>
          <a:xfrm>
            <a:off x="2133720" y="26668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58" name=""/>
          <p:cNvSpPr/>
          <p:nvPr/>
        </p:nvSpPr>
        <p:spPr>
          <a:xfrm>
            <a:off x="7391520" y="23623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9" name=""/>
          <p:cNvSpPr/>
          <p:nvPr/>
        </p:nvSpPr>
        <p:spPr>
          <a:xfrm>
            <a:off x="7391520" y="26668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60" name=""/>
          <p:cNvSpPr/>
          <p:nvPr/>
        </p:nvSpPr>
        <p:spPr>
          <a:xfrm>
            <a:off x="1295280" y="76320"/>
            <a:ext cx="6096240" cy="914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Liquidated Damages</a:t>
            </a:r>
            <a:endParaRPr b="0" lang="en-US" sz="4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1" name=""/>
          <p:cNvSpPr/>
          <p:nvPr/>
        </p:nvSpPr>
        <p:spPr>
          <a:xfrm flipH="1">
            <a:off x="1600200" y="2479680"/>
            <a:ext cx="1440" cy="41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2" name=""/>
          <p:cNvSpPr/>
          <p:nvPr/>
        </p:nvSpPr>
        <p:spPr>
          <a:xfrm>
            <a:off x="1295280" y="76320"/>
            <a:ext cx="6096240" cy="9144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Claimed Force Majeure Events</a:t>
            </a:r>
            <a:endParaRPr b="0" lang="en-US" sz="4200" strike="noStrike" u="none">
              <a:solidFill>
                <a:srgbClr val="000000"/>
              </a:solidFill>
              <a:effectLst/>
              <a:uFillTx/>
              <a:latin typeface="Times New Roman"/>
            </a:endParaRPr>
          </a:p>
        </p:txBody>
      </p:sp>
      <p:sp>
        <p:nvSpPr>
          <p:cNvPr id="463" name=""/>
          <p:cNvSpPr/>
          <p:nvPr/>
        </p:nvSpPr>
        <p:spPr>
          <a:xfrm>
            <a:off x="4343400" y="914400"/>
            <a:ext cx="0" cy="30492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4" name=""/>
          <p:cNvSpPr/>
          <p:nvPr/>
        </p:nvSpPr>
        <p:spPr>
          <a:xfrm flipH="1">
            <a:off x="1828800" y="12193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5" name=""/>
          <p:cNvSpPr/>
          <p:nvPr/>
        </p:nvSpPr>
        <p:spPr>
          <a:xfrm>
            <a:off x="4572000" y="1219320"/>
            <a:ext cx="2895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6" name=""/>
          <p:cNvSpPr/>
          <p:nvPr/>
        </p:nvSpPr>
        <p:spPr>
          <a:xfrm>
            <a:off x="1830240" y="121932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7" name=""/>
          <p:cNvSpPr/>
          <p:nvPr/>
        </p:nvSpPr>
        <p:spPr>
          <a:xfrm>
            <a:off x="7467480" y="121932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8" name=""/>
          <p:cNvSpPr/>
          <p:nvPr/>
        </p:nvSpPr>
        <p:spPr>
          <a:xfrm>
            <a:off x="4572000" y="114300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9" name=""/>
          <p:cNvSpPr/>
          <p:nvPr/>
        </p:nvSpPr>
        <p:spPr>
          <a:xfrm>
            <a:off x="228600" y="1447920"/>
            <a:ext cx="3276720" cy="1447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Event that prevents performance</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and cannot be avoided or</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overcome, not anticipated, not within</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reasonable control or result</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of negligence </a:t>
            </a:r>
            <a:endParaRPr b="0" lang="en-US" sz="1800" strike="noStrike" u="none">
              <a:solidFill>
                <a:srgbClr val="000000"/>
              </a:solidFill>
              <a:effectLst/>
              <a:uFillTx/>
              <a:latin typeface="Times New Roman"/>
            </a:endParaRPr>
          </a:p>
        </p:txBody>
      </p:sp>
      <p:sp>
        <p:nvSpPr>
          <p:cNvPr id="470" name=""/>
          <p:cNvSpPr/>
          <p:nvPr/>
        </p:nvSpPr>
        <p:spPr>
          <a:xfrm>
            <a:off x="3657600" y="1447920"/>
            <a:ext cx="3200400" cy="11430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Excludes loss of Buyer’s markets,</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uneconomic resale, loss of Seller’s</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supply, ability to sell at higher price</a:t>
            </a:r>
            <a:endParaRPr b="0" lang="en-US" sz="1800" strike="noStrike" u="none">
              <a:solidFill>
                <a:srgbClr val="000000"/>
              </a:solidFill>
              <a:effectLst/>
              <a:uFillTx/>
              <a:latin typeface="Times New Roman"/>
            </a:endParaRPr>
          </a:p>
        </p:txBody>
      </p:sp>
      <p:sp>
        <p:nvSpPr>
          <p:cNvPr id="471" name=""/>
          <p:cNvSpPr/>
          <p:nvPr/>
        </p:nvSpPr>
        <p:spPr>
          <a:xfrm>
            <a:off x="7086600" y="1447920"/>
            <a:ext cx="2057400" cy="838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 Provider</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Interruption</a:t>
            </a:r>
            <a:endParaRPr b="0" lang="en-US" sz="1800" strike="noStrike" u="none">
              <a:solidFill>
                <a:srgbClr val="000000"/>
              </a:solidFill>
              <a:effectLst/>
              <a:uFillTx/>
              <a:latin typeface="Times New Roman"/>
            </a:endParaRPr>
          </a:p>
        </p:txBody>
      </p:sp>
      <p:sp>
        <p:nvSpPr>
          <p:cNvPr id="472" name=""/>
          <p:cNvSpPr/>
          <p:nvPr/>
        </p:nvSpPr>
        <p:spPr>
          <a:xfrm>
            <a:off x="2743200" y="289548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3" name=""/>
          <p:cNvSpPr/>
          <p:nvPr/>
        </p:nvSpPr>
        <p:spPr>
          <a:xfrm>
            <a:off x="1600200" y="3124080"/>
            <a:ext cx="213372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Product Definition can </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Alter Affect of Event</a:t>
            </a:r>
            <a:endParaRPr b="0" lang="en-US" sz="1800" strike="noStrike" u="none">
              <a:solidFill>
                <a:srgbClr val="000000"/>
              </a:solidFill>
              <a:effectLst/>
              <a:uFillTx/>
              <a:latin typeface="Times New Roman"/>
            </a:endParaRPr>
          </a:p>
        </p:txBody>
      </p:sp>
      <p:sp>
        <p:nvSpPr>
          <p:cNvPr id="474" name=""/>
          <p:cNvSpPr/>
          <p:nvPr/>
        </p:nvSpPr>
        <p:spPr>
          <a:xfrm>
            <a:off x="2743200" y="38098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5" name=""/>
          <p:cNvSpPr/>
          <p:nvPr/>
        </p:nvSpPr>
        <p:spPr>
          <a:xfrm>
            <a:off x="2743200" y="4191120"/>
            <a:ext cx="0" cy="304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6" name=""/>
          <p:cNvSpPr/>
          <p:nvPr/>
        </p:nvSpPr>
        <p:spPr>
          <a:xfrm>
            <a:off x="3886200" y="4419720"/>
            <a:ext cx="167652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Unexcused Failure</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To Perform</a:t>
            </a:r>
            <a:endParaRPr b="0" lang="en-US" sz="1800" strike="noStrike" u="none">
              <a:solidFill>
                <a:srgbClr val="000000"/>
              </a:solidFill>
              <a:effectLst/>
              <a:uFillTx/>
              <a:latin typeface="Times New Roman"/>
            </a:endParaRPr>
          </a:p>
        </p:txBody>
      </p:sp>
      <p:sp>
        <p:nvSpPr>
          <p:cNvPr id="477" name=""/>
          <p:cNvSpPr/>
          <p:nvPr/>
        </p:nvSpPr>
        <p:spPr>
          <a:xfrm>
            <a:off x="1295280" y="4495680"/>
            <a:ext cx="236232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Force Majeure Event</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Excusing Performance</a:t>
            </a:r>
            <a:endParaRPr b="0" lang="en-US" sz="1800" strike="noStrike" u="none">
              <a:solidFill>
                <a:srgbClr val="000000"/>
              </a:solidFill>
              <a:effectLst/>
              <a:uFillTx/>
              <a:latin typeface="Times New Roman"/>
            </a:endParaRPr>
          </a:p>
        </p:txBody>
      </p:sp>
      <p:sp>
        <p:nvSpPr>
          <p:cNvPr id="478" name=""/>
          <p:cNvSpPr/>
          <p:nvPr/>
        </p:nvSpPr>
        <p:spPr>
          <a:xfrm>
            <a:off x="7543800" y="228600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9" name=""/>
          <p:cNvSpPr/>
          <p:nvPr/>
        </p:nvSpPr>
        <p:spPr>
          <a:xfrm flipH="1">
            <a:off x="5791320" y="2819520"/>
            <a:ext cx="1752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0" name=""/>
          <p:cNvSpPr/>
          <p:nvPr/>
        </p:nvSpPr>
        <p:spPr>
          <a:xfrm>
            <a:off x="6781680" y="4572000"/>
            <a:ext cx="1752840" cy="6094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Interruption due to</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Force Majeure</a:t>
            </a:r>
            <a:endParaRPr b="0" lang="en-US" sz="1800" strike="noStrike" u="none">
              <a:solidFill>
                <a:srgbClr val="000000"/>
              </a:solidFill>
              <a:effectLst/>
              <a:uFillTx/>
              <a:latin typeface="Times New Roman"/>
            </a:endParaRPr>
          </a:p>
        </p:txBody>
      </p:sp>
      <p:sp>
        <p:nvSpPr>
          <p:cNvPr id="481" name=""/>
          <p:cNvSpPr/>
          <p:nvPr/>
        </p:nvSpPr>
        <p:spPr>
          <a:xfrm>
            <a:off x="7543800" y="289548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2" name=""/>
          <p:cNvSpPr/>
          <p:nvPr/>
        </p:nvSpPr>
        <p:spPr>
          <a:xfrm>
            <a:off x="6477120" y="3352680"/>
            <a:ext cx="198108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Contracted for Firm</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a:t>
            </a:r>
            <a:endParaRPr b="0" lang="en-US" sz="1800" strike="noStrike" u="none">
              <a:solidFill>
                <a:srgbClr val="000000"/>
              </a:solidFill>
              <a:effectLst/>
              <a:uFillTx/>
              <a:latin typeface="Times New Roman"/>
            </a:endParaRPr>
          </a:p>
        </p:txBody>
      </p:sp>
      <p:sp>
        <p:nvSpPr>
          <p:cNvPr id="483" name=""/>
          <p:cNvSpPr/>
          <p:nvPr/>
        </p:nvSpPr>
        <p:spPr>
          <a:xfrm>
            <a:off x="5791320" y="5562720"/>
            <a:ext cx="3047760" cy="990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Other Factors and circumstances</a:t>
            </a:r>
            <a:br>
              <a:rPr sz="1800"/>
            </a:br>
            <a:r>
              <a:rPr b="0" lang="en-US" sz="1800" strike="noStrike" u="none">
                <a:solidFill>
                  <a:srgbClr val="000000"/>
                </a:solidFill>
                <a:effectLst/>
                <a:uFillTx/>
                <a:latin typeface="Arial Narrow"/>
              </a:rPr>
              <a:t>establish performance was</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prevented</a:t>
            </a:r>
            <a:endParaRPr b="0" lang="en-US" sz="1800" strike="noStrike" u="none">
              <a:solidFill>
                <a:srgbClr val="000000"/>
              </a:solidFill>
              <a:effectLst/>
              <a:uFillTx/>
              <a:latin typeface="Times New Roman"/>
            </a:endParaRPr>
          </a:p>
        </p:txBody>
      </p:sp>
      <p:sp>
        <p:nvSpPr>
          <p:cNvPr id="484" name=""/>
          <p:cNvSpPr/>
          <p:nvPr/>
        </p:nvSpPr>
        <p:spPr>
          <a:xfrm>
            <a:off x="1600200" y="2895480"/>
            <a:ext cx="1143000" cy="1800"/>
          </a:xfrm>
          <a:prstGeom prst="line">
            <a:avLst/>
          </a:prstGeom>
          <a:ln w="9360">
            <a:solidFill>
              <a:srgbClr val="000000"/>
            </a:solidFill>
            <a:miter/>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Times New Roman"/>
            </a:endParaRPr>
          </a:p>
        </p:txBody>
      </p:sp>
      <p:sp>
        <p:nvSpPr>
          <p:cNvPr id="485" name=""/>
          <p:cNvSpPr/>
          <p:nvPr/>
        </p:nvSpPr>
        <p:spPr>
          <a:xfrm>
            <a:off x="5791320" y="29718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6" name=""/>
          <p:cNvSpPr/>
          <p:nvPr/>
        </p:nvSpPr>
        <p:spPr>
          <a:xfrm>
            <a:off x="5791320" y="281952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7" name=""/>
          <p:cNvSpPr/>
          <p:nvPr/>
        </p:nvSpPr>
        <p:spPr>
          <a:xfrm>
            <a:off x="4800600" y="3048120"/>
            <a:ext cx="1523880" cy="990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Contracted</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For Non-Firm</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a:t>
            </a:r>
            <a:endParaRPr b="0" lang="en-US" sz="1800" strike="noStrike" u="none">
              <a:solidFill>
                <a:srgbClr val="000000"/>
              </a:solidFill>
              <a:effectLst/>
              <a:uFillTx/>
              <a:latin typeface="Times New Roman"/>
            </a:endParaRPr>
          </a:p>
        </p:txBody>
      </p:sp>
      <p:sp>
        <p:nvSpPr>
          <p:cNvPr id="488" name=""/>
          <p:cNvSpPr/>
          <p:nvPr/>
        </p:nvSpPr>
        <p:spPr>
          <a:xfrm>
            <a:off x="4648320" y="2590920"/>
            <a:ext cx="0" cy="1676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cxnSp>
        <p:nvCxnSpPr>
          <p:cNvPr id="489" name=""/>
          <p:cNvCxnSpPr>
            <a:stCxn id="488" idx="0"/>
          </p:cNvCxnSpPr>
          <p:nvPr/>
        </p:nvCxnSpPr>
        <p:spPr>
          <a:xfrm>
            <a:off x="4647960" y="4267080"/>
            <a:ext cx="1080" cy="76680"/>
          </a:xfrm>
          <a:prstGeom prst="straightConnector1">
            <a:avLst/>
          </a:prstGeom>
          <a:ln w="9360">
            <a:solidFill>
              <a:srgbClr val="000000"/>
            </a:solidFill>
            <a:miter/>
            <a:tailEnd len="med" type="triangle" w="med"/>
          </a:ln>
        </p:spPr>
      </p:cxnSp>
      <p:sp>
        <p:nvSpPr>
          <p:cNvPr id="490" name=""/>
          <p:cNvSpPr/>
          <p:nvPr/>
        </p:nvSpPr>
        <p:spPr>
          <a:xfrm>
            <a:off x="5715000" y="472428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1" name=""/>
          <p:cNvSpPr/>
          <p:nvPr/>
        </p:nvSpPr>
        <p:spPr>
          <a:xfrm>
            <a:off x="5715000" y="472428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2" name=""/>
          <p:cNvSpPr/>
          <p:nvPr/>
        </p:nvSpPr>
        <p:spPr>
          <a:xfrm>
            <a:off x="7543800" y="41911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3" name=""/>
          <p:cNvSpPr/>
          <p:nvPr/>
        </p:nvSpPr>
        <p:spPr>
          <a:xfrm>
            <a:off x="7543800" y="41148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4" name=""/>
          <p:cNvSpPr/>
          <p:nvPr/>
        </p:nvSpPr>
        <p:spPr>
          <a:xfrm>
            <a:off x="5715000" y="472428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5" name=""/>
          <p:cNvSpPr/>
          <p:nvPr/>
        </p:nvSpPr>
        <p:spPr>
          <a:xfrm flipH="1">
            <a:off x="5638680" y="4724280"/>
            <a:ext cx="1526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6" name=""/>
          <p:cNvSpPr/>
          <p:nvPr/>
        </p:nvSpPr>
        <p:spPr>
          <a:xfrm>
            <a:off x="5638680" y="472428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7" name=""/>
          <p:cNvSpPr/>
          <p:nvPr/>
        </p:nvSpPr>
        <p:spPr>
          <a:xfrm>
            <a:off x="7543800" y="426708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98" name=""/>
          <p:cNvSpPr/>
          <p:nvPr/>
        </p:nvSpPr>
        <p:spPr>
          <a:xfrm>
            <a:off x="5791320" y="403848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9" name=""/>
          <p:cNvSpPr/>
          <p:nvPr/>
        </p:nvSpPr>
        <p:spPr>
          <a:xfrm>
            <a:off x="7543800" y="43434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0" name=""/>
          <p:cNvSpPr/>
          <p:nvPr/>
        </p:nvSpPr>
        <p:spPr>
          <a:xfrm>
            <a:off x="7543800" y="44956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501" name=""/>
          <p:cNvSpPr/>
          <p:nvPr/>
        </p:nvSpPr>
        <p:spPr>
          <a:xfrm>
            <a:off x="7543800" y="51814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2" name=""/>
          <p:cNvSpPr/>
          <p:nvPr/>
        </p:nvSpPr>
        <p:spPr>
          <a:xfrm>
            <a:off x="7543800" y="5410080"/>
            <a:ext cx="0" cy="152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3" name=""/>
          <p:cNvSpPr/>
          <p:nvPr/>
        </p:nvSpPr>
        <p:spPr>
          <a:xfrm flipH="1">
            <a:off x="2590920" y="6019920"/>
            <a:ext cx="3200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4" name=""/>
          <p:cNvSpPr/>
          <p:nvPr/>
        </p:nvSpPr>
        <p:spPr>
          <a:xfrm flipV="1">
            <a:off x="2590920" y="5257440"/>
            <a:ext cx="0" cy="762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5" name=""/>
          <p:cNvSpPr/>
          <p:nvPr/>
        </p:nvSpPr>
        <p:spPr>
          <a:xfrm flipV="1">
            <a:off x="2590920" y="51814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506" name=""/>
          <p:cNvSpPr/>
          <p:nvPr/>
        </p:nvSpPr>
        <p:spPr>
          <a:xfrm>
            <a:off x="5638680" y="487692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7" name=""/>
          <p:cNvSpPr/>
          <p:nvPr/>
        </p:nvSpPr>
        <p:spPr>
          <a:xfrm>
            <a:off x="5715000" y="4876920"/>
            <a:ext cx="1066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8"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Remedies for Failure to Deliver/Receive</a:t>
            </a:r>
            <a:endParaRPr b="0" lang="en-US" sz="2400" strike="noStrike" u="none">
              <a:solidFill>
                <a:srgbClr val="000000"/>
              </a:solidFill>
              <a:effectLst/>
              <a:uFillTx/>
              <a:latin typeface="Times New Roman"/>
            </a:endParaRPr>
          </a:p>
        </p:txBody>
      </p:sp>
      <p:sp>
        <p:nvSpPr>
          <p:cNvPr id="509" name="PlaceHolder 2"/>
          <p:cNvSpPr>
            <a:spLocks noGrp="1"/>
          </p:cNvSpPr>
          <p:nvPr>
            <p:ph type="subTitle"/>
          </p:nvPr>
        </p:nvSpPr>
        <p:spPr>
          <a:xfrm>
            <a:off x="380880" y="1523880"/>
            <a:ext cx="8305920" cy="3810240"/>
          </a:xfrm>
          <a:prstGeom prst="rect">
            <a:avLst/>
          </a:prstGeom>
          <a:noFill/>
          <a:ln w="0">
            <a:noFill/>
          </a:ln>
        </p:spPr>
        <p:txBody>
          <a:bodyPr lIns="90000" rIns="90000" tIns="46800" bIns="46800" anchor="t">
            <a:noAutofit/>
          </a:bodyPr>
          <a:p>
            <a:pPr indent="0" algn="just">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00"/>
                </a:solidFill>
                <a:effectLst/>
                <a:uFillTx/>
                <a:latin typeface="Arial"/>
              </a:rPr>
              <a:t>Example 1</a:t>
            </a:r>
            <a:r>
              <a:rPr b="0" lang="en-US" sz="2000" strike="noStrike" u="none">
                <a:solidFill>
                  <a:srgbClr val="000000"/>
                </a:solidFill>
                <a:effectLst/>
                <a:uFillTx/>
                <a:latin typeface="Arial"/>
              </a:rPr>
              <a:t>.   Party A agrees to sell Party B 50MWh/h for Peak Hours on the next weekday for delivery at PJM Western Hub.  The Product is Unit Firm and Party A fails to deliver because Party A's generation source is forced out.</a:t>
            </a:r>
            <a:endParaRPr b="0" lang="en-US" sz="2000" strike="noStrike" u="none">
              <a:solidFill>
                <a:srgbClr val="000000"/>
              </a:solidFill>
              <a:effectLst/>
              <a:uFillTx/>
              <a:latin typeface="Times New Roman"/>
            </a:endParaRPr>
          </a:p>
          <a:p>
            <a:pPr indent="0" algn="just">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Outcome:</a:t>
            </a:r>
            <a:r>
              <a:rPr b="0" lang="en-US" sz="2000" strike="noStrike" u="none">
                <a:solidFill>
                  <a:srgbClr val="000000"/>
                </a:solidFill>
                <a:effectLst/>
                <a:uFillTx/>
                <a:latin typeface="Arial"/>
              </a:rPr>
              <a:t>   No damages payable.  There is no unexcused failure to perform.  In this case the Product sold is Unit Firm, and by definition, the obligation to deliver Unit Firm Product is excused by forced outage of the relevant generation asset.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0"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Remedies for Failure to Deliver/Receive</a:t>
            </a:r>
            <a:endParaRPr b="0" lang="en-US" sz="2800" strike="noStrike" u="none">
              <a:solidFill>
                <a:srgbClr val="000000"/>
              </a:solidFill>
              <a:effectLst/>
              <a:uFillTx/>
              <a:latin typeface="Times New Roman"/>
            </a:endParaRPr>
          </a:p>
        </p:txBody>
      </p:sp>
      <p:sp>
        <p:nvSpPr>
          <p:cNvPr id="511" name="PlaceHolder 2"/>
          <p:cNvSpPr>
            <a:spLocks noGrp="1"/>
          </p:cNvSpPr>
          <p:nvPr>
            <p:ph type="subTitle"/>
          </p:nvPr>
        </p:nvSpPr>
        <p:spPr>
          <a:xfrm>
            <a:off x="304560" y="1371240"/>
            <a:ext cx="8458200" cy="5257800"/>
          </a:xfrm>
          <a:prstGeom prst="rect">
            <a:avLst/>
          </a:prstGeom>
          <a:noFill/>
          <a:ln w="0">
            <a:noFill/>
          </a:ln>
        </p:spPr>
        <p:txBody>
          <a:bodyPr lIns="90000" rIns="90000" tIns="46800" bIns="46800" anchor="t">
            <a:noAutofit/>
          </a:bodyPr>
          <a:p>
            <a:pPr indent="0" algn="just">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00"/>
                </a:solidFill>
                <a:effectLst/>
                <a:uFillTx/>
                <a:latin typeface="Arial"/>
              </a:rPr>
              <a:t>Example 2</a:t>
            </a:r>
            <a:r>
              <a:rPr b="0" lang="en-US" sz="2000" strike="noStrike" u="none">
                <a:solidFill>
                  <a:srgbClr val="000000"/>
                </a:solidFill>
                <a:effectLst/>
                <a:uFillTx/>
                <a:latin typeface="Arial"/>
              </a:rPr>
              <a:t>.   Party A agrees to sell Party B the same 50MWh/h for Peak Hours on the next weekday for delivery at PJM Western Hub.  The Product is Firm (LD) and Party A fails to deliver because Party A is prevented from doing so by Force Majeure.</a:t>
            </a:r>
            <a:endParaRPr b="0" lang="en-US" sz="2000" strike="noStrike" u="none">
              <a:solidFill>
                <a:srgbClr val="000000"/>
              </a:solidFill>
              <a:effectLst/>
              <a:uFillTx/>
              <a:latin typeface="Times New Roman"/>
            </a:endParaRPr>
          </a:p>
          <a:p>
            <a:pPr indent="0" algn="just">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indent="0" algn="ctr">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Outcome:</a:t>
            </a:r>
            <a:r>
              <a:rPr b="0" lang="en-US" sz="2000" strike="noStrike" u="none">
                <a:solidFill>
                  <a:srgbClr val="000000"/>
                </a:solidFill>
                <a:effectLst/>
                <a:uFillTx/>
                <a:latin typeface="Arial"/>
              </a:rPr>
              <a:t>   No damages payable.  Because Party A's performance was prevented by Force Majeure, there is no unexcused failure to perform.</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2" name="PlaceHolder 1"/>
          <p:cNvSpPr>
            <a:spLocks noGrp="1"/>
          </p:cNvSpPr>
          <p:nvPr>
            <p:ph type="title"/>
          </p:nvPr>
        </p:nvSpPr>
        <p:spPr>
          <a:xfrm>
            <a:off x="762120" y="2282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Remedies for Failure to Deliver/Receive</a:t>
            </a:r>
            <a:endParaRPr b="0" lang="en-US" sz="2800" strike="noStrike" u="none">
              <a:solidFill>
                <a:srgbClr val="000000"/>
              </a:solidFill>
              <a:effectLst/>
              <a:uFillTx/>
              <a:latin typeface="Times New Roman"/>
            </a:endParaRPr>
          </a:p>
        </p:txBody>
      </p:sp>
      <p:sp>
        <p:nvSpPr>
          <p:cNvPr id="513" name="PlaceHolder 2"/>
          <p:cNvSpPr>
            <a:spLocks noGrp="1"/>
          </p:cNvSpPr>
          <p:nvPr>
            <p:ph type="subTitle"/>
          </p:nvPr>
        </p:nvSpPr>
        <p:spPr>
          <a:xfrm>
            <a:off x="228240" y="1294920"/>
            <a:ext cx="8534520" cy="5257800"/>
          </a:xfrm>
          <a:prstGeom prst="rect">
            <a:avLst/>
          </a:prstGeom>
          <a:noFill/>
          <a:ln w="0">
            <a:noFill/>
          </a:ln>
        </p:spPr>
        <p:txBody>
          <a:bodyPr lIns="90000" rIns="90000" tIns="46800" bIns="46800" anchor="t">
            <a:noAutofit/>
          </a:bodyPr>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a:rPr>
              <a:t>Example 3</a:t>
            </a:r>
            <a:r>
              <a:rPr b="1" lang="en-US" sz="2000" strike="noStrike" u="none">
                <a:solidFill>
                  <a:srgbClr val="000000"/>
                </a:solidFill>
                <a:effectLst/>
                <a:uFillTx/>
                <a:latin typeface="Arial"/>
              </a:rPr>
              <a:t>.</a:t>
            </a:r>
            <a:r>
              <a:rPr b="0" lang="en-US" sz="2000" strike="noStrike" u="none">
                <a:solidFill>
                  <a:srgbClr val="000000"/>
                </a:solidFill>
                <a:effectLst/>
                <a:uFillTx/>
                <a:latin typeface="Arial"/>
              </a:rPr>
              <a:t>   Yesterday, Party A agreed to sell Party B 50 MWh/h for Peak Hours today.  The delivery point is COB, and price is $30/MWh.  The Product is Firm (No Force Majeure) and Party A fails to deliver.  Party A has no excuse (</a:t>
            </a:r>
            <a:r>
              <a:rPr b="0" lang="en-US" sz="2000" strike="noStrike" u="sng">
                <a:solidFill>
                  <a:srgbClr val="000000"/>
                </a:solidFill>
                <a:effectLst/>
                <a:uFillTx/>
                <a:latin typeface="Arial"/>
              </a:rPr>
              <a:t>e.g.</a:t>
            </a:r>
            <a:r>
              <a:rPr b="0" lang="en-US" sz="2000" strike="noStrike" u="none">
                <a:solidFill>
                  <a:srgbClr val="000000"/>
                </a:solidFill>
                <a:effectLst/>
                <a:uFillTx/>
                <a:latin typeface="Arial"/>
              </a:rPr>
              <a:t>, Party B's failure to perform).  Today's price for the Product at the delivery point exceeded $30.</a:t>
            </a: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Outcome:</a:t>
            </a:r>
            <a:r>
              <a:rPr b="0" lang="en-US" sz="2000" strike="noStrike" u="none">
                <a:solidFill>
                  <a:srgbClr val="000000"/>
                </a:solidFill>
                <a:effectLst/>
                <a:uFillTx/>
                <a:latin typeface="Arial"/>
              </a:rPr>
              <a:t>   Party B's options are as follows:</a:t>
            </a:r>
            <a:endParaRPr b="0" lang="en-US" sz="2000" strike="noStrike" u="none">
              <a:solidFill>
                <a:srgbClr val="000000"/>
              </a:solidFill>
              <a:effectLst/>
              <a:uFillTx/>
              <a:latin typeface="Times New Roman"/>
            </a:endParaRPr>
          </a:p>
          <a:p>
            <a:pPr indent="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2" marL="9144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1.</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Acting in a commercially reasonably manner, buy replacement Product at COB and receive from Party A the excess of (a) the purchase price of such replacement Product, (plus reasonably incurred costs and transmission costs to COB, if any), expressed in US$, over (b) $30/MWh x 50 MWh/h x 16h.</a:t>
            </a: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lgn="just">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Advantages of Master Contract</a:t>
            </a:r>
            <a:endParaRPr b="0" lang="en-US" sz="4400" strike="noStrike" u="none">
              <a:solidFill>
                <a:srgbClr val="000000"/>
              </a:solidFill>
              <a:effectLst/>
              <a:uFillTx/>
              <a:latin typeface="Times New Roman"/>
            </a:endParaRPr>
          </a:p>
        </p:txBody>
      </p:sp>
      <p:sp>
        <p:nvSpPr>
          <p:cNvPr id="2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Facilitates trading of commonly understood products</a:t>
            </a:r>
            <a:endParaRPr b="0" lang="en-US" sz="3200" strike="noStrike" u="none">
              <a:solidFill>
                <a:srgbClr val="000000"/>
              </a:solidFill>
              <a:effectLst/>
              <a:uFillTx/>
              <a:latin typeface="Times New Roman"/>
            </a:endParaRPr>
          </a:p>
          <a:p>
            <a:pPr marL="343080" indent="-343080">
              <a:lnSpc>
                <a:spcPct val="9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Provides umbrella documentation for all transactions between each pair of trading counterparties</a:t>
            </a:r>
            <a:endParaRPr b="0" lang="en-US" sz="3200" strike="noStrike" u="none">
              <a:solidFill>
                <a:srgbClr val="000000"/>
              </a:solidFill>
              <a:effectLst/>
              <a:uFillTx/>
              <a:latin typeface="Times New Roman"/>
            </a:endParaRPr>
          </a:p>
          <a:p>
            <a:pPr marL="343080" indent="-343080">
              <a:lnSpc>
                <a:spcPct val="9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Permits flexibility- allows for changes in circumstances and transactions specifics</a:t>
            </a:r>
            <a:endParaRPr b="0" lang="en-US" sz="3200" strike="noStrike" u="none">
              <a:solidFill>
                <a:srgbClr val="000000"/>
              </a:solidFill>
              <a:effectLst/>
              <a:uFillTx/>
              <a:latin typeface="Times New Roman"/>
            </a:endParaRPr>
          </a:p>
          <a:p>
            <a:pPr marL="343080" indent="-343080">
              <a:lnSpc>
                <a:spcPct val="9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4" name="PlaceHolder 1"/>
          <p:cNvSpPr>
            <a:spLocks noGrp="1"/>
          </p:cNvSpPr>
          <p:nvPr>
            <p:ph type="title"/>
          </p:nvPr>
        </p:nvSpPr>
        <p:spPr>
          <a:xfrm>
            <a:off x="609480" y="-36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Remedies for Failure to Deliver/Receive</a:t>
            </a:r>
            <a:endParaRPr b="0" lang="en-US" sz="2800" strike="noStrike" u="none">
              <a:solidFill>
                <a:srgbClr val="000000"/>
              </a:solidFill>
              <a:effectLst/>
              <a:uFillTx/>
              <a:latin typeface="Times New Roman"/>
            </a:endParaRPr>
          </a:p>
        </p:txBody>
      </p:sp>
      <p:sp>
        <p:nvSpPr>
          <p:cNvPr id="515" name="PlaceHolder 2"/>
          <p:cNvSpPr>
            <a:spLocks noGrp="1"/>
          </p:cNvSpPr>
          <p:nvPr>
            <p:ph type="subTitle"/>
          </p:nvPr>
        </p:nvSpPr>
        <p:spPr>
          <a:xfrm>
            <a:off x="-360" y="1066320"/>
            <a:ext cx="8839080" cy="5791320"/>
          </a:xfrm>
          <a:prstGeom prst="rect">
            <a:avLst/>
          </a:prstGeom>
          <a:noFill/>
          <a:ln w="0">
            <a:noFill/>
          </a:ln>
        </p:spPr>
        <p:txBody>
          <a:bodyPr lIns="90000" rIns="90000" tIns="46800" bIns="46800" anchor="t">
            <a:noAutofit/>
          </a:bodyPr>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a:rPr>
              <a:t>Example 3 (contd.)</a:t>
            </a: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OR</a:t>
            </a: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2" marL="914400" indent="0">
              <a:lnSpc>
                <a:spcPct val="10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1" lang="en-US" sz="1800" strike="noStrike" u="none">
                <a:solidFill>
                  <a:srgbClr val="000000"/>
                </a:solidFill>
                <a:effectLst/>
                <a:uFillTx/>
                <a:latin typeface="Arial"/>
              </a:rPr>
              <a:t>2.</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Acting in a commercially reasonably manner, determine the market price of replacement Product at COB and receive from Party A an amount determined by reference to such market price, as follows:</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2" marL="914400" indent="0">
              <a:lnSpc>
                <a:spcPct val="10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Assume that </a:t>
            </a:r>
            <a:r>
              <a:rPr b="1" i="1" lang="en-US" sz="1800" strike="noStrike" u="none">
                <a:solidFill>
                  <a:srgbClr val="000000"/>
                </a:solidFill>
                <a:effectLst/>
                <a:uFillTx/>
                <a:latin typeface="Arial"/>
              </a:rPr>
              <a:t>MW Daily</a:t>
            </a:r>
            <a:r>
              <a:rPr b="1" lang="en-US" sz="1800" strike="noStrike" u="none">
                <a:solidFill>
                  <a:srgbClr val="000000"/>
                </a:solidFill>
                <a:effectLst/>
                <a:uFillTx/>
                <a:latin typeface="Arial"/>
              </a:rPr>
              <a:t> Market Report's Weighted Average Index for COB deliveries today is $32.69/MWh; the amount receivable from Party A is the excess of (a) $32.69/MWh x 50 MWh/h x 16h, over (b) $30/MWh x 50 MWh/h x 16h.</a:t>
            </a:r>
            <a:endParaRPr b="0" lang="en-US" sz="1800" strike="noStrike" u="none">
              <a:solidFill>
                <a:srgbClr val="000000"/>
              </a:solidFill>
              <a:effectLst/>
              <a:uFillTx/>
              <a:latin typeface="Times New Roman"/>
            </a:endParaRPr>
          </a:p>
          <a:p>
            <a:pPr indent="0" algn="ctr">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6"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Remedies for Failure to Deliver/Receive</a:t>
            </a:r>
            <a:endParaRPr b="0" lang="en-US" sz="2800" strike="noStrike" u="none">
              <a:solidFill>
                <a:srgbClr val="000000"/>
              </a:solidFill>
              <a:effectLst/>
              <a:uFillTx/>
              <a:latin typeface="Times New Roman"/>
            </a:endParaRPr>
          </a:p>
        </p:txBody>
      </p:sp>
      <p:sp>
        <p:nvSpPr>
          <p:cNvPr id="517" name="PlaceHolder 2"/>
          <p:cNvSpPr>
            <a:spLocks noGrp="1"/>
          </p:cNvSpPr>
          <p:nvPr>
            <p:ph type="subTitle"/>
          </p:nvPr>
        </p:nvSpPr>
        <p:spPr>
          <a:xfrm>
            <a:off x="0" y="1218960"/>
            <a:ext cx="9144000" cy="5638680"/>
          </a:xfrm>
          <a:prstGeom prst="rect">
            <a:avLst/>
          </a:prstGeom>
          <a:noFill/>
          <a:ln w="0">
            <a:noFill/>
          </a:ln>
        </p:spPr>
        <p:txBody>
          <a:bodyPr lIns="90000" rIns="90000" tIns="46800" bIns="46800" anchor="t">
            <a:noAutofit/>
          </a:bodyPr>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a:rPr>
              <a:t>Example 3 (contd.)</a:t>
            </a: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Party B is entitled to receive this amount:</a:t>
            </a: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(a) whether it covers or not</a:t>
            </a:r>
            <a:endParaRPr b="0" lang="en-US" sz="2000" strike="noStrike" u="none">
              <a:solidFill>
                <a:srgbClr val="000000"/>
              </a:solidFill>
              <a:effectLst/>
              <a:uFillTx/>
              <a:latin typeface="Times New Roman"/>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(b) if it determines the market price in a commercially reasonable manner,     </a:t>
            </a:r>
            <a:r>
              <a:rPr b="0" lang="en-US" sz="2000" strike="noStrike" u="sng">
                <a:solidFill>
                  <a:srgbClr val="000000"/>
                </a:solidFill>
                <a:effectLst/>
                <a:uFillTx/>
                <a:latin typeface="Arial"/>
              </a:rPr>
              <a:t>i.e.</a:t>
            </a:r>
            <a:r>
              <a:rPr b="0" lang="en-US" sz="2000" strike="noStrike" u="none">
                <a:solidFill>
                  <a:srgbClr val="000000"/>
                </a:solidFill>
                <a:effectLst/>
                <a:uFillTx/>
                <a:latin typeface="Arial"/>
              </a:rPr>
              <a:t>, not the published high or low</a:t>
            </a:r>
            <a:endParaRPr b="0" lang="en-US" sz="2000" strike="noStrike" u="none">
              <a:solidFill>
                <a:srgbClr val="000000"/>
              </a:solidFill>
              <a:effectLst/>
              <a:uFillTx/>
              <a:latin typeface="Times New Roman"/>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(c)  if the market price determined is for a financial firm product, delivered at or adjusted to the delivery point</a:t>
            </a:r>
            <a:endParaRPr b="0" lang="en-US" sz="2000" strike="noStrike" u="none">
              <a:solidFill>
                <a:srgbClr val="000000"/>
              </a:solidFill>
              <a:effectLst/>
              <a:uFillTx/>
              <a:latin typeface="Times New Roman"/>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(d) even if it declines to produce replacement Product using its own generation assets that could have been employed to produce replacement Product.</a:t>
            </a:r>
            <a:endParaRPr b="0" lang="en-US" sz="2000" strike="noStrike" u="none">
              <a:solidFill>
                <a:srgbClr val="000000"/>
              </a:solidFill>
              <a:effectLst/>
              <a:uFillTx/>
              <a:latin typeface="Times New Roman"/>
            </a:endParaRPr>
          </a:p>
          <a:p>
            <a:pPr indent="0" algn="ctr">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8" name="PlaceHolder 1"/>
          <p:cNvSpPr>
            <a:spLocks noGrp="1"/>
          </p:cNvSpPr>
          <p:nvPr>
            <p:ph type="title"/>
          </p:nvPr>
        </p:nvSpPr>
        <p:spPr>
          <a:xfrm>
            <a:off x="762120" y="-36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Remedies for Failure to Deliver/Receive</a:t>
            </a:r>
            <a:endParaRPr b="0" lang="en-US" sz="2800" strike="noStrike" u="none">
              <a:solidFill>
                <a:srgbClr val="000000"/>
              </a:solidFill>
              <a:effectLst/>
              <a:uFillTx/>
              <a:latin typeface="Times New Roman"/>
            </a:endParaRPr>
          </a:p>
        </p:txBody>
      </p:sp>
      <p:sp>
        <p:nvSpPr>
          <p:cNvPr id="519" name="PlaceHolder 2"/>
          <p:cNvSpPr>
            <a:spLocks noGrp="1"/>
          </p:cNvSpPr>
          <p:nvPr>
            <p:ph type="subTitle"/>
          </p:nvPr>
        </p:nvSpPr>
        <p:spPr>
          <a:xfrm>
            <a:off x="0" y="914400"/>
            <a:ext cx="9144000" cy="5943600"/>
          </a:xfrm>
          <a:prstGeom prst="rect">
            <a:avLst/>
          </a:prstGeom>
          <a:noFill/>
          <a:ln w="0">
            <a:noFill/>
          </a:ln>
        </p:spPr>
        <p:txBody>
          <a:bodyPr lIns="90000" rIns="90000" tIns="46800" bIns="46800" anchor="t">
            <a:noAutofit/>
          </a:bodyPr>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00"/>
                </a:solidFill>
                <a:effectLst/>
                <a:uFillTx/>
                <a:latin typeface="Arial"/>
              </a:rPr>
              <a:t>Example 4</a:t>
            </a:r>
            <a:r>
              <a:rPr b="0" lang="en-US" sz="2000" strike="noStrike" u="none">
                <a:solidFill>
                  <a:srgbClr val="000000"/>
                </a:solidFill>
                <a:effectLst/>
                <a:uFillTx/>
                <a:latin typeface="Arial"/>
              </a:rPr>
              <a:t>.   Party A agreed to sell Party B 50MWh/h for Peak Hours for the month of November, 1999 for delivery into Cinergy, at a price of $30/MWh.  Party B opts for non-firm transmission, suffers an interruption on November 17, and as a result Party A cannot and does not deliver on November 17.  On November 17, the price on November 17 for the Product balance of the month of November is $28.</a:t>
            </a:r>
            <a:endParaRPr b="0" lang="en-US" sz="2000" strike="noStrike" u="none">
              <a:solidFill>
                <a:srgbClr val="000000"/>
              </a:solidFill>
              <a:effectLst/>
              <a:uFillTx/>
              <a:latin typeface="Times New Roman"/>
            </a:endParaRPr>
          </a:p>
          <a:p>
            <a:pPr indent="0" algn="ctr">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Outcome:</a:t>
            </a:r>
            <a:r>
              <a:rPr b="0" lang="en-US" sz="2000" strike="noStrike" u="none">
                <a:solidFill>
                  <a:srgbClr val="000000"/>
                </a:solidFill>
                <a:effectLst/>
                <a:uFillTx/>
                <a:latin typeface="Arial"/>
              </a:rPr>
              <a:t>   Since, in accordance with the definition of "Into" Product, Party B is deemed to have failed to receive the Product, Party A's options are as follows:</a:t>
            </a:r>
            <a:endParaRPr b="0" lang="en-US" sz="2000" strike="noStrike" u="none">
              <a:solidFill>
                <a:srgbClr val="000000"/>
              </a:solidFill>
              <a:effectLst/>
              <a:uFillTx/>
              <a:latin typeface="Times New Roman"/>
            </a:endParaRPr>
          </a:p>
          <a:p>
            <a:pPr indent="0" algn="ctr">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2" marL="9144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1.</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Acting in a commercially reasonable manner, resell the Product and receive from Party B an amount equal to the Contract Price less the sales proceeds (reduced by reasonably incurred costs and additional transmission changes, if any).  Assuming a net resale price of $28, the amount receivable from Party B would be ($30 MWh-$28 MWh) x 50 MWh/h x 16 h/day x 9 days.</a:t>
            </a: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0" name="PlaceHolder 1"/>
          <p:cNvSpPr>
            <a:spLocks noGrp="1"/>
          </p:cNvSpPr>
          <p:nvPr>
            <p:ph type="title"/>
          </p:nvPr>
        </p:nvSpPr>
        <p:spPr>
          <a:xfrm>
            <a:off x="762120" y="-36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Remedies for Failure to Deliver/Receive</a:t>
            </a:r>
            <a:endParaRPr b="0" lang="en-US" sz="2800" strike="noStrike" u="none">
              <a:solidFill>
                <a:srgbClr val="000000"/>
              </a:solidFill>
              <a:effectLst/>
              <a:uFillTx/>
              <a:latin typeface="Times New Roman"/>
            </a:endParaRPr>
          </a:p>
        </p:txBody>
      </p:sp>
      <p:sp>
        <p:nvSpPr>
          <p:cNvPr id="521" name="PlaceHolder 2"/>
          <p:cNvSpPr>
            <a:spLocks noGrp="1"/>
          </p:cNvSpPr>
          <p:nvPr>
            <p:ph type="subTitle"/>
          </p:nvPr>
        </p:nvSpPr>
        <p:spPr>
          <a:xfrm>
            <a:off x="0" y="914400"/>
            <a:ext cx="9144000" cy="5943600"/>
          </a:xfrm>
          <a:prstGeom prst="rect">
            <a:avLst/>
          </a:prstGeom>
          <a:noFill/>
          <a:ln w="0">
            <a:noFill/>
          </a:ln>
        </p:spPr>
        <p:txBody>
          <a:bodyPr lIns="90000" rIns="90000" tIns="46800" bIns="46800" anchor="t">
            <a:noAutofit/>
          </a:bodyPr>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a:rPr>
              <a:t>Example 4 (Contd.)</a:t>
            </a:r>
            <a:r>
              <a:rPr b="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OR</a:t>
            </a: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2.</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Acting in a commercially reasonable manner, determine the market price of the Product for the balance of the month of November, </a:t>
            </a:r>
            <a:r>
              <a:rPr b="0" lang="en-US" sz="2000" strike="noStrike" u="sng">
                <a:solidFill>
                  <a:srgbClr val="000000"/>
                </a:solidFill>
                <a:effectLst/>
                <a:uFillTx/>
                <a:latin typeface="Arial"/>
              </a:rPr>
              <a:t>e.g.</a:t>
            </a:r>
            <a:r>
              <a:rPr b="0" lang="en-US" sz="2000" strike="noStrike" u="none">
                <a:solidFill>
                  <a:srgbClr val="000000"/>
                </a:solidFill>
                <a:effectLst/>
                <a:uFillTx/>
                <a:latin typeface="Arial"/>
              </a:rPr>
              <a:t> from </a:t>
            </a:r>
            <a:r>
              <a:rPr b="0" i="1" lang="en-US" sz="2000" strike="noStrike" u="none">
                <a:solidFill>
                  <a:srgbClr val="000000"/>
                </a:solidFill>
                <a:effectLst/>
                <a:uFillTx/>
                <a:latin typeface="Arial"/>
              </a:rPr>
              <a:t>MW Daily</a:t>
            </a:r>
            <a:r>
              <a:rPr b="0" lang="en-US" sz="2000" strike="noStrike" u="none">
                <a:solidFill>
                  <a:srgbClr val="000000"/>
                </a:solidFill>
                <a:effectLst/>
                <a:uFillTx/>
                <a:latin typeface="Arial"/>
              </a:rPr>
              <a:t>'s Market Report, and receive from Party B an amount determined as above, but using the market price instead of the net sales proceeds.</a:t>
            </a: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Party A is entitled to receive this amount:</a:t>
            </a: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whether or not the Product was actually resold</a:t>
            </a:r>
            <a:endParaRPr b="0" lang="en-US" sz="2000" strike="noStrike" u="none">
              <a:solidFill>
                <a:srgbClr val="000000"/>
              </a:solidFill>
              <a:effectLst/>
              <a:uFillTx/>
              <a:latin typeface="Times New Roman"/>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 ) as long as the market price was determined in a commercially reasonable manner, taking into account relevant available market data</a:t>
            </a:r>
            <a:endParaRPr b="0" lang="en-US" sz="2000" strike="noStrike" u="none">
              <a:solidFill>
                <a:srgbClr val="000000"/>
              </a:solidFill>
              <a:effectLst/>
              <a:uFillTx/>
              <a:latin typeface="Times New Roman"/>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   even if Party A held a trading position (</a:t>
            </a:r>
            <a:r>
              <a:rPr b="0" lang="en-US" sz="2000" strike="noStrike" u="sng">
                <a:solidFill>
                  <a:srgbClr val="000000"/>
                </a:solidFill>
                <a:effectLst/>
                <a:uFillTx/>
                <a:latin typeface="Arial"/>
              </a:rPr>
              <a:t>e.g.</a:t>
            </a:r>
            <a:r>
              <a:rPr b="0" lang="en-US" sz="2000" strike="noStrike" u="none">
                <a:solidFill>
                  <a:srgbClr val="000000"/>
                </a:solidFill>
                <a:effectLst/>
                <a:uFillTx/>
                <a:latin typeface="Arial"/>
              </a:rPr>
              <a:t>, a put) that would have entitled it to sell the Product at a price in excess of the Contract Price, and elected not to use its trading position to eliminate the loss caused by Party B's failure to receive</a:t>
            </a:r>
            <a:endParaRPr b="0" lang="en-US" sz="2000" strike="noStrike" u="none">
              <a:solidFill>
                <a:srgbClr val="000000"/>
              </a:solidFill>
              <a:effectLst/>
              <a:uFillTx/>
              <a:latin typeface="Times New Roman"/>
            </a:endParaRPr>
          </a:p>
          <a:p>
            <a:pPr indent="0">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2" name="PlaceHolder 1"/>
          <p:cNvSpPr>
            <a:spLocks noGrp="1"/>
          </p:cNvSpPr>
          <p:nvPr>
            <p:ph type="title"/>
          </p:nvPr>
        </p:nvSpPr>
        <p:spPr>
          <a:xfrm>
            <a:off x="685800" y="1752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Show Me The Money</a:t>
            </a:r>
            <a:endParaRPr b="0" lang="en-US" sz="4400" strike="noStrike" u="none">
              <a:solidFill>
                <a:srgbClr val="000000"/>
              </a:solidFill>
              <a:effectLst/>
              <a:uFillTx/>
              <a:latin typeface="Times New Roman"/>
            </a:endParaRPr>
          </a:p>
        </p:txBody>
      </p:sp>
      <p:sp>
        <p:nvSpPr>
          <p:cNvPr id="523"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Payment and Transaction Netting</a:t>
            </a:r>
            <a:endParaRPr b="0" lang="en-US" sz="3200" strike="noStrike" u="none">
              <a:solidFill>
                <a:srgbClr val="000000"/>
              </a:solidFill>
              <a:effectLst/>
              <a:uFillTx/>
              <a:latin typeface="Times New Roman"/>
            </a:endParaRPr>
          </a:p>
          <a:p>
            <a:pPr indent="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&amp;</a:t>
            </a:r>
            <a:endParaRPr b="0" lang="en-US" sz="3200" strike="noStrike" u="none">
              <a:solidFill>
                <a:srgbClr val="000000"/>
              </a:solidFill>
              <a:effectLst/>
              <a:uFillTx/>
              <a:latin typeface="Times New Roman"/>
            </a:endParaRPr>
          </a:p>
          <a:p>
            <a:pPr indent="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Credit Protection</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Payment and Transaction Netting</a:t>
            </a:r>
            <a:endParaRPr b="0" lang="en-US" sz="4400" strike="noStrike" u="none">
              <a:solidFill>
                <a:srgbClr val="000000"/>
              </a:solidFill>
              <a:effectLst/>
              <a:uFillTx/>
              <a:latin typeface="Times New Roman"/>
            </a:endParaRPr>
          </a:p>
        </p:txBody>
      </p:sp>
      <p:sp>
        <p:nvSpPr>
          <p:cNvPr id="52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Payment Netting</a:t>
            </a:r>
            <a:endParaRPr b="0" lang="en-US" sz="28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Significantly reduces exposure to counterparty</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Discharge offsetting payment obligations or credits due each party on the same date</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One party pays net amount due other party</a:t>
            </a:r>
            <a:endParaRPr b="0" lang="en-US" sz="24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Transaction Netting</a:t>
            </a:r>
            <a:endParaRPr b="0" lang="en-US" sz="28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Deliver net difference in quantities owed</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Implemented by separate agreement between two contract parties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6" name=""/>
          <p:cNvSpPr/>
          <p:nvPr/>
        </p:nvSpPr>
        <p:spPr>
          <a:xfrm>
            <a:off x="4114800" y="281952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7" name=""/>
          <p:cNvSpPr/>
          <p:nvPr/>
        </p:nvSpPr>
        <p:spPr>
          <a:xfrm>
            <a:off x="2666880" y="685800"/>
            <a:ext cx="346716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Payment Netting</a:t>
            </a:r>
            <a:endParaRPr b="0" lang="en-US" sz="4200" strike="noStrike" u="none">
              <a:solidFill>
                <a:srgbClr val="000000"/>
              </a:solidFill>
              <a:effectLst/>
              <a:uFillTx/>
              <a:latin typeface="Times New Roman"/>
            </a:endParaRPr>
          </a:p>
        </p:txBody>
      </p:sp>
      <p:sp>
        <p:nvSpPr>
          <p:cNvPr id="528" name=""/>
          <p:cNvSpPr/>
          <p:nvPr/>
        </p:nvSpPr>
        <p:spPr>
          <a:xfrm>
            <a:off x="4114800" y="137160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9" name=""/>
          <p:cNvSpPr/>
          <p:nvPr/>
        </p:nvSpPr>
        <p:spPr>
          <a:xfrm>
            <a:off x="4114800" y="19051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530" name=""/>
          <p:cNvSpPr/>
          <p:nvPr/>
        </p:nvSpPr>
        <p:spPr>
          <a:xfrm>
            <a:off x="1676520" y="1981080"/>
            <a:ext cx="51814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Mutual debts and payments due on same date</a:t>
            </a:r>
            <a:endParaRPr b="0" lang="en-US" sz="2000" strike="noStrike" u="none">
              <a:solidFill>
                <a:srgbClr val="000000"/>
              </a:solidFill>
              <a:effectLst/>
              <a:uFillTx/>
              <a:latin typeface="Times New Roman"/>
            </a:endParaRPr>
          </a:p>
        </p:txBody>
      </p:sp>
      <p:sp>
        <p:nvSpPr>
          <p:cNvPr id="531" name=""/>
          <p:cNvSpPr/>
          <p:nvPr/>
        </p:nvSpPr>
        <p:spPr>
          <a:xfrm flipH="1">
            <a:off x="2743200" y="3200400"/>
            <a:ext cx="1371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2" name=""/>
          <p:cNvSpPr/>
          <p:nvPr/>
        </p:nvSpPr>
        <p:spPr>
          <a:xfrm>
            <a:off x="4114800" y="3200400"/>
            <a:ext cx="1371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3" name=""/>
          <p:cNvSpPr/>
          <p:nvPr/>
        </p:nvSpPr>
        <p:spPr>
          <a:xfrm>
            <a:off x="2743200" y="32004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4" name=""/>
          <p:cNvSpPr/>
          <p:nvPr/>
        </p:nvSpPr>
        <p:spPr>
          <a:xfrm>
            <a:off x="5486400" y="32004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5" name=""/>
          <p:cNvSpPr/>
          <p:nvPr/>
        </p:nvSpPr>
        <p:spPr>
          <a:xfrm>
            <a:off x="2743200" y="35053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536" name=""/>
          <p:cNvSpPr/>
          <p:nvPr/>
        </p:nvSpPr>
        <p:spPr>
          <a:xfrm>
            <a:off x="5486400" y="35053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537" name=""/>
          <p:cNvSpPr/>
          <p:nvPr/>
        </p:nvSpPr>
        <p:spPr>
          <a:xfrm>
            <a:off x="990720" y="3657600"/>
            <a:ext cx="26668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No mutual obligations--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Pay when due</a:t>
            </a:r>
            <a:endParaRPr b="0" lang="en-US" sz="2000" strike="noStrike" u="none">
              <a:solidFill>
                <a:srgbClr val="000000"/>
              </a:solidFill>
              <a:effectLst/>
              <a:uFillTx/>
              <a:latin typeface="Times New Roman"/>
            </a:endParaRPr>
          </a:p>
        </p:txBody>
      </p:sp>
      <p:sp>
        <p:nvSpPr>
          <p:cNvPr id="538" name=""/>
          <p:cNvSpPr/>
          <p:nvPr/>
        </p:nvSpPr>
        <p:spPr>
          <a:xfrm>
            <a:off x="3886200" y="3581280"/>
            <a:ext cx="4572000" cy="12956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Summation of mutual payments,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liquidated damages, option premiums,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interest, credits due--exclude performance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assurance and guaranty amounts</a:t>
            </a:r>
            <a:endParaRPr b="0" lang="en-US" sz="2000" strike="noStrike" u="none">
              <a:solidFill>
                <a:srgbClr val="000000"/>
              </a:solidFill>
              <a:effectLst/>
              <a:uFillTx/>
              <a:latin typeface="Times New Roman"/>
            </a:endParaRPr>
          </a:p>
        </p:txBody>
      </p:sp>
      <p:sp>
        <p:nvSpPr>
          <p:cNvPr id="539" name=""/>
          <p:cNvSpPr/>
          <p:nvPr/>
        </p:nvSpPr>
        <p:spPr>
          <a:xfrm>
            <a:off x="5791320" y="487692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0" name=""/>
          <p:cNvSpPr/>
          <p:nvPr/>
        </p:nvSpPr>
        <p:spPr>
          <a:xfrm>
            <a:off x="5791320" y="53341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541" name=""/>
          <p:cNvSpPr/>
          <p:nvPr/>
        </p:nvSpPr>
        <p:spPr>
          <a:xfrm>
            <a:off x="5715000" y="5410080"/>
            <a:ext cx="34290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Party owing greater amount</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pays net amount when due</a:t>
            </a:r>
            <a:endParaRPr b="0" lang="en-US" sz="2000" strike="noStrike" u="none">
              <a:solidFill>
                <a:srgbClr val="000000"/>
              </a:solidFill>
              <a:effectLst/>
              <a:uFillTx/>
              <a:latin typeface="Times New Roman"/>
            </a:endParaRPr>
          </a:p>
        </p:txBody>
      </p:sp>
      <p:sp>
        <p:nvSpPr>
          <p:cNvPr id="542" name=""/>
          <p:cNvSpPr/>
          <p:nvPr/>
        </p:nvSpPr>
        <p:spPr>
          <a:xfrm>
            <a:off x="380880" y="5334120"/>
            <a:ext cx="5181840" cy="1295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If event of default or notice given</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in writing, option to non-defaulting party to include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in netting the amount of performance assurance</a:t>
            </a:r>
            <a:endParaRPr b="0" lang="en-US" sz="2000" strike="noStrike" u="none">
              <a:solidFill>
                <a:srgbClr val="000000"/>
              </a:solidFill>
              <a:effectLst/>
              <a:uFillTx/>
              <a:latin typeface="Times New Roman"/>
            </a:endParaRPr>
          </a:p>
        </p:txBody>
      </p:sp>
      <p:sp>
        <p:nvSpPr>
          <p:cNvPr id="543" name=""/>
          <p:cNvSpPr/>
          <p:nvPr/>
        </p:nvSpPr>
        <p:spPr>
          <a:xfrm flipV="1">
            <a:off x="3276720" y="510516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4" name=""/>
          <p:cNvSpPr/>
          <p:nvPr/>
        </p:nvSpPr>
        <p:spPr>
          <a:xfrm>
            <a:off x="3276720" y="5105520"/>
            <a:ext cx="22096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5" name=""/>
          <p:cNvSpPr/>
          <p:nvPr/>
        </p:nvSpPr>
        <p:spPr>
          <a:xfrm>
            <a:off x="4343400" y="1143000"/>
            <a:ext cx="0" cy="609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6" name=""/>
          <p:cNvSpPr/>
          <p:nvPr/>
        </p:nvSpPr>
        <p:spPr>
          <a:xfrm>
            <a:off x="4343400" y="16765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547" name=""/>
          <p:cNvSpPr/>
          <p:nvPr/>
        </p:nvSpPr>
        <p:spPr>
          <a:xfrm>
            <a:off x="2133720" y="1752480"/>
            <a:ext cx="4343400" cy="10670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Bilateral outstanding transactions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between same two parties, by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subsequent agreement, may be offset</a:t>
            </a:r>
            <a:endParaRPr b="0" lang="en-US" sz="2000" strike="noStrike" u="none">
              <a:solidFill>
                <a:srgbClr val="000000"/>
              </a:solidFill>
              <a:effectLst/>
              <a:uFillTx/>
              <a:latin typeface="Times New Roman"/>
            </a:endParaRPr>
          </a:p>
        </p:txBody>
      </p:sp>
      <p:sp>
        <p:nvSpPr>
          <p:cNvPr id="548" name=""/>
          <p:cNvSpPr/>
          <p:nvPr/>
        </p:nvSpPr>
        <p:spPr>
          <a:xfrm>
            <a:off x="4343400" y="274320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9" name=""/>
          <p:cNvSpPr/>
          <p:nvPr/>
        </p:nvSpPr>
        <p:spPr>
          <a:xfrm>
            <a:off x="4343400" y="3124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550" name=""/>
          <p:cNvSpPr/>
          <p:nvPr/>
        </p:nvSpPr>
        <p:spPr>
          <a:xfrm>
            <a:off x="2743200" y="3200400"/>
            <a:ext cx="3276720" cy="10666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Amount of energy</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owed a party offset by</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energy owed to counterparty</a:t>
            </a:r>
            <a:endParaRPr b="0" lang="en-US" sz="2000" strike="noStrike" u="none">
              <a:solidFill>
                <a:srgbClr val="000000"/>
              </a:solidFill>
              <a:effectLst/>
              <a:uFillTx/>
              <a:latin typeface="Times New Roman"/>
            </a:endParaRPr>
          </a:p>
        </p:txBody>
      </p:sp>
      <p:sp>
        <p:nvSpPr>
          <p:cNvPr id="551" name=""/>
          <p:cNvSpPr/>
          <p:nvPr/>
        </p:nvSpPr>
        <p:spPr>
          <a:xfrm>
            <a:off x="4419720" y="426708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2" name=""/>
          <p:cNvSpPr/>
          <p:nvPr/>
        </p:nvSpPr>
        <p:spPr>
          <a:xfrm flipH="1">
            <a:off x="1142640" y="4724280"/>
            <a:ext cx="3886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3" name=""/>
          <p:cNvSpPr/>
          <p:nvPr/>
        </p:nvSpPr>
        <p:spPr>
          <a:xfrm>
            <a:off x="1143000" y="47242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4" name=""/>
          <p:cNvSpPr/>
          <p:nvPr/>
        </p:nvSpPr>
        <p:spPr>
          <a:xfrm>
            <a:off x="1143000" y="50292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555" name=""/>
          <p:cNvSpPr/>
          <p:nvPr/>
        </p:nvSpPr>
        <p:spPr>
          <a:xfrm>
            <a:off x="4419720" y="47242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6" name=""/>
          <p:cNvSpPr/>
          <p:nvPr/>
        </p:nvSpPr>
        <p:spPr>
          <a:xfrm>
            <a:off x="7772400" y="47242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7" name=""/>
          <p:cNvSpPr/>
          <p:nvPr/>
        </p:nvSpPr>
        <p:spPr>
          <a:xfrm>
            <a:off x="5029200" y="472428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8" name=""/>
          <p:cNvSpPr/>
          <p:nvPr/>
        </p:nvSpPr>
        <p:spPr>
          <a:xfrm>
            <a:off x="4419720" y="49528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559" name=""/>
          <p:cNvSpPr/>
          <p:nvPr/>
        </p:nvSpPr>
        <p:spPr>
          <a:xfrm>
            <a:off x="7772400" y="50292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560" name=""/>
          <p:cNvSpPr/>
          <p:nvPr/>
        </p:nvSpPr>
        <p:spPr>
          <a:xfrm>
            <a:off x="685800" y="5105520"/>
            <a:ext cx="1371600" cy="990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Offsetting</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transactions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terminated</a:t>
            </a:r>
            <a:endParaRPr b="0" lang="en-US" sz="2000" strike="noStrike" u="none">
              <a:solidFill>
                <a:srgbClr val="000000"/>
              </a:solidFill>
              <a:effectLst/>
              <a:uFillTx/>
              <a:latin typeface="Times New Roman"/>
            </a:endParaRPr>
          </a:p>
        </p:txBody>
      </p:sp>
      <p:sp>
        <p:nvSpPr>
          <p:cNvPr id="561" name=""/>
          <p:cNvSpPr/>
          <p:nvPr/>
        </p:nvSpPr>
        <p:spPr>
          <a:xfrm>
            <a:off x="2971800" y="5029200"/>
            <a:ext cx="2819520" cy="9907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Single transaction contract</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for net energy delivered</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and received</a:t>
            </a:r>
            <a:endParaRPr b="0" lang="en-US" sz="2000" strike="noStrike" u="none">
              <a:solidFill>
                <a:srgbClr val="000000"/>
              </a:solidFill>
              <a:effectLst/>
              <a:uFillTx/>
              <a:latin typeface="Times New Roman"/>
            </a:endParaRPr>
          </a:p>
        </p:txBody>
      </p:sp>
      <p:sp>
        <p:nvSpPr>
          <p:cNvPr id="562" name=""/>
          <p:cNvSpPr/>
          <p:nvPr/>
        </p:nvSpPr>
        <p:spPr>
          <a:xfrm>
            <a:off x="6934320" y="5105520"/>
            <a:ext cx="16002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Payment</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Narrow"/>
              </a:rPr>
              <a:t>netting</a:t>
            </a:r>
            <a:endParaRPr b="0" lang="en-US" sz="2000" strike="noStrike" u="none">
              <a:solidFill>
                <a:srgbClr val="000000"/>
              </a:solidFill>
              <a:effectLst/>
              <a:uFillTx/>
              <a:latin typeface="Times New Roman"/>
            </a:endParaRPr>
          </a:p>
        </p:txBody>
      </p:sp>
      <p:sp>
        <p:nvSpPr>
          <p:cNvPr id="563" name=""/>
          <p:cNvSpPr/>
          <p:nvPr/>
        </p:nvSpPr>
        <p:spPr>
          <a:xfrm>
            <a:off x="1295280" y="228600"/>
            <a:ext cx="6096240" cy="914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Transaction Netting</a:t>
            </a:r>
            <a:endParaRPr b="0" lang="en-US" sz="4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Credit Protection Mechanisms</a:t>
            </a:r>
            <a:endParaRPr b="0" lang="en-US" sz="4400" strike="noStrike" u="none">
              <a:solidFill>
                <a:srgbClr val="000000"/>
              </a:solidFill>
              <a:effectLst/>
              <a:uFillTx/>
              <a:latin typeface="Times New Roman"/>
            </a:endParaRPr>
          </a:p>
        </p:txBody>
      </p:sp>
      <p:sp>
        <p:nvSpPr>
          <p:cNvPr id="56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Traditional </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Historically used in the oil and natural gas business and in the physical electric power markets</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Relationship-based</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Decisions made and updated periodically based on quarterly financial statements, credit ratings, historical “trading exposures (A/P and A/R)</a:t>
            </a:r>
            <a:endParaRPr b="0" lang="en-US" sz="2800" strike="noStrike" u="none">
              <a:solidFill>
                <a:srgbClr val="000000"/>
              </a:solidFill>
              <a:effectLst/>
              <a:uFillTx/>
              <a:latin typeface="Times New Roman"/>
            </a:endParaRPr>
          </a:p>
          <a:p>
            <a:pPr lvl="1" marL="743040" indent="0">
              <a:lnSpc>
                <a:spcPct val="9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743040" indent="0">
              <a:lnSpc>
                <a:spcPct val="9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Credit Protection Mechanisms</a:t>
            </a:r>
            <a:endParaRPr b="0" lang="en-US" sz="4400" strike="noStrike" u="none">
              <a:solidFill>
                <a:srgbClr val="000000"/>
              </a:solidFill>
              <a:effectLst/>
              <a:uFillTx/>
              <a:latin typeface="Times New Roman"/>
            </a:endParaRPr>
          </a:p>
        </p:txBody>
      </p:sp>
      <p:sp>
        <p:nvSpPr>
          <p:cNvPr id="56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Financial Markets-Oriented</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Historically used in financial markets, posting Treasury securities or cash as collateral</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Quantitative approach</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Collateral-based</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Decisions made based on dynamic analysis of forward market exposures between two counterparties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Advantages of Master Contract</a:t>
            </a:r>
            <a:endParaRPr b="0" lang="en-US" sz="4400" strike="noStrike" u="none">
              <a:solidFill>
                <a:srgbClr val="000000"/>
              </a:solidFill>
              <a:effectLst/>
              <a:uFillTx/>
              <a:latin typeface="Times New Roman"/>
            </a:endParaRPr>
          </a:p>
        </p:txBody>
      </p:sp>
      <p:sp>
        <p:nvSpPr>
          <p:cNvPr id="2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Permits the focus of trading to be upon price, quantity, duration, and delivery point</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8" name="PlaceHolder 1"/>
          <p:cNvSpPr>
            <a:spLocks noGrp="1"/>
          </p:cNvSpPr>
          <p:nvPr>
            <p:ph type="title"/>
          </p:nvPr>
        </p:nvSpPr>
        <p:spPr>
          <a:xfrm>
            <a:off x="685800" y="609120"/>
            <a:ext cx="7772400" cy="1143000"/>
          </a:xfrm>
          <a:prstGeom prst="rect">
            <a:avLst/>
          </a:prstGeom>
          <a:noFill/>
          <a:ln w="9360">
            <a:solidFill>
              <a:srgbClr val="00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Financial Information</a:t>
            </a:r>
            <a:br>
              <a:rPr sz="4400"/>
            </a:br>
            <a:r>
              <a:rPr b="0" lang="en-US" sz="3600" strike="noStrike" u="none">
                <a:solidFill>
                  <a:srgbClr val="000000"/>
                </a:solidFill>
                <a:effectLst/>
                <a:uFillTx/>
                <a:latin typeface="Arial"/>
                <a:ea typeface="Arial"/>
              </a:rPr>
              <a:t>§§ 8.1(a) &amp; 8.2(a)</a:t>
            </a:r>
            <a:endParaRPr b="0" lang="en-US" sz="3600" strike="noStrike" u="none">
              <a:solidFill>
                <a:srgbClr val="000000"/>
              </a:solidFill>
              <a:effectLst/>
              <a:uFillTx/>
              <a:latin typeface="Times New Roman"/>
            </a:endParaRPr>
          </a:p>
        </p:txBody>
      </p:sp>
      <p:sp>
        <p:nvSpPr>
          <p:cNvPr id="569" name=""/>
          <p:cNvSpPr/>
          <p:nvPr/>
        </p:nvSpPr>
        <p:spPr>
          <a:xfrm>
            <a:off x="343080" y="1905120"/>
            <a:ext cx="8458200" cy="48790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Option A:</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Permits Party A to obtain specified financial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information about Party B</a:t>
            </a:r>
            <a:endParaRPr b="0" lang="en-US" sz="2400" strike="noStrike" u="none">
              <a:solidFill>
                <a:srgbClr val="000000"/>
              </a:solidFill>
              <a:effectLst/>
              <a:uFillTx/>
              <a:latin typeface="Times New Roman"/>
            </a:endParaRPr>
          </a:p>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Option B:</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Permits Party A to obtain specified financial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information about parties related to Party B (i.e.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parent guarantor)</a:t>
            </a:r>
            <a:endParaRPr b="0" lang="en-US" sz="2400" strike="noStrike" u="none">
              <a:solidFill>
                <a:srgbClr val="000000"/>
              </a:solidFill>
              <a:effectLst/>
              <a:uFillTx/>
              <a:latin typeface="Times New Roman"/>
            </a:endParaRPr>
          </a:p>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Option C:</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Permits Party A to obtain customized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information as set forth on Cover Sheet (useful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for entities for which financial information is not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publicly filed or readily available)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0" name="PlaceHolder 1"/>
          <p:cNvSpPr>
            <a:spLocks noGrp="1"/>
          </p:cNvSpPr>
          <p:nvPr>
            <p:ph type="title"/>
          </p:nvPr>
        </p:nvSpPr>
        <p:spPr>
          <a:xfrm>
            <a:off x="685800" y="609120"/>
            <a:ext cx="7772400" cy="1143000"/>
          </a:xfrm>
          <a:prstGeom prst="rect">
            <a:avLst/>
          </a:prstGeom>
          <a:noFill/>
          <a:ln w="9360">
            <a:solidFill>
              <a:srgbClr val="00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Credit Assurances</a:t>
            </a:r>
            <a:br>
              <a:rPr sz="4400"/>
            </a:br>
            <a:r>
              <a:rPr b="0" lang="en-US" sz="3600" strike="noStrike" u="none">
                <a:solidFill>
                  <a:srgbClr val="000000"/>
                </a:solidFill>
                <a:effectLst/>
                <a:uFillTx/>
                <a:latin typeface="Arial"/>
                <a:ea typeface="Arial"/>
              </a:rPr>
              <a:t>§§ 8.1(b) &amp; 8.2(b)</a:t>
            </a:r>
            <a:endParaRPr b="0" lang="en-US" sz="3600" strike="noStrike" u="none">
              <a:solidFill>
                <a:srgbClr val="000000"/>
              </a:solidFill>
              <a:effectLst/>
              <a:uFillTx/>
              <a:latin typeface="Times New Roman"/>
            </a:endParaRPr>
          </a:p>
        </p:txBody>
      </p:sp>
      <p:sp>
        <p:nvSpPr>
          <p:cNvPr id="571" name=""/>
          <p:cNvSpPr/>
          <p:nvPr/>
        </p:nvSpPr>
        <p:spPr>
          <a:xfrm>
            <a:off x="228600" y="2209680"/>
            <a:ext cx="876312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Permits Party A to demand performance assurance in the event Party A becomes insecure as to Party B’s performance.  Performance assurance is collateral in the form of either cash, letter(s) of credit, or other acceptable security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2" name="PlaceHolder 1"/>
          <p:cNvSpPr>
            <a:spLocks noGrp="1"/>
          </p:cNvSpPr>
          <p:nvPr>
            <p:ph type="title"/>
          </p:nvPr>
        </p:nvSpPr>
        <p:spPr>
          <a:xfrm>
            <a:off x="685800" y="609120"/>
            <a:ext cx="7772400" cy="1143000"/>
          </a:xfrm>
          <a:prstGeom prst="rect">
            <a:avLst/>
          </a:prstGeom>
          <a:noFill/>
          <a:ln w="9360">
            <a:solidFill>
              <a:srgbClr val="00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Downgrade Event</a:t>
            </a:r>
            <a:br>
              <a:rPr sz="4400"/>
            </a:br>
            <a:r>
              <a:rPr b="0" lang="en-US" sz="3600" strike="noStrike" u="none">
                <a:solidFill>
                  <a:srgbClr val="000000"/>
                </a:solidFill>
                <a:effectLst/>
                <a:uFillTx/>
                <a:latin typeface="Arial"/>
                <a:ea typeface="Arial"/>
              </a:rPr>
              <a:t>§§ 8.1(d) &amp; 8.2(d)</a:t>
            </a:r>
            <a:endParaRPr b="0" lang="en-US" sz="3600" strike="noStrike" u="none">
              <a:solidFill>
                <a:srgbClr val="000000"/>
              </a:solidFill>
              <a:effectLst/>
              <a:uFillTx/>
              <a:latin typeface="Times New Roman"/>
            </a:endParaRPr>
          </a:p>
        </p:txBody>
      </p:sp>
      <p:sp>
        <p:nvSpPr>
          <p:cNvPr id="573" name=""/>
          <p:cNvSpPr/>
          <p:nvPr/>
        </p:nvSpPr>
        <p:spPr>
          <a:xfrm>
            <a:off x="152280" y="2286000"/>
            <a:ext cx="876312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74" name=""/>
          <p:cNvSpPr/>
          <p:nvPr/>
        </p:nvSpPr>
        <p:spPr>
          <a:xfrm>
            <a:off x="228600" y="2133720"/>
            <a:ext cx="868680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Allows Party A to demand performance assurance if a credit rating agency (i.e. Moody’s, Standard and Poor’s) lowers Party B’s or some other designated entity’s credit rating below a level selected on the cover sheet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5" name="PlaceHolder 1"/>
          <p:cNvSpPr>
            <a:spLocks noGrp="1"/>
          </p:cNvSpPr>
          <p:nvPr>
            <p:ph type="title"/>
          </p:nvPr>
        </p:nvSpPr>
        <p:spPr>
          <a:xfrm>
            <a:off x="609480" y="609480"/>
            <a:ext cx="7848720" cy="1371600"/>
          </a:xfrm>
          <a:prstGeom prst="rect">
            <a:avLst/>
          </a:prstGeom>
          <a:noFill/>
          <a:ln w="9360">
            <a:solidFill>
              <a:srgbClr val="00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Guarantee Provisions </a:t>
            </a:r>
            <a:br>
              <a:rPr sz="4400"/>
            </a:br>
            <a:r>
              <a:rPr b="0" lang="en-US" sz="4400" strike="noStrike" u="none">
                <a:solidFill>
                  <a:srgbClr val="000000"/>
                </a:solidFill>
                <a:effectLst/>
                <a:uFillTx/>
                <a:latin typeface="Arial"/>
                <a:ea typeface="Arial"/>
              </a:rPr>
              <a:t>§§ 8.1(e) and 8.2(e)</a:t>
            </a:r>
            <a:endParaRPr b="0" lang="en-US" sz="4400" strike="noStrike" u="none">
              <a:solidFill>
                <a:srgbClr val="000000"/>
              </a:solidFill>
              <a:effectLst/>
              <a:uFillTx/>
              <a:latin typeface="Times New Roman"/>
            </a:endParaRPr>
          </a:p>
        </p:txBody>
      </p:sp>
      <p:sp>
        <p:nvSpPr>
          <p:cNvPr id="576" name=""/>
          <p:cNvSpPr/>
          <p:nvPr/>
        </p:nvSpPr>
        <p:spPr>
          <a:xfrm>
            <a:off x="152280" y="2209680"/>
            <a:ext cx="883944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 Party may agree to designate a Guarantor who would offer a performance guarantee in an amount (Guarantor Amount) specified on the Cover Sheet, in a form acceptable to the other Party.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7" name="PlaceHolder 1"/>
          <p:cNvSpPr>
            <a:spLocks noGrp="1"/>
          </p:cNvSpPr>
          <p:nvPr>
            <p:ph type="title"/>
          </p:nvPr>
        </p:nvSpPr>
        <p:spPr>
          <a:xfrm>
            <a:off x="609480" y="609120"/>
            <a:ext cx="7848720" cy="1295640"/>
          </a:xfrm>
          <a:prstGeom prst="rect">
            <a:avLst/>
          </a:prstGeom>
          <a:noFill/>
          <a:ln w="9360">
            <a:solidFill>
              <a:srgbClr val="00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Letter of Credit Provisions</a:t>
            </a:r>
            <a:br>
              <a:rPr sz="4400"/>
            </a:br>
            <a:r>
              <a:rPr b="0" lang="en-US" sz="4400" strike="noStrike" u="none">
                <a:solidFill>
                  <a:srgbClr val="000000"/>
                </a:solidFill>
                <a:effectLst/>
                <a:uFillTx/>
                <a:latin typeface="Arial"/>
                <a:ea typeface="Arial"/>
              </a:rPr>
              <a:t>§ 1.27</a:t>
            </a:r>
            <a:endParaRPr b="0" lang="en-US" sz="4400" strike="noStrike" u="none">
              <a:solidFill>
                <a:srgbClr val="000000"/>
              </a:solidFill>
              <a:effectLst/>
              <a:uFillTx/>
              <a:latin typeface="Times New Roman"/>
            </a:endParaRPr>
          </a:p>
        </p:txBody>
      </p:sp>
      <p:sp>
        <p:nvSpPr>
          <p:cNvPr id="578" name=""/>
          <p:cNvSpPr/>
          <p:nvPr/>
        </p:nvSpPr>
        <p:spPr>
          <a:xfrm>
            <a:off x="228600" y="2362320"/>
            <a:ext cx="8610480" cy="2654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For purposes of Performance Assurance, Letter(s) of Credit must be irrevocable, transferable standby letters of credit issued by a U.S. commercial bank or foreign bank with a U.S. branch having a credit rating of at least A- from S&amp;P or A3 from Moody’s in a form acceptable to the Party benefited by its issuance.  The applicant bears all costs of obtaining a Letter of Credit.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9" name="PlaceHolder 1"/>
          <p:cNvSpPr>
            <a:spLocks noGrp="1"/>
          </p:cNvSpPr>
          <p:nvPr>
            <p:ph type="title"/>
          </p:nvPr>
        </p:nvSpPr>
        <p:spPr>
          <a:xfrm>
            <a:off x="685800" y="609120"/>
            <a:ext cx="7772400" cy="1295640"/>
          </a:xfrm>
          <a:prstGeom prst="rect">
            <a:avLst/>
          </a:prstGeom>
          <a:noFill/>
          <a:ln w="9360">
            <a:solidFill>
              <a:srgbClr val="00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Credit Support Defaults</a:t>
            </a:r>
            <a:br>
              <a:rPr sz="4400"/>
            </a:br>
            <a:r>
              <a:rPr b="0" lang="en-US" sz="4400" strike="noStrike" u="none">
                <a:solidFill>
                  <a:srgbClr val="000000"/>
                </a:solidFill>
                <a:effectLst/>
                <a:uFillTx/>
                <a:latin typeface="Arial"/>
                <a:ea typeface="Arial"/>
              </a:rPr>
              <a:t>§ 5.1(e)</a:t>
            </a:r>
            <a:endParaRPr b="0" lang="en-US" sz="4400" strike="noStrike" u="none">
              <a:solidFill>
                <a:srgbClr val="000000"/>
              </a:solidFill>
              <a:effectLst/>
              <a:uFillTx/>
              <a:latin typeface="Times New Roman"/>
            </a:endParaRPr>
          </a:p>
        </p:txBody>
      </p:sp>
      <p:sp>
        <p:nvSpPr>
          <p:cNvPr id="580" name=""/>
          <p:cNvSpPr/>
          <p:nvPr/>
        </p:nvSpPr>
        <p:spPr>
          <a:xfrm>
            <a:off x="228600" y="2209680"/>
            <a:ext cx="868680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Master Agreement provides for an Event of Default when a Party fails to satisfy the creditworthiness and collateral requirements of Article Eight (i.e. failure to post performance assurances).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1" name="PlaceHolder 1"/>
          <p:cNvSpPr>
            <a:spLocks noGrp="1"/>
          </p:cNvSpPr>
          <p:nvPr>
            <p:ph type="title"/>
          </p:nvPr>
        </p:nvSpPr>
        <p:spPr>
          <a:xfrm>
            <a:off x="609480" y="609120"/>
            <a:ext cx="7848720" cy="1295640"/>
          </a:xfrm>
          <a:prstGeom prst="rect">
            <a:avLst/>
          </a:prstGeom>
          <a:noFill/>
          <a:ln w="9360">
            <a:solidFill>
              <a:srgbClr val="00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Cross Defaults</a:t>
            </a:r>
            <a:br>
              <a:rPr sz="4400"/>
            </a:br>
            <a:r>
              <a:rPr b="0" lang="en-US" sz="4400" strike="noStrike" u="none">
                <a:solidFill>
                  <a:srgbClr val="000000"/>
                </a:solidFill>
                <a:effectLst/>
                <a:uFillTx/>
                <a:latin typeface="Arial"/>
                <a:ea typeface="Arial"/>
              </a:rPr>
              <a:t>§ 5.1(g)</a:t>
            </a:r>
            <a:endParaRPr b="0" lang="en-US" sz="4400" strike="noStrike" u="none">
              <a:solidFill>
                <a:srgbClr val="000000"/>
              </a:solidFill>
              <a:effectLst/>
              <a:uFillTx/>
              <a:latin typeface="Times New Roman"/>
            </a:endParaRPr>
          </a:p>
        </p:txBody>
      </p:sp>
      <p:sp>
        <p:nvSpPr>
          <p:cNvPr id="582" name=""/>
          <p:cNvSpPr/>
          <p:nvPr/>
        </p:nvSpPr>
        <p:spPr>
          <a:xfrm>
            <a:off x="152280" y="2362320"/>
            <a:ext cx="876312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83" name=""/>
          <p:cNvSpPr/>
          <p:nvPr/>
        </p:nvSpPr>
        <p:spPr>
          <a:xfrm>
            <a:off x="228600" y="2362320"/>
            <a:ext cx="853452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Permits Party A to (1) specify that a Default by Party B on an obligation for borrowed money becomes an Event of Default under the Master Agreement and (2) to specify any other party (i.e., Parent Guarantor) for whom a default under an obligation for borrowed money becomes an Event of Default under the Master Agreement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4" name="PlaceHolder 1"/>
          <p:cNvSpPr>
            <a:spLocks noGrp="1"/>
          </p:cNvSpPr>
          <p:nvPr>
            <p:ph type="title"/>
          </p:nvPr>
        </p:nvSpPr>
        <p:spPr>
          <a:xfrm>
            <a:off x="609480" y="609480"/>
            <a:ext cx="7848720" cy="1371600"/>
          </a:xfrm>
          <a:prstGeom prst="rect">
            <a:avLst/>
          </a:prstGeom>
          <a:noFill/>
          <a:ln w="9360">
            <a:solidFill>
              <a:srgbClr val="00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Guarantor Defaults</a:t>
            </a:r>
            <a:br>
              <a:rPr sz="4400"/>
            </a:br>
            <a:r>
              <a:rPr b="0" lang="en-US" sz="4400" strike="noStrike" u="none">
                <a:solidFill>
                  <a:srgbClr val="000000"/>
                </a:solidFill>
                <a:effectLst/>
                <a:uFillTx/>
                <a:latin typeface="Arial"/>
                <a:ea typeface="Arial"/>
              </a:rPr>
              <a:t>§ 5.1(h)</a:t>
            </a:r>
            <a:endParaRPr b="0" lang="en-US" sz="4400" strike="noStrike" u="none">
              <a:solidFill>
                <a:srgbClr val="000000"/>
              </a:solidFill>
              <a:effectLst/>
              <a:uFillTx/>
              <a:latin typeface="Times New Roman"/>
            </a:endParaRPr>
          </a:p>
        </p:txBody>
      </p:sp>
      <p:sp>
        <p:nvSpPr>
          <p:cNvPr id="585" name=""/>
          <p:cNvSpPr/>
          <p:nvPr/>
        </p:nvSpPr>
        <p:spPr>
          <a:xfrm>
            <a:off x="152280" y="2590920"/>
            <a:ext cx="8763120" cy="3606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Master Agreement specifies an Event of Default for when a Party’s Guarantor:</a:t>
            </a:r>
            <a:endParaRPr b="0" lang="en-US" sz="2400" strike="noStrike" u="none">
              <a:solidFill>
                <a:srgbClr val="000000"/>
              </a:solidFill>
              <a:effectLst/>
              <a:uFillTx/>
              <a:latin typeface="Times New Roman"/>
            </a:endParaRPr>
          </a:p>
          <a:p>
            <a:pPr>
              <a:lnSpc>
                <a:spcPct val="100000"/>
              </a:lnSpc>
              <a:spcBef>
                <a:spcPts val="15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Breaches a representation or warranty</a:t>
            </a:r>
            <a:endParaRPr b="0" lang="en-US" sz="2400" strike="noStrike" u="none">
              <a:solidFill>
                <a:srgbClr val="000000"/>
              </a:solidFill>
              <a:effectLst/>
              <a:uFillTx/>
              <a:latin typeface="Times New Roman"/>
            </a:endParaRPr>
          </a:p>
          <a:p>
            <a:pPr>
              <a:lnSpc>
                <a:spcPct val="100000"/>
              </a:lnSpc>
              <a:spcBef>
                <a:spcPts val="15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Fails to make a payment or otherwise perform</a:t>
            </a:r>
            <a:endParaRPr b="0" lang="en-US" sz="2400" strike="noStrike" u="none">
              <a:solidFill>
                <a:srgbClr val="000000"/>
              </a:solidFill>
              <a:effectLst/>
              <a:uFillTx/>
              <a:latin typeface="Times New Roman"/>
            </a:endParaRPr>
          </a:p>
          <a:p>
            <a:pPr>
              <a:lnSpc>
                <a:spcPct val="100000"/>
              </a:lnSpc>
              <a:spcBef>
                <a:spcPts val="15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Becomes bankrupt</a:t>
            </a:r>
            <a:endParaRPr b="0" lang="en-US" sz="2400" strike="noStrike" u="none">
              <a:solidFill>
                <a:srgbClr val="000000"/>
              </a:solidFill>
              <a:effectLst/>
              <a:uFillTx/>
              <a:latin typeface="Times New Roman"/>
            </a:endParaRPr>
          </a:p>
          <a:p>
            <a:pPr>
              <a:lnSpc>
                <a:spcPct val="100000"/>
              </a:lnSpc>
              <a:spcBef>
                <a:spcPts val="15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Permits its guaranty not to be in full force and effect</a:t>
            </a:r>
            <a:endParaRPr b="0" lang="en-US" sz="2400" strike="noStrike" u="none">
              <a:solidFill>
                <a:srgbClr val="000000"/>
              </a:solidFill>
              <a:effectLst/>
              <a:uFillTx/>
              <a:latin typeface="Times New Roman"/>
            </a:endParaRPr>
          </a:p>
          <a:p>
            <a:pPr>
              <a:lnSpc>
                <a:spcPct val="100000"/>
              </a:lnSpc>
              <a:spcBef>
                <a:spcPts val="15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Repudiates, disaffirms or challenges the validity of its guaranty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6" name="PlaceHolder 1"/>
          <p:cNvSpPr>
            <a:spLocks noGrp="1"/>
          </p:cNvSpPr>
          <p:nvPr>
            <p:ph type="title"/>
          </p:nvPr>
        </p:nvSpPr>
        <p:spPr>
          <a:xfrm>
            <a:off x="609480" y="609120"/>
            <a:ext cx="7848720" cy="1295640"/>
          </a:xfrm>
          <a:prstGeom prst="rect">
            <a:avLst/>
          </a:prstGeom>
          <a:noFill/>
          <a:ln w="9360">
            <a:solidFill>
              <a:srgbClr val="00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Payment Netting</a:t>
            </a:r>
            <a:br>
              <a:rPr sz="4400"/>
            </a:br>
            <a:r>
              <a:rPr b="0" lang="en-US" sz="4400" strike="noStrike" u="none">
                <a:solidFill>
                  <a:srgbClr val="000000"/>
                </a:solidFill>
                <a:effectLst/>
                <a:uFillTx/>
                <a:latin typeface="Arial"/>
                <a:ea typeface="Arial"/>
              </a:rPr>
              <a:t>§ 6.4</a:t>
            </a:r>
            <a:endParaRPr b="0" lang="en-US" sz="4400" strike="noStrike" u="none">
              <a:solidFill>
                <a:srgbClr val="000000"/>
              </a:solidFill>
              <a:effectLst/>
              <a:uFillTx/>
              <a:latin typeface="Times New Roman"/>
            </a:endParaRPr>
          </a:p>
        </p:txBody>
      </p:sp>
      <p:sp>
        <p:nvSpPr>
          <p:cNvPr id="587" name=""/>
          <p:cNvSpPr/>
          <p:nvPr/>
        </p:nvSpPr>
        <p:spPr>
          <a:xfrm>
            <a:off x="228600" y="2362320"/>
            <a:ext cx="868680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Master Agreement provides for netting of payment whereby all amounts owed by each Party to the other Party for the purchase and sale of Products during the monthly billing period under the Agreement, (including any damages, interest or credits) are netted so that only the excess amount shall be paid by the Party who owes it.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8" name="PlaceHolder 1"/>
          <p:cNvSpPr>
            <a:spLocks noGrp="1"/>
          </p:cNvSpPr>
          <p:nvPr>
            <p:ph type="title"/>
          </p:nvPr>
        </p:nvSpPr>
        <p:spPr>
          <a:xfrm>
            <a:off x="685800" y="609480"/>
            <a:ext cx="7772400" cy="1981440"/>
          </a:xfrm>
          <a:prstGeom prst="rect">
            <a:avLst/>
          </a:prstGeom>
          <a:noFill/>
          <a:ln w="9360">
            <a:solidFill>
              <a:srgbClr val="00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Accelerated Payment of Damages</a:t>
            </a:r>
            <a:br>
              <a:rPr sz="4400"/>
            </a:br>
            <a:r>
              <a:rPr b="0" lang="en-US" sz="4400" strike="noStrike" u="none">
                <a:solidFill>
                  <a:srgbClr val="000000"/>
                </a:solidFill>
                <a:effectLst/>
                <a:uFillTx/>
                <a:latin typeface="Arial"/>
                <a:ea typeface="Arial"/>
              </a:rPr>
              <a:t>§§ 4.1 &amp; 4.2</a:t>
            </a:r>
            <a:endParaRPr b="0" lang="en-US" sz="4400" strike="noStrike" u="none">
              <a:solidFill>
                <a:srgbClr val="000000"/>
              </a:solidFill>
              <a:effectLst/>
              <a:uFillTx/>
              <a:latin typeface="Times New Roman"/>
            </a:endParaRPr>
          </a:p>
        </p:txBody>
      </p:sp>
      <p:sp>
        <p:nvSpPr>
          <p:cNvPr id="589" name=""/>
          <p:cNvSpPr/>
          <p:nvPr/>
        </p:nvSpPr>
        <p:spPr>
          <a:xfrm>
            <a:off x="152280" y="2971800"/>
            <a:ext cx="876312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90" name=""/>
          <p:cNvSpPr/>
          <p:nvPr/>
        </p:nvSpPr>
        <p:spPr>
          <a:xfrm>
            <a:off x="228600" y="2971800"/>
            <a:ext cx="861048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Election on the Cover Sheet permits a Party to demand payment of amounts payable for the failure to deliver or receive Product within five (5) business days as opposed to the date such payment would otherwise be due under the agreed to billing and payment cycle.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Master Contract Process</a:t>
            </a:r>
            <a:endParaRPr b="0" lang="en-US" sz="4400" strike="noStrike" u="none">
              <a:solidFill>
                <a:srgbClr val="000000"/>
              </a:solidFill>
              <a:effectLst/>
              <a:uFillTx/>
              <a:latin typeface="Times New Roman"/>
            </a:endParaRPr>
          </a:p>
        </p:txBody>
      </p:sp>
      <p:sp>
        <p:nvSpPr>
          <p:cNvPr id="31" name="PlaceHolder 2"/>
          <p:cNvSpPr>
            <a:spLocks noGrp="1"/>
          </p:cNvSpPr>
          <p:nvPr>
            <p:ph/>
          </p:nvPr>
        </p:nvSpPr>
        <p:spPr>
          <a:xfrm>
            <a:off x="685800" y="1599840"/>
            <a:ext cx="7772400" cy="43434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Both parties have streamlined market-based FERC Tariffs w/o substantive terms and conditions</a:t>
            </a:r>
            <a:endParaRPr b="0" lang="en-US" sz="3200" strike="noStrike" u="none">
              <a:solidFill>
                <a:srgbClr val="000000"/>
              </a:solidFill>
              <a:effectLst/>
              <a:uFillTx/>
              <a:latin typeface="Times New Roman"/>
            </a:endParaRPr>
          </a:p>
          <a:p>
            <a:pPr marL="343080" indent="-343080">
              <a:lnSpc>
                <a:spcPct val="9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Parties have negotiated Master Contract w/o changing base terms and conditions assigning default performance, legal and credit risks</a:t>
            </a:r>
            <a:endParaRPr b="0" lang="en-US" sz="3200" strike="noStrike" u="none">
              <a:solidFill>
                <a:srgbClr val="000000"/>
              </a:solidFill>
              <a:effectLst/>
              <a:uFillTx/>
              <a:latin typeface="Times New Roman"/>
            </a:endParaRPr>
          </a:p>
          <a:p>
            <a:pPr marL="343080" indent="-343080">
              <a:lnSpc>
                <a:spcPct val="9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Parties have negotiated cover sheet and optional provisions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1" name="PlaceHolder 1"/>
          <p:cNvSpPr>
            <a:spLocks noGrp="1"/>
          </p:cNvSpPr>
          <p:nvPr>
            <p:ph type="title"/>
          </p:nvPr>
        </p:nvSpPr>
        <p:spPr>
          <a:xfrm>
            <a:off x="609480" y="609120"/>
            <a:ext cx="7848720" cy="1295640"/>
          </a:xfrm>
          <a:prstGeom prst="rect">
            <a:avLst/>
          </a:prstGeom>
          <a:noFill/>
          <a:ln w="9360">
            <a:solidFill>
              <a:srgbClr val="00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Suspension of Performance</a:t>
            </a:r>
            <a:br>
              <a:rPr sz="4400"/>
            </a:br>
            <a:r>
              <a:rPr b="0" lang="en-US" sz="4400" strike="noStrike" u="none">
                <a:solidFill>
                  <a:srgbClr val="000000"/>
                </a:solidFill>
                <a:effectLst/>
                <a:uFillTx/>
                <a:latin typeface="Arial"/>
                <a:ea typeface="Arial"/>
              </a:rPr>
              <a:t>§ 5.7</a:t>
            </a:r>
            <a:endParaRPr b="0" lang="en-US" sz="4400" strike="noStrike" u="none">
              <a:solidFill>
                <a:srgbClr val="000000"/>
              </a:solidFill>
              <a:effectLst/>
              <a:uFillTx/>
              <a:latin typeface="Times New Roman"/>
            </a:endParaRPr>
          </a:p>
        </p:txBody>
      </p:sp>
      <p:sp>
        <p:nvSpPr>
          <p:cNvPr id="592" name=""/>
          <p:cNvSpPr/>
          <p:nvPr/>
        </p:nvSpPr>
        <p:spPr>
          <a:xfrm>
            <a:off x="304920" y="2514600"/>
            <a:ext cx="8610480" cy="3020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Master Agreement provides for he suspension of performance under any or all transactions by the Non-Defaulting Party, upon written notice to the Defaulting Party, when an Event of Default or Potential Event of Default has occurred or is continuing.  The suspension may only continue for 10 NERC business days per transaction unless an Early Termination is declared or an Event of Default has occurred and is continuing. </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3" name="PlaceHolder 1"/>
          <p:cNvSpPr>
            <a:spLocks noGrp="1"/>
          </p:cNvSpPr>
          <p:nvPr>
            <p:ph type="title"/>
          </p:nvPr>
        </p:nvSpPr>
        <p:spPr>
          <a:xfrm>
            <a:off x="533160" y="609120"/>
            <a:ext cx="7924680" cy="1295640"/>
          </a:xfrm>
          <a:prstGeom prst="rect">
            <a:avLst/>
          </a:prstGeom>
          <a:noFill/>
          <a:ln w="9360">
            <a:solidFill>
              <a:srgbClr val="00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Closeout Netting</a:t>
            </a:r>
            <a:br>
              <a:rPr sz="4400"/>
            </a:br>
            <a:r>
              <a:rPr b="0" lang="en-US" sz="4400" strike="noStrike" u="none">
                <a:solidFill>
                  <a:srgbClr val="000000"/>
                </a:solidFill>
                <a:effectLst/>
                <a:uFillTx/>
                <a:latin typeface="Arial"/>
                <a:ea typeface="Arial"/>
              </a:rPr>
              <a:t>§§ 5.2 &amp; 5.3 </a:t>
            </a:r>
            <a:endParaRPr b="0" lang="en-US" sz="4400" strike="noStrike" u="none">
              <a:solidFill>
                <a:srgbClr val="000000"/>
              </a:solidFill>
              <a:effectLst/>
              <a:uFillTx/>
              <a:latin typeface="Times New Roman"/>
            </a:endParaRPr>
          </a:p>
        </p:txBody>
      </p:sp>
      <p:sp>
        <p:nvSpPr>
          <p:cNvPr id="594" name=""/>
          <p:cNvSpPr/>
          <p:nvPr/>
        </p:nvSpPr>
        <p:spPr>
          <a:xfrm>
            <a:off x="304920" y="2362320"/>
            <a:ext cx="8610480" cy="2654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Upon setting a Termination Date and calculating Settlement Amounts, the Master Agreement provides for netting out the Settlement Amounts due the Defaulting Party against settlement amounts due the Non-Defaulting Party.  The Non-Defaulting Party has the option of netting out any collateral it holds as Performance Assurance against Settlement Amounts it owes the Defaulting Party.</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5" name="PlaceHolder 1"/>
          <p:cNvSpPr>
            <a:spLocks noGrp="1"/>
          </p:cNvSpPr>
          <p:nvPr>
            <p:ph type="title"/>
          </p:nvPr>
        </p:nvSpPr>
        <p:spPr>
          <a:xfrm>
            <a:off x="609480" y="609120"/>
            <a:ext cx="7848720" cy="1295640"/>
          </a:xfrm>
          <a:prstGeom prst="rect">
            <a:avLst/>
          </a:prstGeom>
          <a:noFill/>
          <a:ln w="9360">
            <a:solidFill>
              <a:srgbClr val="00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Setoff Options</a:t>
            </a:r>
            <a:br>
              <a:rPr sz="4400"/>
            </a:br>
            <a:r>
              <a:rPr b="0" lang="en-US" sz="4400" strike="noStrike" u="none">
                <a:solidFill>
                  <a:srgbClr val="000000"/>
                </a:solidFill>
                <a:effectLst/>
                <a:uFillTx/>
                <a:latin typeface="Arial"/>
                <a:ea typeface="Arial"/>
              </a:rPr>
              <a:t>§ 5.6</a:t>
            </a:r>
            <a:endParaRPr b="0" lang="en-US" sz="4400" strike="noStrike" u="none">
              <a:solidFill>
                <a:srgbClr val="000000"/>
              </a:solidFill>
              <a:effectLst/>
              <a:uFillTx/>
              <a:latin typeface="Times New Roman"/>
            </a:endParaRPr>
          </a:p>
        </p:txBody>
      </p:sp>
      <p:sp>
        <p:nvSpPr>
          <p:cNvPr id="596" name=""/>
          <p:cNvSpPr/>
          <p:nvPr/>
        </p:nvSpPr>
        <p:spPr>
          <a:xfrm>
            <a:off x="380880" y="2438280"/>
            <a:ext cx="8610840" cy="4322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Closeout setoffs allow the Non-Defaulting Party to set off amounts owed to the Defaulting Party in the Termination Payment by amounts the Defaulting Party owes to the Non-Defaulting Party under other contracts:</a:t>
            </a:r>
            <a:endParaRPr b="0" lang="en-US" sz="2400" strike="noStrike" u="none">
              <a:solidFill>
                <a:srgbClr val="000000"/>
              </a:solidFill>
              <a:effectLst/>
              <a:uFillTx/>
              <a:latin typeface="Times New Roman"/>
            </a:endParaRPr>
          </a:p>
          <a:p>
            <a:pPr>
              <a:lnSpc>
                <a:spcPct val="100000"/>
              </a:lnSpc>
              <a:spcBef>
                <a:spcPts val="15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Arial"/>
              </a:rPr>
              <a:t>Option A</a:t>
            </a:r>
            <a:r>
              <a:rPr b="0" lang="en-US" sz="2400" strike="noStrike" u="none">
                <a:solidFill>
                  <a:srgbClr val="000000"/>
                </a:solidFill>
                <a:effectLst/>
                <a:uFillTx/>
                <a:latin typeface="Arial"/>
              </a:rPr>
              <a:t>:  allows setoff for amounts owed under other agreements between Party A and Party B</a:t>
            </a:r>
            <a:endParaRPr b="0" lang="en-US" sz="2400" strike="noStrike" u="none">
              <a:solidFill>
                <a:srgbClr val="000000"/>
              </a:solidFill>
              <a:effectLst/>
              <a:uFillTx/>
              <a:latin typeface="Times New Roman"/>
            </a:endParaRPr>
          </a:p>
          <a:p>
            <a:pPr>
              <a:lnSpc>
                <a:spcPct val="100000"/>
              </a:lnSpc>
              <a:spcBef>
                <a:spcPts val="15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Arial"/>
              </a:rPr>
              <a:t>Option B</a:t>
            </a:r>
            <a:r>
              <a:rPr b="0" lang="en-US" sz="2400" strike="noStrike" u="none">
                <a:solidFill>
                  <a:srgbClr val="000000"/>
                </a:solidFill>
                <a:effectLst/>
                <a:uFillTx/>
                <a:latin typeface="Arial"/>
              </a:rPr>
              <a:t>:  allows setoff for amounts owed under other agreements between Party A </a:t>
            </a:r>
            <a:r>
              <a:rPr b="0" lang="en-US" sz="2400" strike="noStrike" u="sng">
                <a:solidFill>
                  <a:srgbClr val="000000"/>
                </a:solidFill>
                <a:effectLst/>
                <a:uFillTx/>
                <a:latin typeface="Arial"/>
              </a:rPr>
              <a:t>and/or its affiliates</a:t>
            </a:r>
            <a:r>
              <a:rPr b="0" lang="en-US" sz="2400" strike="noStrike" u="none">
                <a:solidFill>
                  <a:srgbClr val="000000"/>
                </a:solidFill>
                <a:effectLst/>
                <a:uFillTx/>
                <a:latin typeface="Arial"/>
              </a:rPr>
              <a:t> and Party B </a:t>
            </a:r>
            <a:r>
              <a:rPr b="0" lang="en-US" sz="2400" strike="noStrike" u="sng">
                <a:solidFill>
                  <a:srgbClr val="000000"/>
                </a:solidFill>
                <a:effectLst/>
                <a:uFillTx/>
                <a:latin typeface="Arial"/>
              </a:rPr>
              <a:t>and/or its affiliates</a:t>
            </a:r>
            <a:endParaRPr b="0" lang="en-US" sz="2400" strike="noStrike" u="none">
              <a:solidFill>
                <a:srgbClr val="000000"/>
              </a:solidFill>
              <a:effectLst/>
              <a:uFillTx/>
              <a:latin typeface="Times New Roman"/>
            </a:endParaRPr>
          </a:p>
          <a:p>
            <a:pPr>
              <a:lnSpc>
                <a:spcPct val="100000"/>
              </a:lnSpc>
              <a:spcBef>
                <a:spcPts val="15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000000"/>
                </a:solidFill>
                <a:effectLst/>
                <a:uFillTx/>
                <a:latin typeface="Arial"/>
              </a:rPr>
              <a:t>Option C</a:t>
            </a:r>
            <a:r>
              <a:rPr b="0" lang="en-US" sz="2400" strike="noStrike" u="none">
                <a:solidFill>
                  <a:srgbClr val="000000"/>
                </a:solidFill>
                <a:effectLst/>
                <a:uFillTx/>
                <a:latin typeface="Arial"/>
              </a:rPr>
              <a:t>:  neither Option A or Option B applies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Credit Protection</a:t>
            </a:r>
            <a:endParaRPr b="0" lang="en-US" sz="4400" strike="noStrike" u="none">
              <a:solidFill>
                <a:srgbClr val="000000"/>
              </a:solidFill>
              <a:effectLst/>
              <a:uFillTx/>
              <a:latin typeface="Times New Roman"/>
            </a:endParaRPr>
          </a:p>
        </p:txBody>
      </p:sp>
      <p:sp>
        <p:nvSpPr>
          <p:cNvPr id="59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Initial creditworthiness due diligence</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Credit limit determination, posted collateral or guarantees</a:t>
            </a:r>
            <a:endParaRPr b="0" lang="en-US" sz="2800" strike="noStrike" u="none">
              <a:solidFill>
                <a:srgbClr val="000000"/>
              </a:solidFill>
              <a:effectLst/>
              <a:uFillTx/>
              <a:latin typeface="Times New Roman"/>
            </a:endParaRPr>
          </a:p>
          <a:p>
            <a:pPr marL="343080" indent="-343080">
              <a:lnSpc>
                <a:spcPct val="9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Ongoing monitoring of counterparty creditworthiness</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Current period analysis</a:t>
            </a:r>
            <a:endParaRPr b="0" lang="en-US" sz="2800" strike="noStrike" u="none">
              <a:solidFill>
                <a:srgbClr val="000000"/>
              </a:solidFill>
              <a:effectLst/>
              <a:uFillTx/>
              <a:latin typeface="Times New Roman"/>
            </a:endParaRPr>
          </a:p>
          <a:p>
            <a:pPr lvl="2" marL="1143000" indent="-228600">
              <a:lnSpc>
                <a:spcPct val="90000"/>
              </a:lnSpc>
              <a:spcBef>
                <a:spcPts val="60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Exposure using mark-to-market calculation (Termination Payment)</a:t>
            </a:r>
            <a:endParaRPr b="0" lang="en-US" sz="2400" strike="noStrike" u="none">
              <a:solidFill>
                <a:srgbClr val="000000"/>
              </a:solidFill>
              <a:effectLst/>
              <a:uFillTx/>
              <a:latin typeface="Times New Roman"/>
            </a:endParaRPr>
          </a:p>
          <a:p>
            <a:pPr lvl="1" marL="743040" indent="-28584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Forward period exposure analysis</a:t>
            </a:r>
            <a:endParaRPr b="0" lang="en-US" sz="2800" strike="noStrike" u="none">
              <a:solidFill>
                <a:srgbClr val="000000"/>
              </a:solidFill>
              <a:effectLst/>
              <a:uFillTx/>
              <a:latin typeface="Times New Roman"/>
            </a:endParaRPr>
          </a:p>
          <a:p>
            <a:pPr lvl="1" marL="743040" indent="0">
              <a:lnSpc>
                <a:spcPct val="9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Margin Computation</a:t>
            </a:r>
            <a:endParaRPr b="0" lang="en-US" sz="4400" strike="noStrike" u="none">
              <a:solidFill>
                <a:srgbClr val="000000"/>
              </a:solidFill>
              <a:effectLst/>
              <a:uFillTx/>
              <a:latin typeface="Times New Roman"/>
            </a:endParaRPr>
          </a:p>
        </p:txBody>
      </p:sp>
      <p:sp>
        <p:nvSpPr>
          <p:cNvPr id="600" name=""/>
          <p:cNvSpPr/>
          <p:nvPr/>
        </p:nvSpPr>
        <p:spPr>
          <a:xfrm>
            <a:off x="533520" y="2057400"/>
            <a:ext cx="8381880" cy="33919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Termination Payment (Party A’s actual exposure)</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  5,452,000</a:t>
            </a:r>
            <a:endParaRPr b="0" lang="en-US" sz="20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Party B’s Independent Amount</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sng">
                <a:solidFill>
                  <a:srgbClr val="000000"/>
                </a:solidFill>
                <a:effectLst/>
                <a:uFillTx/>
                <a:latin typeface="Arial"/>
              </a:rPr>
              <a:t>$  5,000,000</a:t>
            </a:r>
            <a:endParaRPr b="0" lang="en-US" sz="20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TOTAL EXPOSURE</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$10,452,000  </a:t>
            </a:r>
            <a:endParaRPr b="0" lang="en-US" sz="20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     </a:t>
            </a:r>
            <a:endParaRPr b="0" lang="en-US" sz="8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Party B’s Collateral Threshold</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($10,000,000)</a:t>
            </a:r>
            <a:endParaRPr b="0" lang="en-US" sz="20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Collateral Already Posted</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0)</a:t>
            </a:r>
            <a:endParaRPr b="0" lang="en-US" sz="20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	</a:t>
            </a:r>
            <a:endParaRPr b="0" lang="en-US" sz="8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Party B’s Rounding Amount</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sng">
                <a:solidFill>
                  <a:srgbClr val="000000"/>
                </a:solidFill>
                <a:effectLst/>
                <a:uFillTx/>
                <a:latin typeface="Arial"/>
              </a:rPr>
              <a:t>($     100,000)</a:t>
            </a:r>
            <a:endParaRPr b="0" lang="en-US" sz="20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NEW PERFORMANCE ASSURANCE</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500,000</a:t>
            </a:r>
            <a:endParaRPr b="0" lang="en-US" sz="2000" strike="noStrike" u="none">
              <a:solidFill>
                <a:srgbClr val="000000"/>
              </a:solidFill>
              <a:effectLst/>
              <a:uFillTx/>
              <a:latin typeface="Times New Roman"/>
            </a:endParaRPr>
          </a:p>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1" name="PlaceHolder 1"/>
          <p:cNvSpPr>
            <a:spLocks noGrp="1"/>
          </p:cNvSpPr>
          <p:nvPr>
            <p:ph type="title"/>
          </p:nvPr>
        </p:nvSpPr>
        <p:spPr>
          <a:xfrm>
            <a:off x="647640" y="1905120"/>
            <a:ext cx="7848720" cy="12952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Major Meltdowns and Events of Default</a:t>
            </a:r>
            <a:endParaRPr b="0" lang="en-US" sz="4400" strike="noStrike" u="none">
              <a:solidFill>
                <a:srgbClr val="000000"/>
              </a:solidFill>
              <a:effectLst/>
              <a:uFillTx/>
              <a:latin typeface="Times New Roman"/>
            </a:endParaRPr>
          </a:p>
        </p:txBody>
      </p:sp>
      <p:sp>
        <p:nvSpPr>
          <p:cNvPr id="602"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Protection in the Event of Catastrophic Counterparty Defaults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3" name="PlaceHolder 1"/>
          <p:cNvSpPr>
            <a:spLocks noGrp="1"/>
          </p:cNvSpPr>
          <p:nvPr>
            <p:ph type="title"/>
          </p:nvPr>
        </p:nvSpPr>
        <p:spPr>
          <a:xfrm>
            <a:off x="609480" y="609120"/>
            <a:ext cx="7848720" cy="12956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Credit-related Events of Default</a:t>
            </a:r>
            <a:endParaRPr b="0" lang="en-US" sz="4400" strike="noStrike" u="none">
              <a:solidFill>
                <a:srgbClr val="000000"/>
              </a:solidFill>
              <a:effectLst/>
              <a:uFillTx/>
              <a:latin typeface="Times New Roman"/>
            </a:endParaRPr>
          </a:p>
        </p:txBody>
      </p:sp>
      <p:sp>
        <p:nvSpPr>
          <p:cNvPr id="60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Credit support defaults </a:t>
            </a:r>
            <a:endParaRPr b="0" lang="en-US" sz="28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When a party fails to satisfy creditworthiness requirements of Master Contract (e.g. failure to post performance assurance)</a:t>
            </a:r>
            <a:endParaRPr b="0" lang="en-US" sz="24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Cross defaults</a:t>
            </a:r>
            <a:endParaRPr b="0" lang="en-US" sz="28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Specification that counterparty’s or other designated entity’s (i.e. guarantor) default on an obligation for borrowed money becomes event of default under Master Agreement</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5" name="PlaceHolder 1"/>
          <p:cNvSpPr>
            <a:spLocks noGrp="1"/>
          </p:cNvSpPr>
          <p:nvPr>
            <p:ph type="title"/>
          </p:nvPr>
        </p:nvSpPr>
        <p:spPr>
          <a:xfrm>
            <a:off x="609480" y="609120"/>
            <a:ext cx="7848720" cy="121932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Credit-related Events of Default</a:t>
            </a:r>
            <a:endParaRPr b="0" lang="en-US" sz="4400" strike="noStrike" u="none">
              <a:solidFill>
                <a:srgbClr val="000000"/>
              </a:solidFill>
              <a:effectLst/>
              <a:uFillTx/>
              <a:latin typeface="Times New Roman"/>
            </a:endParaRPr>
          </a:p>
        </p:txBody>
      </p:sp>
      <p:sp>
        <p:nvSpPr>
          <p:cNvPr id="60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Guarantor defaults when Party’s guarantor:</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Breaches a representation or warranty</a:t>
            </a:r>
            <a:r>
              <a:rPr b="0" lang="en-US" sz="2800" strike="noStrike" u="none">
                <a:solidFill>
                  <a:srgbClr val="000000"/>
                </a:solidFill>
                <a:effectLst/>
                <a:uFillTx/>
                <a:latin typeface="Arial"/>
              </a:rPr>
              <a:t>	</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Fails to make a payment or otherwise fails to perform</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Becomes bankrupt</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Permits guaranty not to be in full force</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Repudiates or challenges validity of guaranty</a:t>
            </a:r>
            <a:r>
              <a:rPr b="0" lang="en-US" sz="2800" strike="noStrike" u="none">
                <a:solidFill>
                  <a:srgbClr val="000000"/>
                </a:solidFill>
                <a:effectLst/>
                <a:uFillTx/>
                <a:latin typeface="Arial"/>
              </a:rPr>
              <a:t>	</a:t>
            </a:r>
            <a:endParaRPr b="0" lang="en-US" sz="2800" strike="noStrike" u="none">
              <a:solidFill>
                <a:srgbClr val="000000"/>
              </a:solidFill>
              <a:effectLst/>
              <a:uFillTx/>
              <a:latin typeface="Times New Roman"/>
            </a:endParaRPr>
          </a:p>
          <a:p>
            <a:pPr marL="343080" indent="0">
              <a:lnSpc>
                <a:spcPct val="90000"/>
              </a:lnSpc>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marL="743040" indent="0">
              <a:lnSpc>
                <a:spcPct val="9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Basic Events of Default</a:t>
            </a:r>
            <a:endParaRPr b="0" lang="en-US" sz="4400" strike="noStrike" u="none">
              <a:solidFill>
                <a:srgbClr val="000000"/>
              </a:solidFill>
              <a:effectLst/>
              <a:uFillTx/>
              <a:latin typeface="Times New Roman"/>
            </a:endParaRPr>
          </a:p>
        </p:txBody>
      </p:sp>
      <p:sp>
        <p:nvSpPr>
          <p:cNvPr id="60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Non-payment</a:t>
            </a:r>
            <a:endParaRPr b="0" lang="en-US" sz="3200" strike="noStrike" u="none">
              <a:solidFill>
                <a:srgbClr val="000000"/>
              </a:solidFill>
              <a:effectLst/>
              <a:uFillTx/>
              <a:latin typeface="Times New Roman"/>
            </a:endParaRPr>
          </a:p>
          <a:p>
            <a:pPr marL="343080" indent="-343080">
              <a:lnSpc>
                <a:spcPct val="10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False representations</a:t>
            </a:r>
            <a:endParaRPr b="0" lang="en-US" sz="3200" strike="noStrike" u="none">
              <a:solidFill>
                <a:srgbClr val="000000"/>
              </a:solidFill>
              <a:effectLst/>
              <a:uFillTx/>
              <a:latin typeface="Times New Roman"/>
            </a:endParaRPr>
          </a:p>
          <a:p>
            <a:pPr marL="343080" indent="-343080">
              <a:lnSpc>
                <a:spcPct val="10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Failure to perform material covenant</a:t>
            </a:r>
            <a:endParaRPr b="0" lang="en-US" sz="3200" strike="noStrike" u="none">
              <a:solidFill>
                <a:srgbClr val="000000"/>
              </a:solidFill>
              <a:effectLst/>
              <a:uFillTx/>
              <a:latin typeface="Times New Roman"/>
            </a:endParaRPr>
          </a:p>
          <a:p>
            <a:pPr marL="343080" indent="-343080">
              <a:lnSpc>
                <a:spcPct val="10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Bankruptcy</a:t>
            </a:r>
            <a:endParaRPr b="0" lang="en-US" sz="3200" strike="noStrike" u="none">
              <a:solidFill>
                <a:srgbClr val="000000"/>
              </a:solidFill>
              <a:effectLst/>
              <a:uFillTx/>
              <a:latin typeface="Times New Roman"/>
            </a:endParaRPr>
          </a:p>
          <a:p>
            <a:pPr marL="343080" indent="-343080">
              <a:lnSpc>
                <a:spcPct val="10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Failure to assume all obligations after a merger or asset transfer</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Cover Sheet</a:t>
            </a:r>
            <a:endParaRPr b="0" lang="en-US" sz="4400" strike="noStrike" u="none">
              <a:solidFill>
                <a:srgbClr val="000000"/>
              </a:solidFill>
              <a:effectLst/>
              <a:uFillTx/>
              <a:latin typeface="Times New Roman"/>
            </a:endParaRPr>
          </a:p>
        </p:txBody>
      </p:sp>
      <p:sp>
        <p:nvSpPr>
          <p:cNvPr id="33" name="PlaceHolder 2"/>
          <p:cNvSpPr>
            <a:spLocks noGrp="1"/>
          </p:cNvSpPr>
          <p:nvPr>
            <p:ph/>
          </p:nvPr>
        </p:nvSpPr>
        <p:spPr>
          <a:xfrm>
            <a:off x="685800" y="1523520"/>
            <a:ext cx="7772400" cy="4343400"/>
          </a:xfrm>
          <a:prstGeom prst="rect">
            <a:avLst/>
          </a:prstGeom>
          <a:noFill/>
          <a:ln w="0">
            <a:noFill/>
          </a:ln>
        </p:spPr>
        <p:txBody>
          <a:bodyPr lIns="90000" rIns="90000" tIns="46800" bIns="46800" anchor="t">
            <a:normAutofit/>
          </a:bodyPr>
          <a:p>
            <a:pPr marL="343080" indent="-343080">
              <a:lnSpc>
                <a:spcPct val="10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Notifications</a:t>
            </a:r>
            <a:endParaRPr b="0" lang="en-US" sz="3200" strike="noStrike" u="none">
              <a:solidFill>
                <a:srgbClr val="000000"/>
              </a:solidFill>
              <a:effectLst/>
              <a:uFillTx/>
              <a:latin typeface="Times New Roman"/>
            </a:endParaRPr>
          </a:p>
          <a:p>
            <a:pPr marL="343080" indent="-343080">
              <a:lnSpc>
                <a:spcPct val="10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Authorized FERC tariffs</a:t>
            </a:r>
            <a:endParaRPr b="0" lang="en-US" sz="3200" strike="noStrike" u="none">
              <a:solidFill>
                <a:srgbClr val="000000"/>
              </a:solidFill>
              <a:effectLst/>
              <a:uFillTx/>
              <a:latin typeface="Times New Roman"/>
            </a:endParaRPr>
          </a:p>
          <a:p>
            <a:pPr marL="343080" indent="-343080">
              <a:lnSpc>
                <a:spcPct val="10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Optional confirmation process</a:t>
            </a:r>
            <a:endParaRPr b="0" lang="en-US" sz="3200" strike="noStrike" u="none">
              <a:solidFill>
                <a:srgbClr val="000000"/>
              </a:solidFill>
              <a:effectLst/>
              <a:uFillTx/>
              <a:latin typeface="Times New Roman"/>
            </a:endParaRPr>
          </a:p>
          <a:p>
            <a:pPr marL="343080" indent="-343080">
              <a:lnSpc>
                <a:spcPct val="10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Acceleration of damages</a:t>
            </a:r>
            <a:endParaRPr b="0" lang="en-US" sz="3200" strike="noStrike" u="none">
              <a:solidFill>
                <a:srgbClr val="000000"/>
              </a:solidFill>
              <a:effectLst/>
              <a:uFillTx/>
              <a:latin typeface="Times New Roman"/>
            </a:endParaRPr>
          </a:p>
          <a:p>
            <a:pPr marL="343080" indent="-343080">
              <a:lnSpc>
                <a:spcPct val="10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Cross defaults</a:t>
            </a:r>
            <a:endParaRPr b="0" lang="en-US" sz="3200" strike="noStrike" u="none">
              <a:solidFill>
                <a:srgbClr val="000000"/>
              </a:solidFill>
              <a:effectLst/>
              <a:uFillTx/>
              <a:latin typeface="Times New Roman"/>
            </a:endParaRPr>
          </a:p>
          <a:p>
            <a:pPr marL="343080" indent="-343080">
              <a:lnSpc>
                <a:spcPct val="10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Choice of credit protection mechanisms</a:t>
            </a:r>
            <a:endParaRPr b="0" lang="en-US" sz="3200" strike="noStrike" u="none">
              <a:solidFill>
                <a:srgbClr val="000000"/>
              </a:solidFill>
              <a:effectLst/>
              <a:uFillTx/>
              <a:latin typeface="Times New Roman"/>
            </a:endParaRPr>
          </a:p>
          <a:p>
            <a:pPr marL="343080" indent="-343080">
              <a:lnSpc>
                <a:spcPct val="100000"/>
              </a:lnSpc>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Optional provisions incorporated</a:t>
            </a:r>
            <a:endParaRPr b="0" lang="en-US" sz="3200" strike="noStrike" u="none">
              <a:solidFill>
                <a:srgbClr val="000000"/>
              </a:solidFill>
              <a:effectLst/>
              <a:uFillTx/>
              <a:latin typeface="Times New Roman"/>
            </a:endParaRPr>
          </a:p>
          <a:p>
            <a:pPr marL="343080" indent="0">
              <a:lnSpc>
                <a:spcPct val="100000"/>
              </a:lnSpc>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Optional Provisions</a:t>
            </a:r>
            <a:endParaRPr b="0" lang="en-US" sz="4400" strike="noStrike" u="none">
              <a:solidFill>
                <a:srgbClr val="000000"/>
              </a:solidFill>
              <a:effectLst/>
              <a:uFillTx/>
              <a:latin typeface="Times New Roman"/>
            </a:endParaRPr>
          </a:p>
        </p:txBody>
      </p:sp>
      <p:sp>
        <p:nvSpPr>
          <p:cNvPr id="35" name="PlaceHolder 2"/>
          <p:cNvSpPr>
            <a:spLocks noGrp="1"/>
          </p:cNvSpPr>
          <p:nvPr>
            <p:ph/>
          </p:nvPr>
        </p:nvSpPr>
        <p:spPr>
          <a:xfrm>
            <a:off x="685440" y="1981080"/>
            <a:ext cx="3809880" cy="4114800"/>
          </a:xfrm>
          <a:prstGeom prst="rect">
            <a:avLst/>
          </a:prstGeom>
          <a:noFill/>
          <a:ln w="0">
            <a:noFill/>
          </a:ln>
        </p:spPr>
        <p:txBody>
          <a:bodyPr lIns="90000" rIns="90000" tIns="46800" bIns="46800" anchor="t">
            <a:normAutofit lnSpcReduction="9999"/>
          </a:bodyPr>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Collateral Annex</a:t>
            </a: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Incorporation of outstanding transactions</a:t>
            </a: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New taxes</a:t>
            </a: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Change in law/other events</a:t>
            </a: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Regulatory outs</a:t>
            </a: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Jurisdiction, process, and waiver of jury trial</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 name="PlaceHolder 3"/>
          <p:cNvSpPr>
            <a:spLocks noGrp="1"/>
          </p:cNvSpPr>
          <p:nvPr>
            <p:ph/>
          </p:nvPr>
        </p:nvSpPr>
        <p:spPr>
          <a:xfrm>
            <a:off x="4647960" y="1981080"/>
            <a:ext cx="3809880" cy="4114800"/>
          </a:xfrm>
          <a:prstGeom prst="rect">
            <a:avLst/>
          </a:prstGeom>
          <a:noFill/>
          <a:ln w="0">
            <a:noFill/>
          </a:ln>
        </p:spPr>
        <p:txBody>
          <a:bodyPr lIns="90000" rIns="90000" tIns="46800" bIns="46800" anchor="t">
            <a:normAutofit/>
          </a:bodyPr>
          <a:p>
            <a:pPr marL="343080" indent="-34308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Arbitration</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Agency provisions</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Market disruptions</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Extended set-off provisions</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Cross-terminations</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Add’l suspension of performance, termination</a:t>
            </a:r>
            <a:endParaRPr b="0" lang="en-US" sz="2800" strike="noStrike" u="none">
              <a:solidFill>
                <a:srgbClr val="000000"/>
              </a:solidFill>
              <a:effectLst/>
              <a:uFillTx/>
              <a:latin typeface="Times New Roman"/>
            </a:endParaRPr>
          </a:p>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Trading and Transactions</a:t>
            </a:r>
            <a:endParaRPr b="0" lang="en-US" sz="4400" strike="noStrike" u="none">
              <a:solidFill>
                <a:srgbClr val="000000"/>
              </a:solidFill>
              <a:effectLst/>
              <a:uFillTx/>
              <a:latin typeface="Times New Roman"/>
            </a:endParaRPr>
          </a:p>
        </p:txBody>
      </p:sp>
      <p:sp>
        <p:nvSpPr>
          <p:cNvPr id="3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Oral Trading</a:t>
            </a:r>
            <a:endParaRPr b="0" lang="en-US" sz="28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Binding oral transactions</a:t>
            </a:r>
            <a:endParaRPr b="0" lang="en-US" sz="24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Commercial Terms of Transaction </a:t>
            </a:r>
            <a:endParaRPr b="0" lang="en-US" sz="28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Products</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Price</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Delivery Point</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Duration</a:t>
            </a:r>
            <a:endParaRPr b="0" lang="en-US" sz="24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Clearly defined written confirmation process</a:t>
            </a:r>
            <a:endParaRPr b="0" lang="en-US" sz="2800" strike="noStrike" u="none">
              <a:solidFill>
                <a:srgbClr val="000000"/>
              </a:solidFill>
              <a:effectLst/>
              <a:uFillTx/>
              <a:latin typeface="Times New Roman"/>
            </a:endParaRPr>
          </a:p>
          <a:p>
            <a:pPr marL="343080" indent="-343080">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2019240" y="2362320"/>
            <a:ext cx="175284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0" name=""/>
          <p:cNvSpPr/>
          <p:nvPr/>
        </p:nvSpPr>
        <p:spPr>
          <a:xfrm>
            <a:off x="253080" y="2436840"/>
            <a:ext cx="11466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Source</a:t>
            </a:r>
            <a:endParaRPr b="0" lang="en-US" sz="2400" strike="noStrike" u="none">
              <a:solidFill>
                <a:srgbClr val="000000"/>
              </a:solidFill>
              <a:effectLst/>
              <a:uFillTx/>
              <a:latin typeface="Times New Roman"/>
            </a:endParaRPr>
          </a:p>
        </p:txBody>
      </p:sp>
      <p:sp>
        <p:nvSpPr>
          <p:cNvPr id="41" name=""/>
          <p:cNvSpPr/>
          <p:nvPr/>
        </p:nvSpPr>
        <p:spPr>
          <a:xfrm>
            <a:off x="1333440" y="274320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2095560" y="2514600"/>
            <a:ext cx="16002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Power Marketer #1</a:t>
            </a:r>
            <a:endParaRPr b="0" lang="en-US" sz="1400" strike="noStrike" u="none">
              <a:solidFill>
                <a:srgbClr val="000000"/>
              </a:solidFill>
              <a:effectLst/>
              <a:uFillTx/>
              <a:latin typeface="Times New Roman"/>
            </a:endParaRPr>
          </a:p>
        </p:txBody>
      </p:sp>
      <p:sp>
        <p:nvSpPr>
          <p:cNvPr id="43" name=""/>
          <p:cNvSpPr/>
          <p:nvPr/>
        </p:nvSpPr>
        <p:spPr>
          <a:xfrm>
            <a:off x="4533840" y="2362320"/>
            <a:ext cx="175284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4" name=""/>
          <p:cNvSpPr/>
          <p:nvPr/>
        </p:nvSpPr>
        <p:spPr>
          <a:xfrm>
            <a:off x="3848040" y="266688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4610160" y="2514600"/>
            <a:ext cx="16765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Power Marketer #2</a:t>
            </a:r>
            <a:endParaRPr b="0" lang="en-US" sz="1400" strike="noStrike" u="none">
              <a:solidFill>
                <a:srgbClr val="000000"/>
              </a:solidFill>
              <a:effectLst/>
              <a:uFillTx/>
              <a:latin typeface="Times New Roman"/>
            </a:endParaRPr>
          </a:p>
        </p:txBody>
      </p:sp>
      <p:sp>
        <p:nvSpPr>
          <p:cNvPr id="46" name=""/>
          <p:cNvSpPr/>
          <p:nvPr/>
        </p:nvSpPr>
        <p:spPr>
          <a:xfrm>
            <a:off x="7010280" y="2362320"/>
            <a:ext cx="175284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7" name=""/>
          <p:cNvSpPr/>
          <p:nvPr/>
        </p:nvSpPr>
        <p:spPr>
          <a:xfrm>
            <a:off x="6324480" y="266688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7124760" y="2514600"/>
            <a:ext cx="13716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Utility #1</a:t>
            </a:r>
            <a:endParaRPr b="0" lang="en-US" sz="1400" strike="noStrike" u="none">
              <a:solidFill>
                <a:srgbClr val="000000"/>
              </a:solidFill>
              <a:effectLst/>
              <a:uFillTx/>
              <a:latin typeface="Times New Roman"/>
            </a:endParaRPr>
          </a:p>
        </p:txBody>
      </p:sp>
      <p:sp>
        <p:nvSpPr>
          <p:cNvPr id="49" name=""/>
          <p:cNvSpPr/>
          <p:nvPr/>
        </p:nvSpPr>
        <p:spPr>
          <a:xfrm>
            <a:off x="2019240" y="3733920"/>
            <a:ext cx="175284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Utility #2</a:t>
            </a:r>
            <a:endParaRPr b="0" lang="en-US" sz="1400" strike="noStrike" u="none">
              <a:solidFill>
                <a:srgbClr val="000000"/>
              </a:solidFill>
              <a:effectLst/>
              <a:uFillTx/>
              <a:latin typeface="Times New Roman"/>
            </a:endParaRPr>
          </a:p>
        </p:txBody>
      </p:sp>
      <p:sp>
        <p:nvSpPr>
          <p:cNvPr id="50" name=""/>
          <p:cNvSpPr/>
          <p:nvPr/>
        </p:nvSpPr>
        <p:spPr>
          <a:xfrm>
            <a:off x="4533840" y="3733920"/>
            <a:ext cx="175284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Power Marketer #3</a:t>
            </a:r>
            <a:endParaRPr b="0" lang="en-US" sz="1400" strike="noStrike" u="none">
              <a:solidFill>
                <a:srgbClr val="000000"/>
              </a:solidFill>
              <a:effectLst/>
              <a:uFillTx/>
              <a:latin typeface="Times New Roman"/>
            </a:endParaRPr>
          </a:p>
        </p:txBody>
      </p:sp>
      <p:sp>
        <p:nvSpPr>
          <p:cNvPr id="51" name=""/>
          <p:cNvSpPr/>
          <p:nvPr/>
        </p:nvSpPr>
        <p:spPr>
          <a:xfrm>
            <a:off x="3848040" y="411480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6324480" y="403848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7069680" y="3808440"/>
            <a:ext cx="7736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Sink</a:t>
            </a:r>
            <a:endParaRPr b="0" lang="en-US" sz="2400" strike="noStrike" u="none">
              <a:solidFill>
                <a:srgbClr val="000000"/>
              </a:solidFill>
              <a:effectLst/>
              <a:uFillTx/>
              <a:latin typeface="Times New Roman"/>
            </a:endParaRPr>
          </a:p>
        </p:txBody>
      </p:sp>
      <p:sp>
        <p:nvSpPr>
          <p:cNvPr id="54" name=""/>
          <p:cNvSpPr/>
          <p:nvPr/>
        </p:nvSpPr>
        <p:spPr>
          <a:xfrm>
            <a:off x="1333440" y="411480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0" y="685800"/>
            <a:ext cx="91440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Arial"/>
              </a:rPr>
              <a:t>Transaction Chain</a:t>
            </a:r>
            <a:endParaRPr b="0" lang="en-US" sz="4800" strike="noStrike" u="none">
              <a:solidFill>
                <a:srgbClr val="000000"/>
              </a:solidFill>
              <a:effectLst/>
              <a:uFillTx/>
              <a:latin typeface="Times New Roman"/>
            </a:endParaRPr>
          </a:p>
        </p:txBody>
      </p:sp>
      <p:sp>
        <p:nvSpPr>
          <p:cNvPr id="56" name=""/>
          <p:cNvSpPr/>
          <p:nvPr/>
        </p:nvSpPr>
        <p:spPr>
          <a:xfrm>
            <a:off x="1060200" y="1905120"/>
            <a:ext cx="11912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Transaction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a:t>
            </a:r>
            <a:endParaRPr b="0" lang="en-US" sz="1400" strike="noStrike" u="none">
              <a:solidFill>
                <a:srgbClr val="000000"/>
              </a:solidFill>
              <a:effectLst/>
              <a:uFillTx/>
              <a:latin typeface="Times New Roman"/>
            </a:endParaRPr>
          </a:p>
        </p:txBody>
      </p:sp>
      <p:sp>
        <p:nvSpPr>
          <p:cNvPr id="57" name=""/>
          <p:cNvSpPr/>
          <p:nvPr/>
        </p:nvSpPr>
        <p:spPr>
          <a:xfrm>
            <a:off x="3574800" y="1905120"/>
            <a:ext cx="11912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Transaction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a:t>
            </a:r>
            <a:endParaRPr b="0" lang="en-US" sz="1400" strike="noStrike" u="none">
              <a:solidFill>
                <a:srgbClr val="000000"/>
              </a:solidFill>
              <a:effectLst/>
              <a:uFillTx/>
              <a:latin typeface="Times New Roman"/>
            </a:endParaRPr>
          </a:p>
        </p:txBody>
      </p:sp>
      <p:sp>
        <p:nvSpPr>
          <p:cNvPr id="58" name=""/>
          <p:cNvSpPr/>
          <p:nvPr/>
        </p:nvSpPr>
        <p:spPr>
          <a:xfrm>
            <a:off x="6013080" y="1905120"/>
            <a:ext cx="11912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Transaction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a:t>
            </a:r>
            <a:endParaRPr b="0" lang="en-US" sz="1400" strike="noStrike" u="none">
              <a:solidFill>
                <a:srgbClr val="000000"/>
              </a:solidFill>
              <a:effectLst/>
              <a:uFillTx/>
              <a:latin typeface="Times New Roman"/>
            </a:endParaRPr>
          </a:p>
        </p:txBody>
      </p:sp>
      <p:sp>
        <p:nvSpPr>
          <p:cNvPr id="59" name=""/>
          <p:cNvSpPr/>
          <p:nvPr/>
        </p:nvSpPr>
        <p:spPr>
          <a:xfrm>
            <a:off x="1060200" y="3276720"/>
            <a:ext cx="11912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Transaction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a:t>
            </a:r>
            <a:endParaRPr b="0" lang="en-US" sz="1400" strike="noStrike" u="none">
              <a:solidFill>
                <a:srgbClr val="000000"/>
              </a:solidFill>
              <a:effectLst/>
              <a:uFillTx/>
              <a:latin typeface="Times New Roman"/>
            </a:endParaRPr>
          </a:p>
        </p:txBody>
      </p:sp>
      <p:sp>
        <p:nvSpPr>
          <p:cNvPr id="60" name=""/>
          <p:cNvSpPr/>
          <p:nvPr/>
        </p:nvSpPr>
        <p:spPr>
          <a:xfrm>
            <a:off x="3574800" y="3276720"/>
            <a:ext cx="11912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Transaction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a:t>
            </a:r>
            <a:endParaRPr b="0" lang="en-US" sz="1400" strike="noStrike" u="none">
              <a:solidFill>
                <a:srgbClr val="000000"/>
              </a:solidFill>
              <a:effectLst/>
              <a:uFillTx/>
              <a:latin typeface="Times New Roman"/>
            </a:endParaRPr>
          </a:p>
        </p:txBody>
      </p:sp>
      <p:sp>
        <p:nvSpPr>
          <p:cNvPr id="61" name=""/>
          <p:cNvSpPr/>
          <p:nvPr/>
        </p:nvSpPr>
        <p:spPr>
          <a:xfrm>
            <a:off x="6013080" y="3276720"/>
            <a:ext cx="11912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Transaction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a:t>
            </a:r>
            <a:endParaRPr b="0" lang="en-US" sz="1400" strike="noStrike" u="none">
              <a:solidFill>
                <a:srgbClr val="000000"/>
              </a:solidFill>
              <a:effectLst/>
              <a:uFillTx/>
              <a:latin typeface="Times New Roman"/>
            </a:endParaRPr>
          </a:p>
        </p:txBody>
      </p:sp>
      <p:sp>
        <p:nvSpPr>
          <p:cNvPr id="62" name=""/>
          <p:cNvSpPr/>
          <p:nvPr/>
        </p:nvSpPr>
        <p:spPr>
          <a:xfrm>
            <a:off x="838080" y="3809880"/>
            <a:ext cx="7925040" cy="2563920"/>
          </a:xfrm>
          <a:prstGeom prst="rect">
            <a:avLst/>
          </a:prstGeom>
          <a:noFill/>
          <a:ln w="0">
            <a:noFill/>
          </a:ln>
        </p:spPr>
        <p:style>
          <a:lnRef idx="0"/>
          <a:fillRef idx="0"/>
          <a:effectRef idx="0"/>
          <a:fontRef idx="minor"/>
        </p:style>
        <p:txBody>
          <a:bodyPr lIns="90000" rIns="90000" tIns="46800" bIns="46800" anchor="t">
            <a:noAutofit/>
          </a:bodyPr>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798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2001-04-09T18:41:37Z</dcterms:created>
  <dc:creator>Andy Katz</dc:creator>
  <dc:description/>
  <dc:language>en-US</dc:language>
  <cp:lastModifiedBy>Andy Katz</cp:lastModifiedBy>
  <dcterms:modified xsi:type="dcterms:W3CDTF">2001-04-12T16:46:12Z</dcterms:modified>
  <cp:revision>74</cp:revision>
  <dc:subject/>
  <dc:title>Power Marketing Transactions</dc:title>
</cp:coreProperties>
</file>