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29.xml" ContentType="application/vnd.openxmlformats-officedocument.presentationml.slide+xml"/>
  <Override PartName="/ppt/slides/slide28.xml" ContentType="application/vnd.openxmlformats-officedocument.presentationml.slide+xml"/>
  <Override PartName="/ppt/slides/slide27.xml" ContentType="application/vnd.openxmlformats-officedocument.presentationml.slide+xml"/>
  <Override PartName="/ppt/slides/slide26.xml" ContentType="application/vnd.openxmlformats-officedocument.presentationml.slide+xml"/>
  <Override PartName="/ppt/slides/slide14.xml" ContentType="application/vnd.openxmlformats-officedocument.presentationml.slide+xml"/>
  <Override PartName="/ppt/slides/slide6.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1.xml" ContentType="application/vnd.openxmlformats-officedocument.presentationml.slide+xml"/>
  <Override PartName="/ppt/slides/slide46.xml" ContentType="application/vnd.openxmlformats-officedocument.presentationml.slide+xml"/>
  <Override PartName="/ppt/slides/slide16.xml" ContentType="application/vnd.openxmlformats-officedocument.presentationml.slide+xml"/>
  <Override PartName="/ppt/slides/slide8.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47.xml" ContentType="application/vnd.openxmlformats-officedocument.presentationml.slide+xml"/>
  <Override PartName="/ppt/slides/slide17.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48.xml" ContentType="application/vnd.openxmlformats-officedocument.presentationml.slide+xml"/>
  <Override PartName="/ppt/slides/slide20.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_rels/slide18.xml.rels" ContentType="application/vnd.openxmlformats-package.relationships+xml"/>
  <Override PartName="/ppt/slides/_rels/slide12.xml.rels" ContentType="application/vnd.openxmlformats-package.relationships+xml"/>
  <Override PartName="/ppt/slides/_rels/slide49.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19.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25.xml.rels" ContentType="application/vnd.openxmlformats-package.relationships+xml"/>
  <Override PartName="/ppt/slides/_rels/slide8.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13.xml.rels" ContentType="application/vnd.openxmlformats-package.relationships+xml"/>
  <Override PartName="/ppt/slides/_rels/slide50.xml.rels" ContentType="application/vnd.openxmlformats-package.relationships+xml"/>
  <Override PartName="/ppt/slides/_rels/slide45.xml.rels" ContentType="application/vnd.openxmlformats-package.relationships+xml"/>
  <Override PartName="/ppt/slides/_rels/slide47.xml.rels" ContentType="application/vnd.openxmlformats-package.relationships+xml"/>
  <Override PartName="/ppt/slides/_rels/slide10.xml.rels" ContentType="application/vnd.openxmlformats-package.relationships+xml"/>
  <Override PartName="/ppt/slides/_rels/slide46.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27.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36.xml.rels" ContentType="application/vnd.openxmlformats-package.relationships+xml"/>
  <Override PartName="/ppt/slides/_rels/slide28.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29.xml.rels" ContentType="application/vnd.openxmlformats-package.relationships+xml"/>
  <Override PartName="/ppt/slides/_rels/slide11.xml.rels" ContentType="application/vnd.openxmlformats-package.relationships+xml"/>
  <Override PartName="/ppt/slides/_rels/slide48.xml.rels" ContentType="application/vnd.openxmlformats-package.relationships+xml"/>
  <Override PartName="/ppt/slides/_rels/slide38.xml.rels" ContentType="application/vnd.openxmlformats-package.relationships+xml"/>
  <Override PartName="/ppt/slides/_rels/slide40.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34.xml.rels" ContentType="application/vnd.openxmlformats-package.relationships+xml"/>
  <Override PartName="/ppt/slides/_rels/slide35.xml.rels" ContentType="application/vnd.openxmlformats-package.relationships+xml"/>
  <Override PartName="/ppt/slides/_rels/slide41.xml.rels" ContentType="application/vnd.openxmlformats-package.relationships+xml"/>
  <Override PartName="/ppt/slides/_rels/slide39.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slide38.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39.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50.xml" ContentType="application/vnd.openxmlformats-officedocument.presentationml.slide+xml"/>
  <Override PartName="/ppt/slides/slide33.xml" ContentType="application/vnd.openxmlformats-officedocument.presentationml.slide+xml"/>
  <Override PartName="/ppt/slides/slide32.xml" ContentType="application/vnd.openxmlformats-officedocument.presentationml.slide+xml"/>
  <Override PartName="/ppt/slides/slide31.xml" ContentType="application/vnd.openxmlformats-officedocument.presentationml.slide+xml"/>
  <Override PartName="/ppt/slides/slide30.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s/slide12.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_rels/presentation.xml.rels" ContentType="application/vnd.openxmlformats-package.relationships+xml"/>
  <Override PartName="/ppt/media/image1.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AndClipArt"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7" name="PlaceHolder 3"/>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27EE7B76-39E5-41E0-8EB0-A646DAA3EC73}"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3516B36-AA02-4256-85DF-F0A739EBF42A}" type="slidenum">
              <a:t>&lt;#&gt;</a:t>
            </a:fld>
          </a:p>
        </p:txBody>
      </p:sp>
      <p:sp>
        <p:nvSpPr>
          <p:cNvPr id="4" name="PlaceHolder 3"/>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p:nvPr>
        </p:nvSpPr>
        <p:spPr>
          <a:xfrm>
            <a:off x="68580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10" name="PlaceHolder 3"/>
          <p:cNvSpPr>
            <a:spLocks noGrp="1"/>
          </p:cNvSpPr>
          <p:nvPr>
            <p:ph/>
          </p:nvPr>
        </p:nvSpPr>
        <p:spPr>
          <a:xfrm>
            <a:off x="4668480" y="1981080"/>
            <a:ext cx="37926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5" name="PlaceHolder 4"/>
          <p:cNvSpPr>
            <a:spLocks noGrp="1"/>
          </p:cNvSpPr>
          <p:nvPr>
            <p:ph type="ftr" idx="2"/>
          </p:nvPr>
        </p:nvSpPr>
        <p:spPr/>
        <p:txBody>
          <a:bodyPr/>
          <a:p>
            <a:r>
              <a:t>Footer</a:t>
            </a:r>
          </a:p>
        </p:txBody>
      </p:sp>
      <p:sp>
        <p:nvSpPr>
          <p:cNvPr id="6" name="PlaceHolder 5"/>
          <p:cNvSpPr>
            <a:spLocks noGrp="1"/>
          </p:cNvSpPr>
          <p:nvPr>
            <p:ph type="sldNum" idx="3"/>
          </p:nvPr>
        </p:nvSpPr>
        <p:spPr/>
        <p:txBody>
          <a:bodyPr/>
          <a:p>
            <a:fld id="{C0CBD682-EBA6-4649-B586-3A7CECD6FC3F}" type="slidenum">
              <a:t>&lt;#&gt;</a:t>
            </a:fld>
          </a:p>
        </p:txBody>
      </p:sp>
      <p:sp>
        <p:nvSpPr>
          <p:cNvPr id="7" name="PlaceHolder 6"/>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0BB9679-1BD6-4327-B4D3-6E93B0FC33B5}"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29F6F122-4FBC-46ED-95C3-6FB07A5E7AEA}"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5"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4BE25DAB-5586-444A-B4C4-76C3C5849048}"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773E9B2B-6124-42C5-BE8B-09D35959F14F}"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6.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6.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4.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5400" strike="noStrike" u="none">
                <a:solidFill>
                  <a:srgbClr val="000000"/>
                </a:solidFill>
                <a:effectLst/>
                <a:uFillTx/>
                <a:latin typeface="Arial"/>
              </a:rPr>
              <a:t>Power Marketing Transactions</a:t>
            </a:r>
            <a:endParaRPr b="0" lang="en-US" sz="5400" strike="noStrike" u="none">
              <a:solidFill>
                <a:srgbClr val="000000"/>
              </a:solidFill>
              <a:effectLst/>
              <a:uFillTx/>
              <a:latin typeface="Times New Roman"/>
            </a:endParaRPr>
          </a:p>
        </p:txBody>
      </p:sp>
      <p:sp>
        <p:nvSpPr>
          <p:cNvPr id="17"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Using Master Contracts To Mitigate Risk</a:t>
            </a:r>
            <a:endParaRPr b="0" lang="en-US" sz="3200" strike="noStrike" u="none">
              <a:solidFill>
                <a:srgbClr val="000000"/>
              </a:solidFill>
              <a:effectLst/>
              <a:uFillTx/>
              <a:latin typeface="Times New Roman"/>
            </a:endParaRPr>
          </a:p>
        </p:txBody>
      </p:sp>
      <p:sp>
        <p:nvSpPr>
          <p:cNvPr id="18" name=""/>
          <p:cNvSpPr/>
          <p:nvPr/>
        </p:nvSpPr>
        <p:spPr>
          <a:xfrm>
            <a:off x="6019920" y="5791320"/>
            <a:ext cx="3124080" cy="86256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Newport Beach California</a:t>
            </a:r>
            <a:endParaRPr b="0" lang="en-US" sz="2000" strike="noStrike" u="none">
              <a:solidFill>
                <a:srgbClr val="000000"/>
              </a:solidFill>
              <a:effectLst/>
              <a:uFillTx/>
              <a:latin typeface="Times New Roman"/>
            </a:endParaRPr>
          </a:p>
          <a:p>
            <a:pP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April 19, 2001</a:t>
            </a:r>
            <a:endParaRPr b="0" lang="en-US" sz="2000" strike="noStrike" u="none">
              <a:solidFill>
                <a:srgbClr val="000000"/>
              </a:solidFill>
              <a:effectLst/>
              <a:uFillTx/>
              <a:latin typeface="Times New Roman"/>
            </a:endParaRPr>
          </a:p>
        </p:txBody>
      </p:sp>
      <p:sp>
        <p:nvSpPr>
          <p:cNvPr id="19" name=""/>
          <p:cNvSpPr/>
          <p:nvPr/>
        </p:nvSpPr>
        <p:spPr>
          <a:xfrm>
            <a:off x="609480" y="5334120"/>
            <a:ext cx="30481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0" name=""/>
          <p:cNvSpPr/>
          <p:nvPr/>
        </p:nvSpPr>
        <p:spPr>
          <a:xfrm>
            <a:off x="838080" y="5257800"/>
            <a:ext cx="373392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pic>
        <p:nvPicPr>
          <p:cNvPr id="21" name="eei" descr=""/>
          <p:cNvPicPr/>
          <p:nvPr/>
        </p:nvPicPr>
        <p:blipFill>
          <a:blip r:embed="rId1"/>
          <a:stretch/>
        </p:blipFill>
        <p:spPr>
          <a:xfrm>
            <a:off x="762120" y="720720"/>
            <a:ext cx="3733560" cy="422280"/>
          </a:xfrm>
          <a:prstGeom prst="rect">
            <a:avLst/>
          </a:prstGeom>
          <a:noFill/>
          <a:ln w="0">
            <a:noFill/>
          </a:ln>
        </p:spPr>
      </p:pic>
      <p:sp>
        <p:nvSpPr>
          <p:cNvPr id="22" name=""/>
          <p:cNvSpPr/>
          <p:nvPr/>
        </p:nvSpPr>
        <p:spPr>
          <a:xfrm>
            <a:off x="838080" y="5486400"/>
            <a:ext cx="342900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23" name=""/>
          <p:cNvSpPr/>
          <p:nvPr/>
        </p:nvSpPr>
        <p:spPr>
          <a:xfrm>
            <a:off x="1066680" y="5410080"/>
            <a:ext cx="2895840" cy="45720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 name="PlaceHolder 1"/>
          <p:cNvSpPr>
            <a:spLocks noGrp="1"/>
          </p:cNvSpPr>
          <p:nvPr>
            <p:ph type="title"/>
          </p:nvPr>
        </p:nvSpPr>
        <p:spPr>
          <a:xfrm>
            <a:off x="685800" y="609120"/>
            <a:ext cx="7772400" cy="762120"/>
          </a:xfrm>
          <a:prstGeom prst="rect">
            <a:avLst/>
          </a:prstGeom>
          <a:no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Formation of a Trade</a:t>
            </a:r>
            <a:endParaRPr b="0" lang="en-US" sz="4400" strike="noStrike" u="none">
              <a:solidFill>
                <a:srgbClr val="000000"/>
              </a:solidFill>
              <a:effectLst/>
              <a:uFillTx/>
              <a:latin typeface="Times New Roman"/>
            </a:endParaRPr>
          </a:p>
        </p:txBody>
      </p:sp>
      <p:sp>
        <p:nvSpPr>
          <p:cNvPr id="63" name=""/>
          <p:cNvSpPr/>
          <p:nvPr/>
        </p:nvSpPr>
        <p:spPr>
          <a:xfrm>
            <a:off x="3176640" y="2055960"/>
            <a:ext cx="3114720" cy="784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sng">
                <a:solidFill>
                  <a:srgbClr val="000000"/>
                </a:solidFill>
                <a:effectLst/>
                <a:uFillTx/>
                <a:latin typeface="Arial Narrow"/>
              </a:rPr>
              <a:t>Oral Transaction</a:t>
            </a:r>
            <a:r>
              <a:rPr b="0" lang="en-US" sz="1200" strike="noStrike" u="none">
                <a:solidFill>
                  <a:srgbClr val="000000"/>
                </a:solidFill>
                <a:effectLst/>
                <a:uFillTx/>
                <a:latin typeface="Arial Narrow"/>
              </a:rPr>
              <a:t>             </a:t>
            </a:r>
            <a:r>
              <a:rPr b="0" lang="en-US" sz="1200" strike="noStrike" u="sng">
                <a:solidFill>
                  <a:srgbClr val="000000"/>
                </a:solidFill>
                <a:effectLst/>
                <a:uFillTx/>
                <a:latin typeface="Arial Narrow"/>
              </a:rPr>
              <a:t>Binding</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-Product                          -Writing not required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-Price                                 unless stated</a:t>
            </a: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-Delivery                         -Time </a:t>
            </a:r>
            <a:r>
              <a:rPr b="0" lang="en-US" sz="1200" strike="noStrike" u="none">
                <a:solidFill>
                  <a:srgbClr val="000000"/>
                </a:solidFill>
                <a:effectLst/>
                <a:uFillTx/>
                <a:latin typeface="Arial Narrow"/>
              </a:rPr>
              <a:t>	</a:t>
            </a:r>
            <a:endParaRPr b="0" lang="en-US" sz="1200" strike="noStrike" u="none">
              <a:solidFill>
                <a:srgbClr val="000000"/>
              </a:solidFill>
              <a:effectLst/>
              <a:uFillTx/>
              <a:latin typeface="Times New Roman"/>
            </a:endParaRPr>
          </a:p>
        </p:txBody>
      </p:sp>
      <p:sp>
        <p:nvSpPr>
          <p:cNvPr id="64" name=""/>
          <p:cNvSpPr/>
          <p:nvPr/>
        </p:nvSpPr>
        <p:spPr>
          <a:xfrm>
            <a:off x="716904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Times New Roman"/>
            </a:endParaRPr>
          </a:p>
        </p:txBody>
      </p:sp>
      <p:sp>
        <p:nvSpPr>
          <p:cNvPr id="65" name=""/>
          <p:cNvSpPr/>
          <p:nvPr/>
        </p:nvSpPr>
        <p:spPr>
          <a:xfrm>
            <a:off x="1179360" y="2211480"/>
            <a:ext cx="1198800" cy="47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Phone</a:t>
            </a:r>
            <a:endParaRPr b="0" lang="en-US" sz="1600" strike="noStrike" u="none">
              <a:solidFill>
                <a:srgbClr val="000000"/>
              </a:solidFill>
              <a:effectLst/>
              <a:uFillTx/>
              <a:latin typeface="Times New Roman"/>
            </a:endParaRPr>
          </a:p>
        </p:txBody>
      </p:sp>
      <p:sp>
        <p:nvSpPr>
          <p:cNvPr id="66" name=""/>
          <p:cNvSpPr/>
          <p:nvPr/>
        </p:nvSpPr>
        <p:spPr>
          <a:xfrm>
            <a:off x="2378160" y="2448000"/>
            <a:ext cx="637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7" name=""/>
          <p:cNvSpPr/>
          <p:nvPr/>
        </p:nvSpPr>
        <p:spPr>
          <a:xfrm flipH="1">
            <a:off x="6449760" y="2448000"/>
            <a:ext cx="718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8" name=""/>
          <p:cNvSpPr/>
          <p:nvPr/>
        </p:nvSpPr>
        <p:spPr>
          <a:xfrm>
            <a:off x="1258920" y="1662120"/>
            <a:ext cx="135900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A</a:t>
            </a:r>
            <a:endParaRPr b="0" lang="en-US" sz="2000" strike="noStrike" u="none">
              <a:solidFill>
                <a:srgbClr val="000000"/>
              </a:solidFill>
              <a:effectLst/>
              <a:uFillTx/>
              <a:latin typeface="Times New Roman"/>
            </a:endParaRPr>
          </a:p>
        </p:txBody>
      </p:sp>
      <p:sp>
        <p:nvSpPr>
          <p:cNvPr id="69" name=""/>
          <p:cNvSpPr/>
          <p:nvPr/>
        </p:nvSpPr>
        <p:spPr>
          <a:xfrm>
            <a:off x="6929280" y="1662120"/>
            <a:ext cx="1357560" cy="398880"/>
          </a:xfrm>
          <a:prstGeom prst="rect">
            <a:avLst/>
          </a:prstGeom>
          <a:no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B</a:t>
            </a:r>
            <a:endParaRPr b="0" lang="en-US" sz="2000" strike="noStrike" u="none">
              <a:solidFill>
                <a:srgbClr val="000000"/>
              </a:solidFill>
              <a:effectLst/>
              <a:uFillTx/>
              <a:latin typeface="Times New Roman"/>
            </a:endParaRPr>
          </a:p>
        </p:txBody>
      </p:sp>
      <p:sp>
        <p:nvSpPr>
          <p:cNvPr id="70" name=""/>
          <p:cNvSpPr/>
          <p:nvPr/>
        </p:nvSpPr>
        <p:spPr>
          <a:xfrm>
            <a:off x="4613400" y="2840040"/>
            <a:ext cx="0" cy="392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1" name=""/>
          <p:cNvSpPr/>
          <p:nvPr/>
        </p:nvSpPr>
        <p:spPr>
          <a:xfrm>
            <a:off x="1523880" y="3276720"/>
            <a:ext cx="6019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2" name=""/>
          <p:cNvSpPr/>
          <p:nvPr/>
        </p:nvSpPr>
        <p:spPr>
          <a:xfrm>
            <a:off x="205740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Times New Roman"/>
            </a:endParaRPr>
          </a:p>
        </p:txBody>
      </p:sp>
      <p:sp>
        <p:nvSpPr>
          <p:cNvPr id="73" name=""/>
          <p:cNvSpPr/>
          <p:nvPr/>
        </p:nvSpPr>
        <p:spPr>
          <a:xfrm>
            <a:off x="5172120" y="2997360"/>
            <a:ext cx="1359000" cy="2768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3 Days</a:t>
            </a:r>
            <a:endParaRPr b="0" lang="en-US" sz="1200" strike="noStrike" u="none">
              <a:solidFill>
                <a:srgbClr val="000000"/>
              </a:solidFill>
              <a:effectLst/>
              <a:uFillTx/>
              <a:latin typeface="Times New Roman"/>
            </a:endParaRPr>
          </a:p>
        </p:txBody>
      </p:sp>
      <p:sp>
        <p:nvSpPr>
          <p:cNvPr id="74" name=""/>
          <p:cNvSpPr/>
          <p:nvPr/>
        </p:nvSpPr>
        <p:spPr>
          <a:xfrm>
            <a:off x="1523880" y="3267000"/>
            <a:ext cx="0" cy="390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5" name=""/>
          <p:cNvSpPr/>
          <p:nvPr/>
        </p:nvSpPr>
        <p:spPr>
          <a:xfrm>
            <a:off x="7543800" y="3276720"/>
            <a:ext cx="0" cy="3459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6" name=""/>
          <p:cNvSpPr/>
          <p:nvPr/>
        </p:nvSpPr>
        <p:spPr>
          <a:xfrm>
            <a:off x="860400" y="3638520"/>
            <a:ext cx="1044720" cy="6285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Sends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Times New Roman"/>
            </a:endParaRPr>
          </a:p>
        </p:txBody>
      </p:sp>
      <p:sp>
        <p:nvSpPr>
          <p:cNvPr id="77" name=""/>
          <p:cNvSpPr/>
          <p:nvPr/>
        </p:nvSpPr>
        <p:spPr>
          <a:xfrm>
            <a:off x="4613400" y="323208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8" name=""/>
          <p:cNvSpPr/>
          <p:nvPr/>
        </p:nvSpPr>
        <p:spPr>
          <a:xfrm>
            <a:off x="4613400" y="2055960"/>
            <a:ext cx="0" cy="784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79" name=""/>
          <p:cNvSpPr/>
          <p:nvPr/>
        </p:nvSpPr>
        <p:spPr>
          <a:xfrm>
            <a:off x="6929280" y="3703680"/>
            <a:ext cx="143856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No Confirm</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Sent or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Received</a:t>
            </a:r>
            <a:endParaRPr b="0" lang="en-US" sz="1400" strike="noStrike" u="none">
              <a:solidFill>
                <a:srgbClr val="000000"/>
              </a:solidFill>
              <a:effectLst/>
              <a:uFillTx/>
              <a:latin typeface="Times New Roman"/>
            </a:endParaRPr>
          </a:p>
        </p:txBody>
      </p:sp>
      <p:sp>
        <p:nvSpPr>
          <p:cNvPr id="80" name=""/>
          <p:cNvSpPr/>
          <p:nvPr/>
        </p:nvSpPr>
        <p:spPr>
          <a:xfrm>
            <a:off x="1419120" y="4253040"/>
            <a:ext cx="0" cy="4698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1" name=""/>
          <p:cNvSpPr/>
          <p:nvPr/>
        </p:nvSpPr>
        <p:spPr>
          <a:xfrm>
            <a:off x="78120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Times New Roman"/>
            </a:endParaRPr>
          </a:p>
        </p:txBody>
      </p:sp>
      <p:sp>
        <p:nvSpPr>
          <p:cNvPr id="82" name=""/>
          <p:cNvSpPr/>
          <p:nvPr/>
        </p:nvSpPr>
        <p:spPr>
          <a:xfrm flipH="1">
            <a:off x="380880" y="5037120"/>
            <a:ext cx="400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3" name=""/>
          <p:cNvSpPr/>
          <p:nvPr/>
        </p:nvSpPr>
        <p:spPr>
          <a:xfrm flipV="1">
            <a:off x="380880" y="1584000"/>
            <a:ext cx="0" cy="34527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4" name=""/>
          <p:cNvSpPr/>
          <p:nvPr/>
        </p:nvSpPr>
        <p:spPr>
          <a:xfrm>
            <a:off x="380880" y="1584360"/>
            <a:ext cx="3354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5" name=""/>
          <p:cNvSpPr/>
          <p:nvPr/>
        </p:nvSpPr>
        <p:spPr>
          <a:xfrm>
            <a:off x="373536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1447920" y="455616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3962520" y="455616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2378160" y="480204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Buyer Doesn’t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a:t>
            </a:r>
            <a:endParaRPr b="0" lang="en-US" sz="1600" strike="noStrike" u="none">
              <a:solidFill>
                <a:srgbClr val="000000"/>
              </a:solidFill>
              <a:effectLst/>
              <a:uFillTx/>
              <a:latin typeface="Times New Roman"/>
            </a:endParaRPr>
          </a:p>
        </p:txBody>
      </p:sp>
      <p:sp>
        <p:nvSpPr>
          <p:cNvPr id="89" name=""/>
          <p:cNvSpPr/>
          <p:nvPr/>
        </p:nvSpPr>
        <p:spPr>
          <a:xfrm>
            <a:off x="5791320" y="432756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7010280" y="4876920"/>
            <a:ext cx="1357560" cy="76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Objects</a:t>
            </a:r>
            <a:endParaRPr b="0" lang="en-US" sz="1600" strike="noStrike" u="none">
              <a:solidFill>
                <a:srgbClr val="000000"/>
              </a:solidFill>
              <a:effectLst/>
              <a:uFillTx/>
              <a:latin typeface="Times New Roman"/>
            </a:endParaRPr>
          </a:p>
        </p:txBody>
      </p:sp>
      <p:sp>
        <p:nvSpPr>
          <p:cNvPr id="91" name=""/>
          <p:cNvSpPr/>
          <p:nvPr/>
        </p:nvSpPr>
        <p:spPr>
          <a:xfrm flipV="1">
            <a:off x="8686800" y="2117520"/>
            <a:ext cx="0" cy="2987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flipH="1">
            <a:off x="5411520" y="1584360"/>
            <a:ext cx="327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5411880" y="1584360"/>
            <a:ext cx="0" cy="3920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4" name=""/>
          <p:cNvSpPr/>
          <p:nvPr/>
        </p:nvSpPr>
        <p:spPr>
          <a:xfrm>
            <a:off x="7086600" y="4556160"/>
            <a:ext cx="11430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gn="ct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Times New Roman"/>
            </a:endParaRPr>
          </a:p>
        </p:txBody>
      </p:sp>
      <p:sp>
        <p:nvSpPr>
          <p:cNvPr id="95" name=""/>
          <p:cNvSpPr/>
          <p:nvPr/>
        </p:nvSpPr>
        <p:spPr>
          <a:xfrm>
            <a:off x="3809880" y="432756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6" name=""/>
          <p:cNvSpPr/>
          <p:nvPr/>
        </p:nvSpPr>
        <p:spPr>
          <a:xfrm>
            <a:off x="3809880" y="4479840"/>
            <a:ext cx="1752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7" name=""/>
          <p:cNvSpPr/>
          <p:nvPr/>
        </p:nvSpPr>
        <p:spPr>
          <a:xfrm>
            <a:off x="5562720" y="447984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98" name=""/>
          <p:cNvSpPr/>
          <p:nvPr/>
        </p:nvSpPr>
        <p:spPr>
          <a:xfrm>
            <a:off x="5334120" y="4784760"/>
            <a:ext cx="135720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Seller Doesn’t</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Object</a:t>
            </a:r>
            <a:endParaRPr b="0" lang="en-US" sz="1600" strike="noStrike" u="none">
              <a:solidFill>
                <a:srgbClr val="000000"/>
              </a:solidFill>
              <a:effectLst/>
              <a:uFillTx/>
              <a:latin typeface="Times New Roman"/>
            </a:endParaRPr>
          </a:p>
        </p:txBody>
      </p:sp>
      <p:sp>
        <p:nvSpPr>
          <p:cNvPr id="99" name=""/>
          <p:cNvSpPr/>
          <p:nvPr/>
        </p:nvSpPr>
        <p:spPr>
          <a:xfrm>
            <a:off x="3809880" y="4784760"/>
            <a:ext cx="1438560" cy="549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Recipient Signs</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
            </a:r>
            <a:endParaRPr b="0" lang="en-US" sz="1600" strike="noStrike" u="none">
              <a:solidFill>
                <a:srgbClr val="000000"/>
              </a:solidFill>
              <a:effectLst/>
              <a:uFillTx/>
              <a:latin typeface="Times New Roman"/>
            </a:endParaRPr>
          </a:p>
        </p:txBody>
      </p:sp>
      <p:sp>
        <p:nvSpPr>
          <p:cNvPr id="100" name=""/>
          <p:cNvSpPr/>
          <p:nvPr/>
        </p:nvSpPr>
        <p:spPr>
          <a:xfrm>
            <a:off x="3200400" y="5394240"/>
            <a:ext cx="0" cy="235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1" name=""/>
          <p:cNvSpPr/>
          <p:nvPr/>
        </p:nvSpPr>
        <p:spPr>
          <a:xfrm>
            <a:off x="3200400" y="5622840"/>
            <a:ext cx="28195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2" name=""/>
          <p:cNvSpPr/>
          <p:nvPr/>
        </p:nvSpPr>
        <p:spPr>
          <a:xfrm>
            <a:off x="4694400" y="5351400"/>
            <a:ext cx="0" cy="235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 name=""/>
          <p:cNvSpPr/>
          <p:nvPr/>
        </p:nvSpPr>
        <p:spPr>
          <a:xfrm>
            <a:off x="4952880" y="5622840"/>
            <a:ext cx="0" cy="314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4" name=""/>
          <p:cNvSpPr/>
          <p:nvPr/>
        </p:nvSpPr>
        <p:spPr>
          <a:xfrm>
            <a:off x="4267080" y="6004080"/>
            <a:ext cx="1357560" cy="853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Binding</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Confirmation</a:t>
            </a:r>
            <a:endParaRPr b="0" lang="en-US" sz="16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(Sec. 2.4 Option)</a:t>
            </a:r>
            <a:endParaRPr b="0" lang="en-US" sz="1600" strike="noStrike" u="none">
              <a:solidFill>
                <a:srgbClr val="000000"/>
              </a:solidFill>
              <a:effectLst/>
              <a:uFillTx/>
              <a:latin typeface="Times New Roman"/>
            </a:endParaRPr>
          </a:p>
        </p:txBody>
      </p:sp>
      <p:sp>
        <p:nvSpPr>
          <p:cNvPr id="105" name=""/>
          <p:cNvSpPr/>
          <p:nvPr/>
        </p:nvSpPr>
        <p:spPr>
          <a:xfrm>
            <a:off x="781200" y="4565520"/>
            <a:ext cx="1276200" cy="24660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Narrow"/>
              </a:rPr>
              <a:t>2 Days</a:t>
            </a:r>
            <a:endParaRPr b="0" lang="en-US" sz="1000" strike="noStrike" u="none">
              <a:solidFill>
                <a:srgbClr val="000000"/>
              </a:solidFill>
              <a:effectLst/>
              <a:uFillTx/>
              <a:latin typeface="Times New Roman"/>
            </a:endParaRPr>
          </a:p>
        </p:txBody>
      </p:sp>
      <p:sp>
        <p:nvSpPr>
          <p:cNvPr id="106" name=""/>
          <p:cNvSpPr/>
          <p:nvPr/>
        </p:nvSpPr>
        <p:spPr>
          <a:xfrm>
            <a:off x="2133720" y="3641760"/>
            <a:ext cx="99036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  </a:t>
            </a:r>
            <a:r>
              <a:rPr b="1" lang="en-US" sz="1400" strike="noStrike" u="none">
                <a:solidFill>
                  <a:srgbClr val="000000"/>
                </a:solidFill>
                <a:effectLst/>
                <a:uFillTx/>
                <a:latin typeface="Arial Narrow"/>
              </a:rPr>
              <a:t>Buyer</a:t>
            </a:r>
            <a:r>
              <a:rPr b="0" lang="en-US" sz="1400" strike="noStrike" u="none">
                <a:solidFill>
                  <a:srgbClr val="000000"/>
                </a:solidFill>
                <a:effectLst/>
                <a:uFillTx/>
                <a:latin typeface="Arial Narrow"/>
              </a:rPr>
              <a:t> </a:t>
            </a:r>
            <a:r>
              <a:rPr b="0" lang="en-US" sz="1600" strike="noStrike" u="none">
                <a:solidFill>
                  <a:srgbClr val="000000"/>
                </a:solidFill>
                <a:effectLst/>
                <a:uFillTx/>
                <a:latin typeface="Arial Narrow"/>
              </a:rPr>
              <a:t>Sends</a:t>
            </a:r>
            <a:r>
              <a:rPr b="0" lang="en-US" sz="1400" strike="noStrike" u="none">
                <a:solidFill>
                  <a:srgbClr val="000000"/>
                </a:solidFill>
                <a:effectLst/>
                <a:uFillTx/>
                <a:latin typeface="Arial Narrow"/>
              </a:rPr>
              <a:t> </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Confirm</a:t>
            </a:r>
            <a:endParaRPr b="0" lang="en-US" sz="1400" strike="noStrike" u="none">
              <a:solidFill>
                <a:srgbClr val="000000"/>
              </a:solidFill>
              <a:effectLst/>
              <a:uFillTx/>
              <a:latin typeface="Times New Roman"/>
            </a:endParaRPr>
          </a:p>
        </p:txBody>
      </p:sp>
      <p:sp>
        <p:nvSpPr>
          <p:cNvPr id="107" name=""/>
          <p:cNvSpPr/>
          <p:nvPr/>
        </p:nvSpPr>
        <p:spPr>
          <a:xfrm>
            <a:off x="8381880" y="3946680"/>
            <a:ext cx="30492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 name=""/>
          <p:cNvSpPr/>
          <p:nvPr/>
        </p:nvSpPr>
        <p:spPr>
          <a:xfrm>
            <a:off x="3048120" y="4556160"/>
            <a:ext cx="0" cy="168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 name=""/>
          <p:cNvSpPr/>
          <p:nvPr/>
        </p:nvSpPr>
        <p:spPr>
          <a:xfrm>
            <a:off x="8381880" y="5105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 name=""/>
          <p:cNvSpPr/>
          <p:nvPr/>
        </p:nvSpPr>
        <p:spPr>
          <a:xfrm>
            <a:off x="8686800" y="158436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 name=""/>
          <p:cNvSpPr/>
          <p:nvPr/>
        </p:nvSpPr>
        <p:spPr>
          <a:xfrm flipH="1">
            <a:off x="8381880" y="3946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6019920" y="5351400"/>
            <a:ext cx="0" cy="287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6019920" y="4022640"/>
            <a:ext cx="990360" cy="7621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3335400" y="3703680"/>
            <a:ext cx="2716200" cy="627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No Seller      &amp;   Buyer Sends </a:t>
            </a:r>
            <a:endParaRPr b="0" lang="en-US" sz="16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Narrow"/>
              </a:rPr>
              <a:t>Confirm              Confirm</a:t>
            </a:r>
            <a:endParaRPr b="0" lang="en-US" sz="1600" strike="noStrike" u="none">
              <a:solidFill>
                <a:srgbClr val="000000"/>
              </a:solidFill>
              <a:effectLst/>
              <a:uFillTx/>
              <a:latin typeface="Times New Roman"/>
            </a:endParaRPr>
          </a:p>
        </p:txBody>
      </p:sp>
      <p:sp>
        <p:nvSpPr>
          <p:cNvPr id="115" name=""/>
          <p:cNvSpPr/>
          <p:nvPr/>
        </p:nvSpPr>
        <p:spPr>
          <a:xfrm>
            <a:off x="2743200" y="3260880"/>
            <a:ext cx="0" cy="396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6" name=""/>
          <p:cNvSpPr/>
          <p:nvPr/>
        </p:nvSpPr>
        <p:spPr>
          <a:xfrm flipH="1">
            <a:off x="190476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7" name=""/>
          <p:cNvSpPr/>
          <p:nvPr/>
        </p:nvSpPr>
        <p:spPr>
          <a:xfrm>
            <a:off x="3124080" y="3962520"/>
            <a:ext cx="228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Standard Products</a:t>
            </a:r>
            <a:endParaRPr b="0" lang="en-US" sz="4400" strike="noStrike" u="none">
              <a:solidFill>
                <a:srgbClr val="000000"/>
              </a:solidFill>
              <a:effectLst/>
              <a:uFillTx/>
              <a:latin typeface="Times New Roman"/>
            </a:endParaRPr>
          </a:p>
        </p:txBody>
      </p:sp>
      <p:sp>
        <p:nvSpPr>
          <p:cNvPr id="11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Problem:</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Products vary from region to region</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Products vary in degrees of “Firmness”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Products are the result of changing regulatory requirements</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Mismatch of performance and risk expectations by parties</a:t>
            </a:r>
            <a:endParaRPr b="0" lang="en-US" sz="2800" strike="noStrike" u="none">
              <a:solidFill>
                <a:srgbClr val="000000"/>
              </a:solidFill>
              <a:effectLst/>
              <a:uFillTx/>
              <a:latin typeface="Times New Roman"/>
            </a:endParaRPr>
          </a:p>
          <a:p>
            <a:pPr lvl="1" marL="743040" indent="-28584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Standard Products</a:t>
            </a:r>
            <a:endParaRPr b="0" lang="en-US" sz="4400" strike="noStrike" u="none">
              <a:solidFill>
                <a:srgbClr val="000000"/>
              </a:solidFill>
              <a:effectLst/>
              <a:uFillTx/>
              <a:latin typeface="Times New Roman"/>
            </a:endParaRPr>
          </a:p>
        </p:txBody>
      </p:sp>
      <p:sp>
        <p:nvSpPr>
          <p:cNvPr id="12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Solution:</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Precise and consistent product definitions</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Each party’s obligations identified</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Degree of “Firmness” specified</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Special conditions for excused non-performance identified</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Relationship to general </a:t>
            </a:r>
            <a:r>
              <a:rPr b="0" i="1" lang="en-US" sz="2400" strike="noStrike" u="none">
                <a:solidFill>
                  <a:srgbClr val="000000"/>
                </a:solidFill>
                <a:effectLst/>
                <a:uFillTx/>
                <a:latin typeface="Times New Roman"/>
              </a:rPr>
              <a:t>force majeure</a:t>
            </a:r>
            <a:r>
              <a:rPr b="0" lang="en-US" sz="2400" strike="noStrike" u="none">
                <a:solidFill>
                  <a:srgbClr val="000000"/>
                </a:solidFill>
                <a:effectLst/>
                <a:uFillTx/>
                <a:latin typeface="Times New Roman"/>
              </a:rPr>
              <a:t> identified</a:t>
            </a: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2" name="PlaceHolder 1"/>
          <p:cNvSpPr>
            <a:spLocks noGrp="1"/>
          </p:cNvSpPr>
          <p:nvPr>
            <p:ph type="title"/>
          </p:nvPr>
        </p:nvSpPr>
        <p:spPr>
          <a:xfrm>
            <a:off x="0" y="228240"/>
            <a:ext cx="91440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000" strike="noStrike" u="none">
                <a:solidFill>
                  <a:srgbClr val="000000"/>
                </a:solidFill>
                <a:effectLst/>
                <a:uFillTx/>
                <a:latin typeface="Arial"/>
              </a:rPr>
              <a:t>Schedule P Products</a:t>
            </a:r>
            <a:endParaRPr b="0" lang="en-US" sz="4000" strike="noStrike" u="none">
              <a:solidFill>
                <a:srgbClr val="000000"/>
              </a:solidFill>
              <a:effectLst/>
              <a:uFillTx/>
              <a:latin typeface="Times New Roman"/>
            </a:endParaRPr>
          </a:p>
        </p:txBody>
      </p:sp>
      <p:sp>
        <p:nvSpPr>
          <p:cNvPr id="123"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Non-firm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Unit 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System firm</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Firm with liquidated damages</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Into delivery point</a:t>
            </a:r>
            <a:endParaRPr b="0" lang="en-US" sz="2800" strike="noStrike" u="none">
              <a:solidFill>
                <a:srgbClr val="000000"/>
              </a:solidFill>
              <a:effectLst/>
              <a:uFillTx/>
              <a:latin typeface="Times New Roman"/>
            </a:endParaRPr>
          </a:p>
          <a:p>
            <a:pPr marL="343080" indent="-343080">
              <a:lnSpc>
                <a:spcPct val="100000"/>
              </a:lnSpc>
              <a:spcBef>
                <a:spcPts val="7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Firm with no</a:t>
            </a:r>
            <a:br>
              <a:rPr sz="2800"/>
            </a:br>
            <a:r>
              <a:rPr b="0" lang="en-US" sz="2800" strike="noStrike" u="none">
                <a:solidFill>
                  <a:srgbClr val="000000"/>
                </a:solidFill>
                <a:effectLst/>
                <a:uFillTx/>
                <a:latin typeface="Arial"/>
              </a:rPr>
              <a:t>force majeure</a:t>
            </a:r>
            <a:endParaRPr b="0" lang="en-US" sz="2800" strike="noStrike" u="none">
              <a:solidFill>
                <a:srgbClr val="000000"/>
              </a:solidFill>
              <a:effectLst/>
              <a:uFillTx/>
              <a:latin typeface="Times New Roman"/>
            </a:endParaRPr>
          </a:p>
        </p:txBody>
      </p:sp>
      <p:sp>
        <p:nvSpPr>
          <p:cNvPr id="124" name="PlaceHolder 3"/>
          <p:cNvSpPr>
            <a:spLocks noGrp="1"/>
          </p:cNvSpPr>
          <p:nvPr>
            <p:ph/>
          </p:nvPr>
        </p:nvSpPr>
        <p:spPr>
          <a:xfrm>
            <a:off x="5486040" y="1981080"/>
            <a:ext cx="2516040" cy="4114800"/>
          </a:xfrm>
          <a:prstGeom prst="rect">
            <a:avLst/>
          </a:prstGeom>
          <a:noFill/>
          <a:ln w="0">
            <a:noFill/>
          </a:ln>
        </p:spPr>
        <p:txBody>
          <a:bodyPr lIns="90000" rIns="90000" tIns="46800" bIns="46800" anchor="t">
            <a:normAutofit/>
          </a:bodyPr>
          <a:p>
            <a:pPr indent="0" algn="ctr">
              <a:lnSpc>
                <a:spcPct val="10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Arial"/>
              </a:rPr>
              <a:t>Increasing performance obligations on both parties</a:t>
            </a:r>
            <a:endParaRPr b="0" lang="en-US" sz="2800" strike="noStrike" u="none">
              <a:solidFill>
                <a:srgbClr val="000000"/>
              </a:solidFill>
              <a:effectLst/>
              <a:uFillTx/>
              <a:latin typeface="Times New Roman"/>
            </a:endParaRPr>
          </a:p>
        </p:txBody>
      </p:sp>
      <p:sp>
        <p:nvSpPr>
          <p:cNvPr id="125" name=""/>
          <p:cNvSpPr/>
          <p:nvPr/>
        </p:nvSpPr>
        <p:spPr>
          <a:xfrm>
            <a:off x="4648320" y="1752480"/>
            <a:ext cx="0" cy="3810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6" name=""/>
          <p:cNvSpPr/>
          <p:nvPr/>
        </p:nvSpPr>
        <p:spPr>
          <a:xfrm flipH="1">
            <a:off x="4343040" y="55627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7" name=""/>
          <p:cNvSpPr/>
          <p:nvPr/>
        </p:nvSpPr>
        <p:spPr>
          <a:xfrm>
            <a:off x="4343400" y="5562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8" name=""/>
          <p:cNvSpPr/>
          <p:nvPr/>
        </p:nvSpPr>
        <p:spPr>
          <a:xfrm flipH="1">
            <a:off x="4343040" y="495288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29" name=""/>
          <p:cNvSpPr/>
          <p:nvPr/>
        </p:nvSpPr>
        <p:spPr>
          <a:xfrm>
            <a:off x="4343400" y="49528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0" name=""/>
          <p:cNvSpPr/>
          <p:nvPr/>
        </p:nvSpPr>
        <p:spPr>
          <a:xfrm flipH="1">
            <a:off x="4343040" y="3962520"/>
            <a:ext cx="304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1" name=""/>
          <p:cNvSpPr/>
          <p:nvPr/>
        </p:nvSpPr>
        <p:spPr>
          <a:xfrm>
            <a:off x="4343400" y="3962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2" name=""/>
          <p:cNvSpPr/>
          <p:nvPr/>
        </p:nvSpPr>
        <p:spPr>
          <a:xfrm flipH="1">
            <a:off x="4419360" y="3352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3" name=""/>
          <p:cNvSpPr/>
          <p:nvPr/>
        </p:nvSpPr>
        <p:spPr>
          <a:xfrm flipH="1">
            <a:off x="4343400" y="335268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4" name=""/>
          <p:cNvSpPr/>
          <p:nvPr/>
        </p:nvSpPr>
        <p:spPr>
          <a:xfrm>
            <a:off x="4343400" y="33526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5" name=""/>
          <p:cNvSpPr/>
          <p:nvPr/>
        </p:nvSpPr>
        <p:spPr>
          <a:xfrm flipH="1">
            <a:off x="4419360" y="28195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6"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7" name=""/>
          <p:cNvSpPr/>
          <p:nvPr/>
        </p:nvSpPr>
        <p:spPr>
          <a:xfrm>
            <a:off x="4419720" y="28195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flipH="1">
            <a:off x="4343400" y="28195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9" name=""/>
          <p:cNvSpPr/>
          <p:nvPr/>
        </p:nvSpPr>
        <p:spPr>
          <a:xfrm>
            <a:off x="4343400" y="28195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0" name=""/>
          <p:cNvSpPr/>
          <p:nvPr/>
        </p:nvSpPr>
        <p:spPr>
          <a:xfrm flipH="1">
            <a:off x="4419360" y="213372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1" name=""/>
          <p:cNvSpPr/>
          <p:nvPr/>
        </p:nvSpPr>
        <p:spPr>
          <a:xfrm>
            <a:off x="4419720" y="21337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2" name=""/>
          <p:cNvSpPr/>
          <p:nvPr/>
        </p:nvSpPr>
        <p:spPr>
          <a:xfrm flipH="1">
            <a:off x="4343400" y="2133720"/>
            <a:ext cx="76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3" name=""/>
          <p:cNvSpPr/>
          <p:nvPr/>
        </p:nvSpPr>
        <p:spPr>
          <a:xfrm>
            <a:off x="4343400" y="21337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4" name=""/>
          <p:cNvSpPr/>
          <p:nvPr/>
        </p:nvSpPr>
        <p:spPr>
          <a:xfrm>
            <a:off x="2743200" y="380880"/>
            <a:ext cx="3657600" cy="914400"/>
          </a:xfrm>
          <a:prstGeom prst="rect">
            <a:avLst/>
          </a:prstGeom>
          <a:noFill/>
          <a:ln w="1260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Non-Firm Product</a:t>
            </a:r>
            <a:endParaRPr b="0" lang="en-US" sz="4400" strike="noStrike" u="none">
              <a:solidFill>
                <a:srgbClr val="000000"/>
              </a:solidFill>
              <a:effectLst/>
              <a:uFillTx/>
              <a:latin typeface="Times New Roman"/>
            </a:endParaRPr>
          </a:p>
        </p:txBody>
      </p:sp>
      <p:sp>
        <p:nvSpPr>
          <p:cNvPr id="145" name=""/>
          <p:cNvSpPr/>
          <p:nvPr/>
        </p:nvSpPr>
        <p:spPr>
          <a:xfrm>
            <a:off x="4572000" y="1371600"/>
            <a:ext cx="1440" cy="11430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46" name=""/>
          <p:cNvSpPr/>
          <p:nvPr/>
        </p:nvSpPr>
        <p:spPr>
          <a:xfrm>
            <a:off x="1728720" y="2895480"/>
            <a:ext cx="23860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Deliver and receive</a:t>
            </a:r>
            <a:endParaRPr b="0" lang="en-US" sz="2300" strike="noStrike" u="none">
              <a:solidFill>
                <a:srgbClr val="000000"/>
              </a:solidFill>
              <a:effectLst/>
              <a:uFillTx/>
              <a:latin typeface="Times New Roman"/>
            </a:endParaRPr>
          </a:p>
        </p:txBody>
      </p:sp>
      <p:sp>
        <p:nvSpPr>
          <p:cNvPr id="147" name=""/>
          <p:cNvSpPr/>
          <p:nvPr/>
        </p:nvSpPr>
        <p:spPr>
          <a:xfrm>
            <a:off x="4592520" y="2895480"/>
            <a:ext cx="317988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Fail to deliver or receive for</a:t>
            </a:r>
            <a:br>
              <a:rPr sz="2300"/>
            </a:br>
            <a:r>
              <a:rPr b="0" lang="en-US" sz="2300" strike="noStrike" u="none">
                <a:solidFill>
                  <a:srgbClr val="000000"/>
                </a:solidFill>
                <a:effectLst/>
                <a:uFillTx/>
                <a:latin typeface="Arial Narrow"/>
              </a:rPr>
              <a:t>any reason or no reason</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300" strike="noStrike" u="none">
              <a:solidFill>
                <a:srgbClr val="000000"/>
              </a:solidFill>
              <a:effectLst/>
              <a:uFillTx/>
              <a:latin typeface="Times New Roman"/>
            </a:endParaRPr>
          </a:p>
        </p:txBody>
      </p:sp>
      <p:sp>
        <p:nvSpPr>
          <p:cNvPr id="148" name=""/>
          <p:cNvSpPr/>
          <p:nvPr/>
        </p:nvSpPr>
        <p:spPr>
          <a:xfrm flipH="1">
            <a:off x="306072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49" name=""/>
          <p:cNvSpPr/>
          <p:nvPr/>
        </p:nvSpPr>
        <p:spPr>
          <a:xfrm>
            <a:off x="4508640" y="2514600"/>
            <a:ext cx="151128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0" name=""/>
          <p:cNvSpPr/>
          <p:nvPr/>
        </p:nvSpPr>
        <p:spPr>
          <a:xfrm>
            <a:off x="3124080" y="251460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1" name=""/>
          <p:cNvSpPr/>
          <p:nvPr/>
        </p:nvSpPr>
        <p:spPr>
          <a:xfrm>
            <a:off x="6019920" y="2514600"/>
            <a:ext cx="144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2" name=""/>
          <p:cNvSpPr/>
          <p:nvPr/>
        </p:nvSpPr>
        <p:spPr>
          <a:xfrm>
            <a:off x="3124080" y="28195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53" name=""/>
          <p:cNvSpPr/>
          <p:nvPr/>
        </p:nvSpPr>
        <p:spPr>
          <a:xfrm flipH="1">
            <a:off x="6019920" y="2819520"/>
            <a:ext cx="144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54" name=""/>
          <p:cNvSpPr/>
          <p:nvPr/>
        </p:nvSpPr>
        <p:spPr>
          <a:xfrm>
            <a:off x="3124080" y="3809880"/>
            <a:ext cx="1800" cy="30492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5" name=""/>
          <p:cNvSpPr/>
          <p:nvPr/>
        </p:nvSpPr>
        <p:spPr>
          <a:xfrm flipH="1">
            <a:off x="1692000" y="4114800"/>
            <a:ext cx="14317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6" name=""/>
          <p:cNvSpPr/>
          <p:nvPr/>
        </p:nvSpPr>
        <p:spPr>
          <a:xfrm>
            <a:off x="1752480" y="4114800"/>
            <a:ext cx="180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7" name=""/>
          <p:cNvSpPr/>
          <p:nvPr/>
        </p:nvSpPr>
        <p:spPr>
          <a:xfrm>
            <a:off x="3078000" y="4114800"/>
            <a:ext cx="1113120" cy="1440"/>
          </a:xfrm>
          <a:prstGeom prst="line">
            <a:avLst/>
          </a:prstGeom>
          <a:ln w="12600">
            <a:solidFill>
              <a:srgbClr val="000000"/>
            </a:solidFill>
            <a:miter/>
            <a:tailEnd len="med" type="arrow" w="med"/>
          </a:ln>
        </p:spPr>
        <p:style>
          <a:lnRef idx="0"/>
          <a:fillRef idx="0"/>
          <a:effectRef idx="0"/>
          <a:fontRef idx="minor"/>
        </p:style>
        <p:txBody>
          <a:bodyPr lIns="90000" rIns="90000" tIns="-45360" bIns="-45360" anchor="ctr">
            <a:noAutofit/>
          </a:bodyPr>
          <a:p>
            <a:endParaRPr b="0" lang="en-US" sz="2400" strike="noStrike" u="none">
              <a:solidFill>
                <a:srgbClr val="000000"/>
              </a:solidFill>
              <a:effectLst/>
              <a:uFillTx/>
              <a:latin typeface="Times New Roman"/>
            </a:endParaRPr>
          </a:p>
        </p:txBody>
      </p:sp>
      <p:sp>
        <p:nvSpPr>
          <p:cNvPr id="158" name=""/>
          <p:cNvSpPr/>
          <p:nvPr/>
        </p:nvSpPr>
        <p:spPr>
          <a:xfrm>
            <a:off x="4191120" y="4114800"/>
            <a:ext cx="1440" cy="38088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59" name=""/>
          <p:cNvSpPr/>
          <p:nvPr/>
        </p:nvSpPr>
        <p:spPr>
          <a:xfrm>
            <a:off x="768240" y="4648320"/>
            <a:ext cx="1670040" cy="9144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Failure to </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pay</a:t>
            </a:r>
            <a:endParaRPr b="0" lang="en-US" sz="2300" strike="noStrike" u="none">
              <a:solidFill>
                <a:srgbClr val="000000"/>
              </a:solidFill>
              <a:effectLst/>
              <a:uFillTx/>
              <a:latin typeface="Times New Roman"/>
            </a:endParaRPr>
          </a:p>
        </p:txBody>
      </p:sp>
      <p:sp>
        <p:nvSpPr>
          <p:cNvPr id="160" name=""/>
          <p:cNvSpPr/>
          <p:nvPr/>
        </p:nvSpPr>
        <p:spPr>
          <a:xfrm>
            <a:off x="3365640" y="4572000"/>
            <a:ext cx="1511280" cy="99072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Payment</a:t>
            </a:r>
            <a:endParaRPr b="0" lang="en-US" sz="2300" strike="noStrike" u="none">
              <a:solidFill>
                <a:srgbClr val="000000"/>
              </a:solidFill>
              <a:effectLst/>
              <a:uFillTx/>
              <a:latin typeface="Times New Roman"/>
            </a:endParaRPr>
          </a:p>
        </p:txBody>
      </p:sp>
      <p:sp>
        <p:nvSpPr>
          <p:cNvPr id="161" name=""/>
          <p:cNvSpPr/>
          <p:nvPr/>
        </p:nvSpPr>
        <p:spPr>
          <a:xfrm>
            <a:off x="5208480" y="4495680"/>
            <a:ext cx="3021120" cy="11430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Non-performance for any</a:t>
            </a:r>
            <a:br>
              <a:rPr sz="2300"/>
            </a:br>
            <a:r>
              <a:rPr b="0" lang="en-US" sz="2300" strike="noStrike" u="none">
                <a:solidFill>
                  <a:srgbClr val="000000"/>
                </a:solidFill>
                <a:effectLst/>
                <a:uFillTx/>
                <a:latin typeface="Arial Narrow"/>
              </a:rPr>
              <a:t>reason or no reason</a:t>
            </a:r>
            <a:endParaRPr b="0" lang="en-US" sz="2300" strike="noStrike" u="none">
              <a:solidFill>
                <a:srgbClr val="000000"/>
              </a:solidFill>
              <a:effectLst/>
              <a:uFillTx/>
              <a:latin typeface="Times New Roman"/>
            </a:endParaRPr>
          </a:p>
          <a:p>
            <a:pPr algn="ctr">
              <a:lnSpc>
                <a:spcPct val="95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300" strike="noStrike" u="none">
                <a:solidFill>
                  <a:srgbClr val="000000"/>
                </a:solidFill>
                <a:effectLst/>
                <a:uFillTx/>
                <a:latin typeface="Arial Narrow"/>
              </a:rPr>
              <a:t>excused</a:t>
            </a:r>
            <a:endParaRPr b="0" lang="en-US" sz="2300" strike="noStrike" u="none">
              <a:solidFill>
                <a:srgbClr val="000000"/>
              </a:solidFill>
              <a:effectLst/>
              <a:uFillTx/>
              <a:latin typeface="Times New Roman"/>
            </a:endParaRPr>
          </a:p>
        </p:txBody>
      </p:sp>
      <p:sp>
        <p:nvSpPr>
          <p:cNvPr id="162" name=""/>
          <p:cNvSpPr/>
          <p:nvPr/>
        </p:nvSpPr>
        <p:spPr>
          <a:xfrm>
            <a:off x="1752480" y="4495680"/>
            <a:ext cx="1800" cy="15264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3" name=""/>
          <p:cNvSpPr/>
          <p:nvPr/>
        </p:nvSpPr>
        <p:spPr>
          <a:xfrm>
            <a:off x="4191120" y="4495680"/>
            <a:ext cx="1440" cy="76320"/>
          </a:xfrm>
          <a:prstGeom prst="line">
            <a:avLst/>
          </a:prstGeom>
          <a:ln w="12600">
            <a:solidFill>
              <a:srgbClr val="000000"/>
            </a:solidFill>
            <a:miter/>
            <a:tailEnd len="med" type="arrow"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64" name=""/>
          <p:cNvSpPr/>
          <p:nvPr/>
        </p:nvSpPr>
        <p:spPr>
          <a:xfrm>
            <a:off x="6095880" y="3809880"/>
            <a:ext cx="1800" cy="685800"/>
          </a:xfrm>
          <a:prstGeom prst="line">
            <a:avLst/>
          </a:prstGeom>
          <a:ln w="12600">
            <a:solidFill>
              <a:srgbClr val="000000"/>
            </a:solidFill>
            <a:miter/>
            <a:tailEnd len="med" type="arrow"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65" name=""/>
          <p:cNvSpPr/>
          <p:nvPr/>
        </p:nvSpPr>
        <p:spPr>
          <a:xfrm>
            <a:off x="6095880" y="4419720"/>
            <a:ext cx="1800" cy="75960"/>
          </a:xfrm>
          <a:prstGeom prst="line">
            <a:avLst/>
          </a:prstGeom>
          <a:ln w="12600">
            <a:solidFill>
              <a:srgbClr val="000000"/>
            </a:solidFill>
            <a:miter/>
            <a:tailEnd len="med" type="arrow"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5985000" y="2851200"/>
            <a:ext cx="360" cy="1220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7" name=""/>
          <p:cNvSpPr/>
          <p:nvPr/>
        </p:nvSpPr>
        <p:spPr>
          <a:xfrm>
            <a:off x="4025880" y="1392120"/>
            <a:ext cx="360" cy="12240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8" name=""/>
          <p:cNvSpPr/>
          <p:nvPr/>
        </p:nvSpPr>
        <p:spPr>
          <a:xfrm>
            <a:off x="24382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69" name=""/>
          <p:cNvSpPr/>
          <p:nvPr/>
        </p:nvSpPr>
        <p:spPr>
          <a:xfrm>
            <a:off x="4419720" y="13716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0" name=""/>
          <p:cNvSpPr/>
          <p:nvPr/>
        </p:nvSpPr>
        <p:spPr>
          <a:xfrm flipH="1">
            <a:off x="2438280" y="1981080"/>
            <a:ext cx="19814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1" name=""/>
          <p:cNvSpPr/>
          <p:nvPr/>
        </p:nvSpPr>
        <p:spPr>
          <a:xfrm>
            <a:off x="24382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2" name=""/>
          <p:cNvSpPr/>
          <p:nvPr/>
        </p:nvSpPr>
        <p:spPr>
          <a:xfrm>
            <a:off x="4419720" y="1981080"/>
            <a:ext cx="2133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3" name=""/>
          <p:cNvSpPr/>
          <p:nvPr/>
        </p:nvSpPr>
        <p:spPr>
          <a:xfrm>
            <a:off x="1447920" y="2286000"/>
            <a:ext cx="190476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operating</a:t>
            </a:r>
            <a:endParaRPr b="0" lang="en-US" sz="2400" strike="noStrike" u="none">
              <a:solidFill>
                <a:srgbClr val="000000"/>
              </a:solidFill>
              <a:effectLst/>
              <a:uFillTx/>
              <a:latin typeface="Times New Roman"/>
            </a:endParaRPr>
          </a:p>
        </p:txBody>
      </p:sp>
      <p:sp>
        <p:nvSpPr>
          <p:cNvPr id="174" name=""/>
          <p:cNvSpPr/>
          <p:nvPr/>
        </p:nvSpPr>
        <p:spPr>
          <a:xfrm>
            <a:off x="5334120" y="220968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br>
              <a:rPr sz="2400"/>
            </a:br>
            <a:r>
              <a:rPr b="0" lang="en-US" sz="2400" strike="noStrike" u="none">
                <a:solidFill>
                  <a:srgbClr val="000000"/>
                </a:solidFill>
                <a:effectLst/>
                <a:uFillTx/>
                <a:latin typeface="Arial Narrow"/>
              </a:rPr>
              <a:t>not operating</a:t>
            </a:r>
            <a:endParaRPr b="0" lang="en-US" sz="2400" strike="noStrike" u="none">
              <a:solidFill>
                <a:srgbClr val="000000"/>
              </a:solidFill>
              <a:effectLst/>
              <a:uFillTx/>
              <a:latin typeface="Times New Roman"/>
            </a:endParaRPr>
          </a:p>
        </p:txBody>
      </p:sp>
      <p:sp>
        <p:nvSpPr>
          <p:cNvPr id="175" name=""/>
          <p:cNvSpPr/>
          <p:nvPr/>
        </p:nvSpPr>
        <p:spPr>
          <a:xfrm>
            <a:off x="6553080" y="19810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6" name=""/>
          <p:cNvSpPr/>
          <p:nvPr/>
        </p:nvSpPr>
        <p:spPr>
          <a:xfrm>
            <a:off x="6553080" y="21337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77" name=""/>
          <p:cNvSpPr/>
          <p:nvPr/>
        </p:nvSpPr>
        <p:spPr>
          <a:xfrm>
            <a:off x="243828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8" name=""/>
          <p:cNvSpPr/>
          <p:nvPr/>
        </p:nvSpPr>
        <p:spPr>
          <a:xfrm>
            <a:off x="6477120" y="31240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79" name=""/>
          <p:cNvSpPr/>
          <p:nvPr/>
        </p:nvSpPr>
        <p:spPr>
          <a:xfrm>
            <a:off x="1523880" y="35053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0" name=""/>
          <p:cNvSpPr/>
          <p:nvPr/>
        </p:nvSpPr>
        <p:spPr>
          <a:xfrm>
            <a:off x="32004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1" name=""/>
          <p:cNvSpPr/>
          <p:nvPr/>
        </p:nvSpPr>
        <p:spPr>
          <a:xfrm>
            <a:off x="15238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82" name=""/>
          <p:cNvSpPr/>
          <p:nvPr/>
        </p:nvSpPr>
        <p:spPr>
          <a:xfrm>
            <a:off x="32004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83" name=""/>
          <p:cNvSpPr/>
          <p:nvPr/>
        </p:nvSpPr>
        <p:spPr>
          <a:xfrm>
            <a:off x="380880" y="3809880"/>
            <a:ext cx="19051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Times New Roman"/>
            </a:endParaRPr>
          </a:p>
        </p:txBody>
      </p:sp>
      <p:sp>
        <p:nvSpPr>
          <p:cNvPr id="184" name=""/>
          <p:cNvSpPr/>
          <p:nvPr/>
        </p:nvSpPr>
        <p:spPr>
          <a:xfrm>
            <a:off x="2362320" y="38098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 and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a:t>
            </a:r>
            <a:endParaRPr b="0" lang="en-US" sz="2400" strike="noStrike" u="none">
              <a:solidFill>
                <a:srgbClr val="000000"/>
              </a:solidFill>
              <a:effectLst/>
              <a:uFillTx/>
              <a:latin typeface="Times New Roman"/>
            </a:endParaRPr>
          </a:p>
        </p:txBody>
      </p:sp>
      <p:sp>
        <p:nvSpPr>
          <p:cNvPr id="185" name=""/>
          <p:cNvSpPr/>
          <p:nvPr/>
        </p:nvSpPr>
        <p:spPr>
          <a:xfrm>
            <a:off x="4343400" y="3809880"/>
            <a:ext cx="2057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Force majeure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event</a:t>
            </a:r>
            <a:endParaRPr b="0" lang="en-US" sz="2400" strike="noStrike" u="none">
              <a:solidFill>
                <a:srgbClr val="000000"/>
              </a:solidFill>
              <a:effectLst/>
              <a:uFillTx/>
              <a:latin typeface="Times New Roman"/>
            </a:endParaRPr>
          </a:p>
        </p:txBody>
      </p:sp>
      <p:sp>
        <p:nvSpPr>
          <p:cNvPr id="186" name=""/>
          <p:cNvSpPr/>
          <p:nvPr/>
        </p:nvSpPr>
        <p:spPr>
          <a:xfrm flipH="1">
            <a:off x="1523880" y="3429000"/>
            <a:ext cx="914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7" name=""/>
          <p:cNvSpPr/>
          <p:nvPr/>
        </p:nvSpPr>
        <p:spPr>
          <a:xfrm>
            <a:off x="2438280" y="342900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88" name=""/>
          <p:cNvSpPr/>
          <p:nvPr/>
        </p:nvSpPr>
        <p:spPr>
          <a:xfrm>
            <a:off x="1523880" y="3429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189" name=""/>
          <p:cNvSpPr/>
          <p:nvPr/>
        </p:nvSpPr>
        <p:spPr>
          <a:xfrm flipH="1">
            <a:off x="5257800" y="3429000"/>
            <a:ext cx="2209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0" name=""/>
          <p:cNvSpPr/>
          <p:nvPr/>
        </p:nvSpPr>
        <p:spPr>
          <a:xfrm>
            <a:off x="525780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1" name=""/>
          <p:cNvSpPr/>
          <p:nvPr/>
        </p:nvSpPr>
        <p:spPr>
          <a:xfrm>
            <a:off x="6477120" y="3809880"/>
            <a:ext cx="2286000" cy="1295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Full or partial</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generating unit</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outage</a:t>
            </a:r>
            <a:endParaRPr b="0" lang="en-US" sz="2400" strike="noStrike" u="none">
              <a:solidFill>
                <a:srgbClr val="000000"/>
              </a:solidFill>
              <a:effectLst/>
              <a:uFillTx/>
              <a:latin typeface="Times New Roman"/>
            </a:endParaRPr>
          </a:p>
        </p:txBody>
      </p:sp>
      <p:sp>
        <p:nvSpPr>
          <p:cNvPr id="192" name=""/>
          <p:cNvSpPr/>
          <p:nvPr/>
        </p:nvSpPr>
        <p:spPr>
          <a:xfrm>
            <a:off x="7467480" y="34290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3" name=""/>
          <p:cNvSpPr/>
          <p:nvPr/>
        </p:nvSpPr>
        <p:spPr>
          <a:xfrm>
            <a:off x="525780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94" name=""/>
          <p:cNvSpPr/>
          <p:nvPr/>
        </p:nvSpPr>
        <p:spPr>
          <a:xfrm>
            <a:off x="7467480" y="3733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195" name=""/>
          <p:cNvSpPr/>
          <p:nvPr/>
        </p:nvSpPr>
        <p:spPr>
          <a:xfrm>
            <a:off x="3200400" y="47242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6" name=""/>
          <p:cNvSpPr/>
          <p:nvPr/>
        </p:nvSpPr>
        <p:spPr>
          <a:xfrm flipH="1">
            <a:off x="236232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7" name=""/>
          <p:cNvSpPr/>
          <p:nvPr/>
        </p:nvSpPr>
        <p:spPr>
          <a:xfrm>
            <a:off x="3200400" y="51055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8" name=""/>
          <p:cNvSpPr/>
          <p:nvPr/>
        </p:nvSpPr>
        <p:spPr>
          <a:xfrm>
            <a:off x="236232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99" name=""/>
          <p:cNvSpPr/>
          <p:nvPr/>
        </p:nvSpPr>
        <p:spPr>
          <a:xfrm>
            <a:off x="4038480" y="5105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0" name=""/>
          <p:cNvSpPr/>
          <p:nvPr/>
        </p:nvSpPr>
        <p:spPr>
          <a:xfrm>
            <a:off x="236232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01" name=""/>
          <p:cNvSpPr/>
          <p:nvPr/>
        </p:nvSpPr>
        <p:spPr>
          <a:xfrm>
            <a:off x="4038480" y="5410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02" name=""/>
          <p:cNvSpPr/>
          <p:nvPr/>
        </p:nvSpPr>
        <p:spPr>
          <a:xfrm>
            <a:off x="1676520" y="5486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Times New Roman"/>
            </a:endParaRPr>
          </a:p>
        </p:txBody>
      </p:sp>
      <p:sp>
        <p:nvSpPr>
          <p:cNvPr id="203" name=""/>
          <p:cNvSpPr/>
          <p:nvPr/>
        </p:nvSpPr>
        <p:spPr>
          <a:xfrm>
            <a:off x="3352680" y="5486400"/>
            <a:ext cx="1447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Times New Roman"/>
            </a:endParaRPr>
          </a:p>
        </p:txBody>
      </p:sp>
      <p:sp>
        <p:nvSpPr>
          <p:cNvPr id="204" name=""/>
          <p:cNvSpPr/>
          <p:nvPr/>
        </p:nvSpPr>
        <p:spPr>
          <a:xfrm>
            <a:off x="5867280" y="4724280"/>
            <a:ext cx="0" cy="6098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5" name=""/>
          <p:cNvSpPr/>
          <p:nvPr/>
        </p:nvSpPr>
        <p:spPr>
          <a:xfrm>
            <a:off x="5486400" y="5486400"/>
            <a:ext cx="259092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Performance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excused</a:t>
            </a:r>
            <a:endParaRPr b="0" lang="en-US" sz="2400" strike="noStrike" u="none">
              <a:solidFill>
                <a:srgbClr val="000000"/>
              </a:solidFill>
              <a:effectLst/>
              <a:uFillTx/>
              <a:latin typeface="Times New Roman"/>
            </a:endParaRPr>
          </a:p>
        </p:txBody>
      </p:sp>
      <p:sp>
        <p:nvSpPr>
          <p:cNvPr id="206" name=""/>
          <p:cNvSpPr/>
          <p:nvPr/>
        </p:nvSpPr>
        <p:spPr>
          <a:xfrm>
            <a:off x="7620120" y="51814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7" name=""/>
          <p:cNvSpPr/>
          <p:nvPr/>
        </p:nvSpPr>
        <p:spPr>
          <a:xfrm>
            <a:off x="586728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8" name=""/>
          <p:cNvSpPr/>
          <p:nvPr/>
        </p:nvSpPr>
        <p:spPr>
          <a:xfrm>
            <a:off x="7620120" y="533412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09" name=""/>
          <p:cNvSpPr/>
          <p:nvPr/>
        </p:nvSpPr>
        <p:spPr>
          <a:xfrm>
            <a:off x="7620120" y="5105520"/>
            <a:ext cx="0" cy="75960"/>
          </a:xfrm>
          <a:prstGeom prst="line">
            <a:avLst/>
          </a:prstGeom>
          <a:ln w="9360">
            <a:solidFill>
              <a:srgbClr val="000000"/>
            </a:solidFill>
            <a:miter/>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210" name=""/>
          <p:cNvSpPr/>
          <p:nvPr/>
        </p:nvSpPr>
        <p:spPr>
          <a:xfrm flipV="1">
            <a:off x="7620120" y="48006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11" name=""/>
          <p:cNvSpPr/>
          <p:nvPr/>
        </p:nvSpPr>
        <p:spPr>
          <a:xfrm>
            <a:off x="4724280" y="342900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2" name=""/>
          <p:cNvSpPr/>
          <p:nvPr/>
        </p:nvSpPr>
        <p:spPr>
          <a:xfrm>
            <a:off x="2895480" y="380880"/>
            <a:ext cx="350532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Narrow"/>
              </a:rPr>
              <a:t>Unit Firm Product</a:t>
            </a:r>
            <a:endParaRPr b="0" lang="en-US" sz="4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13" name=""/>
          <p:cNvSpPr/>
          <p:nvPr/>
        </p:nvSpPr>
        <p:spPr>
          <a:xfrm>
            <a:off x="7010280" y="3886200"/>
            <a:ext cx="180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4" name=""/>
          <p:cNvSpPr/>
          <p:nvPr/>
        </p:nvSpPr>
        <p:spPr>
          <a:xfrm>
            <a:off x="1752480" y="4191120"/>
            <a:ext cx="5257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5" name=""/>
          <p:cNvSpPr/>
          <p:nvPr/>
        </p:nvSpPr>
        <p:spPr>
          <a:xfrm>
            <a:off x="5715000" y="3886200"/>
            <a:ext cx="144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6" name=""/>
          <p:cNvSpPr/>
          <p:nvPr/>
        </p:nvSpPr>
        <p:spPr>
          <a:xfrm>
            <a:off x="17524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7" name=""/>
          <p:cNvSpPr/>
          <p:nvPr/>
        </p:nvSpPr>
        <p:spPr>
          <a:xfrm>
            <a:off x="1600200" y="152280"/>
            <a:ext cx="5410080" cy="9907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System Firm Product</a:t>
            </a:r>
            <a:r>
              <a:rPr b="0" lang="en-US" sz="4200" strike="noStrike" u="none">
                <a:solidFill>
                  <a:srgbClr val="ffffff"/>
                </a:solidFill>
                <a:effectLst/>
                <a:uFillTx/>
                <a:latin typeface="Arial Narrow"/>
              </a:rPr>
              <a:t>t</a:t>
            </a:r>
            <a:endParaRPr b="0" lang="en-US" sz="4200" strike="noStrike" u="none">
              <a:solidFill>
                <a:srgbClr val="000000"/>
              </a:solidFill>
              <a:effectLst/>
              <a:uFillTx/>
              <a:latin typeface="Times New Roman"/>
            </a:endParaRPr>
          </a:p>
        </p:txBody>
      </p:sp>
      <p:sp>
        <p:nvSpPr>
          <p:cNvPr id="218" name=""/>
          <p:cNvSpPr/>
          <p:nvPr/>
        </p:nvSpPr>
        <p:spPr>
          <a:xfrm>
            <a:off x="4419720" y="13716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19" name=""/>
          <p:cNvSpPr/>
          <p:nvPr/>
        </p:nvSpPr>
        <p:spPr>
          <a:xfrm>
            <a:off x="4419720" y="1828800"/>
            <a:ext cx="1440" cy="142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0" name=""/>
          <p:cNvSpPr/>
          <p:nvPr/>
        </p:nvSpPr>
        <p:spPr>
          <a:xfrm>
            <a:off x="1752480" y="1981080"/>
            <a:ext cx="5334120" cy="3812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System’s Generation and Purchased Power</a:t>
            </a:r>
            <a:endParaRPr b="0" lang="en-US" sz="2000" strike="noStrike" u="none">
              <a:solidFill>
                <a:srgbClr val="000000"/>
              </a:solidFill>
              <a:effectLst/>
              <a:uFillTx/>
              <a:latin typeface="Times New Roman"/>
            </a:endParaRPr>
          </a:p>
        </p:txBody>
      </p:sp>
      <p:sp>
        <p:nvSpPr>
          <p:cNvPr id="221" name=""/>
          <p:cNvSpPr/>
          <p:nvPr/>
        </p:nvSpPr>
        <p:spPr>
          <a:xfrm>
            <a:off x="41911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2" name=""/>
          <p:cNvSpPr/>
          <p:nvPr/>
        </p:nvSpPr>
        <p:spPr>
          <a:xfrm>
            <a:off x="45720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3" name=""/>
          <p:cNvSpPr/>
          <p:nvPr/>
        </p:nvSpPr>
        <p:spPr>
          <a:xfrm>
            <a:off x="17524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4" name=""/>
          <p:cNvSpPr/>
          <p:nvPr/>
        </p:nvSpPr>
        <p:spPr>
          <a:xfrm>
            <a:off x="312408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5" name=""/>
          <p:cNvSpPr/>
          <p:nvPr/>
        </p:nvSpPr>
        <p:spPr>
          <a:xfrm>
            <a:off x="571500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6" name=""/>
          <p:cNvSpPr/>
          <p:nvPr/>
        </p:nvSpPr>
        <p:spPr>
          <a:xfrm>
            <a:off x="6934320" y="2666880"/>
            <a:ext cx="144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7" name=""/>
          <p:cNvSpPr/>
          <p:nvPr/>
        </p:nvSpPr>
        <p:spPr>
          <a:xfrm>
            <a:off x="8610480" y="2666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28" name=""/>
          <p:cNvSpPr/>
          <p:nvPr/>
        </p:nvSpPr>
        <p:spPr>
          <a:xfrm>
            <a:off x="152280" y="297180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&amp; receive</a:t>
            </a:r>
            <a:endParaRPr b="0" lang="en-US" sz="2000" strike="noStrike" u="none">
              <a:solidFill>
                <a:srgbClr val="000000"/>
              </a:solidFill>
              <a:effectLst/>
              <a:uFillTx/>
              <a:latin typeface="Times New Roman"/>
            </a:endParaRPr>
          </a:p>
        </p:txBody>
      </p:sp>
      <p:sp>
        <p:nvSpPr>
          <p:cNvPr id="229" name=""/>
          <p:cNvSpPr/>
          <p:nvPr/>
        </p:nvSpPr>
        <p:spPr>
          <a:xfrm>
            <a:off x="1371600" y="2743200"/>
            <a:ext cx="8380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Seller’s</a:t>
            </a:r>
            <a:br>
              <a:rPr sz="2000"/>
            </a:br>
            <a:r>
              <a:rPr b="0" lang="en-US" sz="2000" strike="noStrike" u="none">
                <a:solidFill>
                  <a:srgbClr val="000000"/>
                </a:solidFill>
                <a:effectLst/>
                <a:uFillTx/>
                <a:latin typeface="Arial Narrow"/>
              </a:rPr>
              <a:t>force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majeure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event</a:t>
            </a:r>
            <a:endParaRPr b="0" lang="en-US" sz="2000" strike="noStrike" u="none">
              <a:solidFill>
                <a:srgbClr val="000000"/>
              </a:solidFill>
              <a:effectLst/>
              <a:uFillTx/>
              <a:latin typeface="Times New Roman"/>
            </a:endParaRPr>
          </a:p>
        </p:txBody>
      </p:sp>
      <p:sp>
        <p:nvSpPr>
          <p:cNvPr id="230" name=""/>
          <p:cNvSpPr/>
          <p:nvPr/>
        </p:nvSpPr>
        <p:spPr>
          <a:xfrm>
            <a:off x="2362320" y="2971800"/>
            <a:ext cx="10666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Other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party’s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default</a:t>
            </a:r>
            <a:endParaRPr b="0" lang="en-US" sz="2000" strike="noStrike" u="none">
              <a:solidFill>
                <a:srgbClr val="000000"/>
              </a:solidFill>
              <a:effectLst/>
              <a:uFillTx/>
              <a:latin typeface="Times New Roman"/>
            </a:endParaRPr>
          </a:p>
        </p:txBody>
      </p:sp>
      <p:sp>
        <p:nvSpPr>
          <p:cNvPr id="231" name=""/>
          <p:cNvSpPr/>
          <p:nvPr/>
        </p:nvSpPr>
        <p:spPr>
          <a:xfrm>
            <a:off x="3581280" y="29718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Native load/</a:t>
            </a:r>
            <a:br>
              <a:rPr sz="2000"/>
            </a:br>
            <a:r>
              <a:rPr b="0" lang="en-US" sz="2000" strike="noStrike" u="none">
                <a:solidFill>
                  <a:srgbClr val="000000"/>
                </a:solidFill>
                <a:effectLst/>
                <a:uFillTx/>
                <a:latin typeface="Arial Narrow"/>
              </a:rPr>
              <a:t>firm service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obligation</a:t>
            </a:r>
            <a:endParaRPr b="0" lang="en-US" sz="2000" strike="noStrike" u="none">
              <a:solidFill>
                <a:srgbClr val="000000"/>
              </a:solidFill>
              <a:effectLst/>
              <a:uFillTx/>
              <a:latin typeface="Times New Roman"/>
            </a:endParaRPr>
          </a:p>
        </p:txBody>
      </p:sp>
      <p:sp>
        <p:nvSpPr>
          <p:cNvPr id="232" name=""/>
          <p:cNvSpPr/>
          <p:nvPr/>
        </p:nvSpPr>
        <p:spPr>
          <a:xfrm>
            <a:off x="4952880" y="2743200"/>
            <a:ext cx="152424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Pre-existing</a:t>
            </a:r>
            <a:br>
              <a:rPr sz="2000"/>
            </a:br>
            <a:r>
              <a:rPr b="0" lang="en-US" sz="2000" strike="noStrike" u="none">
                <a:solidFill>
                  <a:srgbClr val="000000"/>
                </a:solidFill>
                <a:effectLst/>
                <a:uFillTx/>
                <a:latin typeface="Arial Narrow"/>
              </a:rPr>
              <a:t>system reliability</a:t>
            </a:r>
            <a:br>
              <a:rPr sz="2000"/>
            </a:br>
            <a:r>
              <a:rPr b="0" lang="en-US" sz="2000" strike="noStrike" u="none">
                <a:solidFill>
                  <a:srgbClr val="000000"/>
                </a:solidFill>
                <a:effectLst/>
                <a:uFillTx/>
                <a:latin typeface="Arial Narrow"/>
              </a:rPr>
              <a:t>and reserve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requirements</a:t>
            </a:r>
            <a:endParaRPr b="0" lang="en-US" sz="2000" strike="noStrike" u="none">
              <a:solidFill>
                <a:srgbClr val="000000"/>
              </a:solidFill>
              <a:effectLst/>
              <a:uFillTx/>
              <a:latin typeface="Times New Roman"/>
            </a:endParaRPr>
          </a:p>
        </p:txBody>
      </p:sp>
      <p:sp>
        <p:nvSpPr>
          <p:cNvPr id="233" name=""/>
          <p:cNvSpPr/>
          <p:nvPr/>
        </p:nvSpPr>
        <p:spPr>
          <a:xfrm>
            <a:off x="6629400" y="2743200"/>
            <a:ext cx="1066680" cy="1295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Identified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integrity or</a:t>
            </a:r>
            <a:br>
              <a:rPr sz="2000"/>
            </a:br>
            <a:r>
              <a:rPr b="0" lang="en-US" sz="2000" strike="noStrike" u="none">
                <a:solidFill>
                  <a:srgbClr val="000000"/>
                </a:solidFill>
                <a:effectLst/>
                <a:uFillTx/>
                <a:latin typeface="Arial Narrow"/>
              </a:rPr>
              <a:t>stability</a:t>
            </a:r>
            <a:endParaRPr b="0" lang="en-US" sz="2000" strike="noStrike" u="none">
              <a:solidFill>
                <a:srgbClr val="000000"/>
              </a:solidFill>
              <a:effectLst/>
              <a:uFillTx/>
              <a:latin typeface="Times New Roman"/>
            </a:endParaRPr>
          </a:p>
        </p:txBody>
      </p:sp>
      <p:sp>
        <p:nvSpPr>
          <p:cNvPr id="234" name=""/>
          <p:cNvSpPr/>
          <p:nvPr/>
        </p:nvSpPr>
        <p:spPr>
          <a:xfrm flipH="1">
            <a:off x="457200" y="2666880"/>
            <a:ext cx="3733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5" name=""/>
          <p:cNvSpPr/>
          <p:nvPr/>
        </p:nvSpPr>
        <p:spPr>
          <a:xfrm>
            <a:off x="4191120" y="2666880"/>
            <a:ext cx="44193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6" name=""/>
          <p:cNvSpPr/>
          <p:nvPr/>
        </p:nvSpPr>
        <p:spPr>
          <a:xfrm>
            <a:off x="312408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7"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38" name=""/>
          <p:cNvSpPr/>
          <p:nvPr/>
        </p:nvSpPr>
        <p:spPr>
          <a:xfrm>
            <a:off x="441972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39" name=""/>
          <p:cNvSpPr/>
          <p:nvPr/>
        </p:nvSpPr>
        <p:spPr>
          <a:xfrm>
            <a:off x="3276720" y="4572000"/>
            <a:ext cx="213336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Performance excused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without liability</a:t>
            </a:r>
            <a:endParaRPr b="0" lang="en-US" sz="2000" strike="noStrike" u="none">
              <a:solidFill>
                <a:srgbClr val="000000"/>
              </a:solidFill>
              <a:effectLst/>
              <a:uFillTx/>
              <a:latin typeface="Times New Roman"/>
            </a:endParaRPr>
          </a:p>
        </p:txBody>
      </p:sp>
      <p:sp>
        <p:nvSpPr>
          <p:cNvPr id="240" name=""/>
          <p:cNvSpPr/>
          <p:nvPr/>
        </p:nvSpPr>
        <p:spPr>
          <a:xfrm>
            <a:off x="7848720" y="2743200"/>
            <a:ext cx="1143000" cy="1676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Deliver/</a:t>
            </a:r>
            <a:br>
              <a:rPr sz="2000"/>
            </a:br>
            <a:r>
              <a:rPr b="0" lang="en-US" sz="2000" strike="noStrike" u="none">
                <a:solidFill>
                  <a:srgbClr val="000000"/>
                </a:solidFill>
                <a:effectLst/>
                <a:uFillTx/>
                <a:latin typeface="Arial Narrow"/>
              </a:rPr>
              <a:t>receive</a:t>
            </a:r>
            <a:br>
              <a:rPr sz="2000"/>
            </a:br>
            <a:r>
              <a:rPr b="0" lang="en-US" sz="2000" strike="noStrike" u="none">
                <a:solidFill>
                  <a:srgbClr val="000000"/>
                </a:solidFill>
                <a:effectLst/>
                <a:uFillTx/>
                <a:latin typeface="Arial Narrow"/>
              </a:rPr>
              <a:t>at identified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system’s</a:t>
            </a:r>
            <a:br>
              <a:rPr sz="2000"/>
            </a:br>
            <a:r>
              <a:rPr b="0" lang="en-US" sz="2000" strike="noStrike" u="none">
                <a:solidFill>
                  <a:srgbClr val="000000"/>
                </a:solidFill>
                <a:effectLst/>
                <a:uFillTx/>
                <a:latin typeface="Arial Narrow"/>
              </a:rPr>
              <a:t>source</a:t>
            </a:r>
            <a:endParaRPr b="0" lang="en-US" sz="2000" strike="noStrike" u="none">
              <a:solidFill>
                <a:srgbClr val="000000"/>
              </a:solidFill>
              <a:effectLst/>
              <a:uFillTx/>
              <a:latin typeface="Times New Roman"/>
            </a:endParaRPr>
          </a:p>
        </p:txBody>
      </p:sp>
      <p:sp>
        <p:nvSpPr>
          <p:cNvPr id="241" name=""/>
          <p:cNvSpPr/>
          <p:nvPr/>
        </p:nvSpPr>
        <p:spPr>
          <a:xfrm>
            <a:off x="380880" y="3886200"/>
            <a:ext cx="0" cy="9907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2" name=""/>
          <p:cNvSpPr/>
          <p:nvPr/>
        </p:nvSpPr>
        <p:spPr>
          <a:xfrm>
            <a:off x="380880" y="48006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3" name=""/>
          <p:cNvSpPr/>
          <p:nvPr/>
        </p:nvSpPr>
        <p:spPr>
          <a:xfrm>
            <a:off x="38088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4" name=""/>
          <p:cNvSpPr/>
          <p:nvPr/>
        </p:nvSpPr>
        <p:spPr>
          <a:xfrm>
            <a:off x="228600" y="5562720"/>
            <a:ext cx="914400" cy="7617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Times New Roman"/>
            </a:endParaRPr>
          </a:p>
        </p:txBody>
      </p:sp>
      <p:sp>
        <p:nvSpPr>
          <p:cNvPr id="245" name=""/>
          <p:cNvSpPr/>
          <p:nvPr/>
        </p:nvSpPr>
        <p:spPr>
          <a:xfrm>
            <a:off x="380880" y="51055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6" name=""/>
          <p:cNvSpPr/>
          <p:nvPr/>
        </p:nvSpPr>
        <p:spPr>
          <a:xfrm>
            <a:off x="380880" y="5257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7" name=""/>
          <p:cNvSpPr/>
          <p:nvPr/>
        </p:nvSpPr>
        <p:spPr>
          <a:xfrm>
            <a:off x="380880" y="50292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8" name=""/>
          <p:cNvSpPr/>
          <p:nvPr/>
        </p:nvSpPr>
        <p:spPr>
          <a:xfrm>
            <a:off x="1752480" y="50292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9" name=""/>
          <p:cNvSpPr/>
          <p:nvPr/>
        </p:nvSpPr>
        <p:spPr>
          <a:xfrm>
            <a:off x="1752480" y="54864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50" name=""/>
          <p:cNvSpPr/>
          <p:nvPr/>
        </p:nvSpPr>
        <p:spPr>
          <a:xfrm>
            <a:off x="1600200" y="55627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p:txBody>
      </p:sp>
      <p:sp>
        <p:nvSpPr>
          <p:cNvPr id="251" name=""/>
          <p:cNvSpPr/>
          <p:nvPr/>
        </p:nvSpPr>
        <p:spPr>
          <a:xfrm>
            <a:off x="6477120" y="4800600"/>
            <a:ext cx="1143000" cy="533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p:txBody>
      </p:sp>
      <p:sp>
        <p:nvSpPr>
          <p:cNvPr id="252" name=""/>
          <p:cNvSpPr/>
          <p:nvPr/>
        </p:nvSpPr>
        <p:spPr>
          <a:xfrm>
            <a:off x="7772400" y="4800600"/>
            <a:ext cx="990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Failure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to pay</a:t>
            </a:r>
            <a:endParaRPr b="0" lang="en-US" sz="2000" strike="noStrike" u="none">
              <a:solidFill>
                <a:srgbClr val="000000"/>
              </a:solidFill>
              <a:effectLst/>
              <a:uFillTx/>
              <a:latin typeface="Times New Roman"/>
            </a:endParaRPr>
          </a:p>
        </p:txBody>
      </p:sp>
      <p:sp>
        <p:nvSpPr>
          <p:cNvPr id="253" name=""/>
          <p:cNvSpPr/>
          <p:nvPr/>
        </p:nvSpPr>
        <p:spPr>
          <a:xfrm>
            <a:off x="7543800" y="4648320"/>
            <a:ext cx="8380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4" name=""/>
          <p:cNvSpPr/>
          <p:nvPr/>
        </p:nvSpPr>
        <p:spPr>
          <a:xfrm>
            <a:off x="754380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5" name=""/>
          <p:cNvSpPr/>
          <p:nvPr/>
        </p:nvSpPr>
        <p:spPr>
          <a:xfrm>
            <a:off x="83818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6" name=""/>
          <p:cNvSpPr/>
          <p:nvPr/>
        </p:nvSpPr>
        <p:spPr>
          <a:xfrm>
            <a:off x="800100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7" name=""/>
          <p:cNvSpPr/>
          <p:nvPr/>
        </p:nvSpPr>
        <p:spPr>
          <a:xfrm>
            <a:off x="4191120" y="26668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8"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59" name=""/>
          <p:cNvSpPr/>
          <p:nvPr/>
        </p:nvSpPr>
        <p:spPr>
          <a:xfrm>
            <a:off x="4419720" y="41911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0" name=""/>
          <p:cNvSpPr/>
          <p:nvPr/>
        </p:nvSpPr>
        <p:spPr>
          <a:xfrm>
            <a:off x="4419720" y="38862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61" name=""/>
          <p:cNvSpPr/>
          <p:nvPr/>
        </p:nvSpPr>
        <p:spPr>
          <a:xfrm>
            <a:off x="4114800" y="914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2" name=""/>
          <p:cNvSpPr/>
          <p:nvPr/>
        </p:nvSpPr>
        <p:spPr>
          <a:xfrm flipH="1">
            <a:off x="914040" y="1066680"/>
            <a:ext cx="3809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3" name=""/>
          <p:cNvSpPr/>
          <p:nvPr/>
        </p:nvSpPr>
        <p:spPr>
          <a:xfrm flipH="1">
            <a:off x="761760" y="10666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4" name=""/>
          <p:cNvSpPr/>
          <p:nvPr/>
        </p:nvSpPr>
        <p:spPr>
          <a:xfrm>
            <a:off x="762120" y="10666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5" name=""/>
          <p:cNvSpPr/>
          <p:nvPr/>
        </p:nvSpPr>
        <p:spPr>
          <a:xfrm>
            <a:off x="3048120" y="10666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6" name=""/>
          <p:cNvSpPr/>
          <p:nvPr/>
        </p:nvSpPr>
        <p:spPr>
          <a:xfrm>
            <a:off x="8001000" y="1219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67" name=""/>
          <p:cNvSpPr/>
          <p:nvPr/>
        </p:nvSpPr>
        <p:spPr>
          <a:xfrm>
            <a:off x="762120" y="14479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268" name=""/>
          <p:cNvSpPr/>
          <p:nvPr/>
        </p:nvSpPr>
        <p:spPr>
          <a:xfrm>
            <a:off x="3048120" y="1371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69" name=""/>
          <p:cNvSpPr/>
          <p:nvPr/>
        </p:nvSpPr>
        <p:spPr>
          <a:xfrm>
            <a:off x="8001000" y="1523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70" name=""/>
          <p:cNvSpPr/>
          <p:nvPr/>
        </p:nvSpPr>
        <p:spPr>
          <a:xfrm>
            <a:off x="304920" y="1523880"/>
            <a:ext cx="9144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Deliver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&amp;</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Receive</a:t>
            </a:r>
            <a:endParaRPr b="0" lang="en-US" sz="1800" strike="noStrike" u="none">
              <a:solidFill>
                <a:srgbClr val="000000"/>
              </a:solidFill>
              <a:effectLst/>
              <a:uFillTx/>
              <a:latin typeface="Times New Roman"/>
            </a:endParaRPr>
          </a:p>
        </p:txBody>
      </p:sp>
      <p:sp>
        <p:nvSpPr>
          <p:cNvPr id="271" name=""/>
          <p:cNvSpPr/>
          <p:nvPr/>
        </p:nvSpPr>
        <p:spPr>
          <a:xfrm>
            <a:off x="2590920" y="14479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Claimed Force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a:t>
            </a:r>
            <a:endParaRPr b="0" lang="en-US" sz="1800" strike="noStrike" u="none">
              <a:solidFill>
                <a:srgbClr val="000000"/>
              </a:solidFill>
              <a:effectLst/>
              <a:uFillTx/>
              <a:latin typeface="Times New Roman"/>
            </a:endParaRPr>
          </a:p>
        </p:txBody>
      </p:sp>
      <p:sp>
        <p:nvSpPr>
          <p:cNvPr id="272" name=""/>
          <p:cNvSpPr/>
          <p:nvPr/>
        </p:nvSpPr>
        <p:spPr>
          <a:xfrm>
            <a:off x="7162920" y="160020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Seller’s Point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Delivery</a:t>
            </a:r>
            <a:endParaRPr b="0" lang="en-US" sz="1800" strike="noStrike" u="none">
              <a:solidFill>
                <a:srgbClr val="000000"/>
              </a:solidFill>
              <a:effectLst/>
              <a:uFillTx/>
              <a:latin typeface="Times New Roman"/>
            </a:endParaRPr>
          </a:p>
        </p:txBody>
      </p:sp>
      <p:sp>
        <p:nvSpPr>
          <p:cNvPr id="273" name=""/>
          <p:cNvSpPr/>
          <p:nvPr/>
        </p:nvSpPr>
        <p:spPr>
          <a:xfrm>
            <a:off x="4724280" y="1066680"/>
            <a:ext cx="327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4" name=""/>
          <p:cNvSpPr/>
          <p:nvPr/>
        </p:nvSpPr>
        <p:spPr>
          <a:xfrm>
            <a:off x="8001000" y="1066680"/>
            <a:ext cx="0" cy="1526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5" name=""/>
          <p:cNvSpPr/>
          <p:nvPr/>
        </p:nvSpPr>
        <p:spPr>
          <a:xfrm>
            <a:off x="762120" y="2438280"/>
            <a:ext cx="0" cy="2743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6" name=""/>
          <p:cNvSpPr/>
          <p:nvPr/>
        </p:nvSpPr>
        <p:spPr>
          <a:xfrm>
            <a:off x="3048120" y="236232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7" name=""/>
          <p:cNvSpPr/>
          <p:nvPr/>
        </p:nvSpPr>
        <p:spPr>
          <a:xfrm>
            <a:off x="8077320" y="25146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8" name=""/>
          <p:cNvSpPr/>
          <p:nvPr/>
        </p:nvSpPr>
        <p:spPr>
          <a:xfrm flipH="1">
            <a:off x="4800600" y="2819520"/>
            <a:ext cx="32767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79" name=""/>
          <p:cNvSpPr/>
          <p:nvPr/>
        </p:nvSpPr>
        <p:spPr>
          <a:xfrm>
            <a:off x="48006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0" name=""/>
          <p:cNvSpPr/>
          <p:nvPr/>
        </p:nvSpPr>
        <p:spPr>
          <a:xfrm>
            <a:off x="48006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1" name=""/>
          <p:cNvSpPr/>
          <p:nvPr/>
        </p:nvSpPr>
        <p:spPr>
          <a:xfrm>
            <a:off x="632448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2" name=""/>
          <p:cNvSpPr/>
          <p:nvPr/>
        </p:nvSpPr>
        <p:spPr>
          <a:xfrm>
            <a:off x="7772400" y="28195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3" name=""/>
          <p:cNvSpPr/>
          <p:nvPr/>
        </p:nvSpPr>
        <p:spPr>
          <a:xfrm>
            <a:off x="632448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4" name=""/>
          <p:cNvSpPr/>
          <p:nvPr/>
        </p:nvSpPr>
        <p:spPr>
          <a:xfrm>
            <a:off x="7772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85" name=""/>
          <p:cNvSpPr/>
          <p:nvPr/>
        </p:nvSpPr>
        <p:spPr>
          <a:xfrm>
            <a:off x="7162920" y="320040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Times New Roman"/>
            </a:endParaRPr>
          </a:p>
        </p:txBody>
      </p:sp>
      <p:sp>
        <p:nvSpPr>
          <p:cNvPr id="286" name=""/>
          <p:cNvSpPr/>
          <p:nvPr/>
        </p:nvSpPr>
        <p:spPr>
          <a:xfrm>
            <a:off x="5791320" y="3200400"/>
            <a:ext cx="1143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Non-firm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Curtailed</a:t>
            </a:r>
            <a:endParaRPr b="0" lang="en-US" sz="1800" strike="noStrike" u="none">
              <a:solidFill>
                <a:srgbClr val="000000"/>
              </a:solidFill>
              <a:effectLst/>
              <a:uFillTx/>
              <a:latin typeface="Times New Roman"/>
            </a:endParaRPr>
          </a:p>
        </p:txBody>
      </p:sp>
      <p:sp>
        <p:nvSpPr>
          <p:cNvPr id="287" name=""/>
          <p:cNvSpPr/>
          <p:nvPr/>
        </p:nvSpPr>
        <p:spPr>
          <a:xfrm>
            <a:off x="4267080" y="3200400"/>
            <a:ext cx="106704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Not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Timely</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Scheduled</a:t>
            </a:r>
            <a:endParaRPr b="0" lang="en-US" sz="1800" strike="noStrike" u="none">
              <a:solidFill>
                <a:srgbClr val="000000"/>
              </a:solidFill>
              <a:effectLst/>
              <a:uFillTx/>
              <a:latin typeface="Times New Roman"/>
            </a:endParaRPr>
          </a:p>
        </p:txBody>
      </p:sp>
      <p:sp>
        <p:nvSpPr>
          <p:cNvPr id="288" name=""/>
          <p:cNvSpPr/>
          <p:nvPr/>
        </p:nvSpPr>
        <p:spPr>
          <a:xfrm>
            <a:off x="64008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89" name=""/>
          <p:cNvSpPr/>
          <p:nvPr/>
        </p:nvSpPr>
        <p:spPr>
          <a:xfrm>
            <a:off x="4800600" y="41148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0" name=""/>
          <p:cNvSpPr/>
          <p:nvPr/>
        </p:nvSpPr>
        <p:spPr>
          <a:xfrm flipH="1">
            <a:off x="4800240" y="4419720"/>
            <a:ext cx="1600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1" name=""/>
          <p:cNvSpPr/>
          <p:nvPr/>
        </p:nvSpPr>
        <p:spPr>
          <a:xfrm>
            <a:off x="5638680" y="441972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2" name=""/>
          <p:cNvSpPr/>
          <p:nvPr/>
        </p:nvSpPr>
        <p:spPr>
          <a:xfrm flipH="1">
            <a:off x="4267080" y="464832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3" name=""/>
          <p:cNvSpPr/>
          <p:nvPr/>
        </p:nvSpPr>
        <p:spPr>
          <a:xfrm>
            <a:off x="4267080" y="4648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4" name=""/>
          <p:cNvSpPr/>
          <p:nvPr/>
        </p:nvSpPr>
        <p:spPr>
          <a:xfrm>
            <a:off x="3809880" y="4876920"/>
            <a:ext cx="91440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Liquidated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Damages</a:t>
            </a:r>
            <a:endParaRPr b="0" lang="en-US" sz="1800" strike="noStrike" u="none">
              <a:solidFill>
                <a:srgbClr val="000000"/>
              </a:solidFill>
              <a:effectLst/>
              <a:uFillTx/>
              <a:latin typeface="Times New Roman"/>
            </a:endParaRPr>
          </a:p>
        </p:txBody>
      </p:sp>
      <p:sp>
        <p:nvSpPr>
          <p:cNvPr id="295" name=""/>
          <p:cNvSpPr/>
          <p:nvPr/>
        </p:nvSpPr>
        <p:spPr>
          <a:xfrm>
            <a:off x="4267080" y="4800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96" name=""/>
          <p:cNvSpPr/>
          <p:nvPr/>
        </p:nvSpPr>
        <p:spPr>
          <a:xfrm>
            <a:off x="7772400" y="41148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97" name=""/>
          <p:cNvSpPr/>
          <p:nvPr/>
        </p:nvSpPr>
        <p:spPr>
          <a:xfrm>
            <a:off x="7315200" y="4648320"/>
            <a:ext cx="12952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Due to Force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Majeure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a:t>
            </a:r>
            <a:endParaRPr b="0" lang="en-US" sz="1800" strike="noStrike" u="none">
              <a:solidFill>
                <a:srgbClr val="000000"/>
              </a:solidFill>
              <a:effectLst/>
              <a:uFillTx/>
              <a:latin typeface="Times New Roman"/>
            </a:endParaRPr>
          </a:p>
        </p:txBody>
      </p:sp>
      <p:sp>
        <p:nvSpPr>
          <p:cNvPr id="298" name=""/>
          <p:cNvSpPr/>
          <p:nvPr/>
        </p:nvSpPr>
        <p:spPr>
          <a:xfrm>
            <a:off x="7772400" y="45720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299" name=""/>
          <p:cNvSpPr/>
          <p:nvPr/>
        </p:nvSpPr>
        <p:spPr>
          <a:xfrm flipH="1">
            <a:off x="4723920" y="518148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0" name=""/>
          <p:cNvSpPr/>
          <p:nvPr/>
        </p:nvSpPr>
        <p:spPr>
          <a:xfrm>
            <a:off x="4724280" y="51814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1" name=""/>
          <p:cNvSpPr/>
          <p:nvPr/>
        </p:nvSpPr>
        <p:spPr>
          <a:xfrm>
            <a:off x="7772400" y="55627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2" name=""/>
          <p:cNvSpPr/>
          <p:nvPr/>
        </p:nvSpPr>
        <p:spPr>
          <a:xfrm>
            <a:off x="7772400" y="5715000"/>
            <a:ext cx="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3" name=""/>
          <p:cNvSpPr/>
          <p:nvPr/>
        </p:nvSpPr>
        <p:spPr>
          <a:xfrm>
            <a:off x="7315200" y="5867280"/>
            <a:ext cx="10666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Plus other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Factors</a:t>
            </a:r>
            <a:endParaRPr b="0" lang="en-US" sz="1800" strike="noStrike" u="none">
              <a:solidFill>
                <a:srgbClr val="000000"/>
              </a:solidFill>
              <a:effectLst/>
              <a:uFillTx/>
              <a:latin typeface="Times New Roman"/>
            </a:endParaRPr>
          </a:p>
        </p:txBody>
      </p:sp>
      <p:sp>
        <p:nvSpPr>
          <p:cNvPr id="304" name=""/>
          <p:cNvSpPr/>
          <p:nvPr/>
        </p:nvSpPr>
        <p:spPr>
          <a:xfrm>
            <a:off x="2133720" y="3124080"/>
            <a:ext cx="1752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Performance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05" name=""/>
          <p:cNvSpPr/>
          <p:nvPr/>
        </p:nvSpPr>
        <p:spPr>
          <a:xfrm>
            <a:off x="3048120" y="29718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306" name=""/>
          <p:cNvSpPr/>
          <p:nvPr/>
        </p:nvSpPr>
        <p:spPr>
          <a:xfrm flipH="1">
            <a:off x="2971440" y="6172200"/>
            <a:ext cx="4343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7" name=""/>
          <p:cNvSpPr/>
          <p:nvPr/>
        </p:nvSpPr>
        <p:spPr>
          <a:xfrm flipV="1">
            <a:off x="2971800" y="4190760"/>
            <a:ext cx="0" cy="19810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8" name=""/>
          <p:cNvSpPr/>
          <p:nvPr/>
        </p:nvSpPr>
        <p:spPr>
          <a:xfrm flipV="1">
            <a:off x="2971800" y="40381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09" name=""/>
          <p:cNvSpPr/>
          <p:nvPr/>
        </p:nvSpPr>
        <p:spPr>
          <a:xfrm flipH="1">
            <a:off x="762120" y="5181480"/>
            <a:ext cx="761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0" name=""/>
          <p:cNvSpPr/>
          <p:nvPr/>
        </p:nvSpPr>
        <p:spPr>
          <a:xfrm>
            <a:off x="762120" y="5486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1" name=""/>
          <p:cNvSpPr/>
          <p:nvPr/>
        </p:nvSpPr>
        <p:spPr>
          <a:xfrm>
            <a:off x="30492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pay</a:t>
            </a:r>
            <a:endParaRPr b="0" lang="en-US" sz="1800" strike="noStrike" u="none">
              <a:solidFill>
                <a:srgbClr val="000000"/>
              </a:solidFill>
              <a:effectLst/>
              <a:uFillTx/>
              <a:latin typeface="Times New Roman"/>
            </a:endParaRPr>
          </a:p>
        </p:txBody>
      </p:sp>
      <p:sp>
        <p:nvSpPr>
          <p:cNvPr id="312" name=""/>
          <p:cNvSpPr/>
          <p:nvPr/>
        </p:nvSpPr>
        <p:spPr>
          <a:xfrm>
            <a:off x="762120" y="5638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313" name=""/>
          <p:cNvSpPr/>
          <p:nvPr/>
        </p:nvSpPr>
        <p:spPr>
          <a:xfrm>
            <a:off x="1828800" y="5715000"/>
            <a:ext cx="91440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a:t>
            </a:r>
            <a:endParaRPr b="0" lang="en-US" sz="1800" strike="noStrike" u="none">
              <a:solidFill>
                <a:srgbClr val="000000"/>
              </a:solidFill>
              <a:effectLst/>
              <a:uFillTx/>
              <a:latin typeface="Times New Roman"/>
            </a:endParaRPr>
          </a:p>
        </p:txBody>
      </p:sp>
      <p:sp>
        <p:nvSpPr>
          <p:cNvPr id="314" name=""/>
          <p:cNvSpPr/>
          <p:nvPr/>
        </p:nvSpPr>
        <p:spPr>
          <a:xfrm>
            <a:off x="762120" y="5486400"/>
            <a:ext cx="15238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5" name=""/>
          <p:cNvSpPr/>
          <p:nvPr/>
        </p:nvSpPr>
        <p:spPr>
          <a:xfrm>
            <a:off x="2286000" y="548640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6" name=""/>
          <p:cNvSpPr/>
          <p:nvPr/>
        </p:nvSpPr>
        <p:spPr>
          <a:xfrm>
            <a:off x="152388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17" name=""/>
          <p:cNvSpPr/>
          <p:nvPr/>
        </p:nvSpPr>
        <p:spPr>
          <a:xfrm>
            <a:off x="1295280" y="0"/>
            <a:ext cx="6096240" cy="91440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Liquidated Damages</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8"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#1</a:t>
            </a:r>
            <a:endParaRPr b="0" lang="en-US" sz="1800" strike="noStrike" u="none">
              <a:solidFill>
                <a:srgbClr val="000000"/>
              </a:solidFill>
              <a:effectLst/>
              <a:uFillTx/>
              <a:latin typeface="Times New Roman"/>
            </a:endParaRPr>
          </a:p>
        </p:txBody>
      </p:sp>
      <p:sp>
        <p:nvSpPr>
          <p:cNvPr id="319" name=""/>
          <p:cNvSpPr/>
          <p:nvPr/>
        </p:nvSpPr>
        <p:spPr>
          <a:xfrm>
            <a:off x="406440" y="3600360"/>
            <a:ext cx="843264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request is accepted and purchased by Buyer.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Firm transmission.</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must move to another interface (either on  Cinergy’s border (NIPSCO, LG&amp;E, AEP. . .) or in Cinergy’s control area (Wabash) at which Buyer can receive energy such that energy can sink in Cinergy.  Seller can require Buyer to purchase Non-Firm transmission (or Firm, if available). Each party will be responsible for any </a:t>
            </a:r>
            <a:r>
              <a:rPr b="0" lang="en-US" sz="1100" strike="noStrike" u="sng">
                <a:solidFill>
                  <a:srgbClr val="000000"/>
                </a:solidFill>
                <a:effectLst/>
                <a:uFillTx/>
                <a:latin typeface="Arial"/>
              </a:rPr>
              <a:t>additional</a:t>
            </a:r>
            <a:r>
              <a:rPr b="0" lang="en-US" sz="1100" strike="noStrike" u="none">
                <a:solidFill>
                  <a:srgbClr val="000000"/>
                </a:solidFill>
                <a:effectLst/>
                <a:uFillTx/>
                <a:latin typeface="Arial"/>
              </a:rPr>
              <a:t> transmission costs incurred to reschedule to another delivery point since cut is due to loss of Firm transmission (Definition 3A(iv)).</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If Seller cannot reschedule and deliver, Seller will owe LDs to Buyer on Seller’s failure to deliver. (Section 3A).</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generation gets cut (except Seller pays all additional transmission costs).</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Firm transmission gets cut (Seller and Buyer each pay their own additional costs).</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Non-Firm transmission gets cut (except Seller pays all additional transmission costs).</a:t>
            </a:r>
            <a:endParaRPr b="0" lang="en-US" sz="1100" strike="noStrike" u="none">
              <a:solidFill>
                <a:srgbClr val="000000"/>
              </a:solidFill>
              <a:effectLst/>
              <a:uFillTx/>
              <a:latin typeface="Times New Roman"/>
            </a:endParaRPr>
          </a:p>
        </p:txBody>
      </p:sp>
      <p:sp>
        <p:nvSpPr>
          <p:cNvPr id="320"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1"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22"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23"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4"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25"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26"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27"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28"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29" name=""/>
          <p:cNvSpPr/>
          <p:nvPr/>
        </p:nvSpPr>
        <p:spPr>
          <a:xfrm>
            <a:off x="355608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30"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31"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32"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33" name=""/>
          <p:cNvSpPr/>
          <p:nvPr/>
        </p:nvSpPr>
        <p:spPr>
          <a:xfrm>
            <a:off x="2336760" y="32576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34"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35"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36"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37"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8"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39"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40"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1"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2"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43" name=""/>
          <p:cNvSpPr/>
          <p:nvPr/>
        </p:nvSpPr>
        <p:spPr>
          <a:xfrm>
            <a:off x="4775040" y="2228760"/>
            <a:ext cx="50832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44" name=""/>
          <p:cNvSpPr/>
          <p:nvPr/>
        </p:nvSpPr>
        <p:spPr>
          <a:xfrm>
            <a:off x="304920" y="800280"/>
            <a:ext cx="2031840" cy="39996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BUYER AND SELLER BOTH PURCHASE FIRM AND BUYER’S FIRM GETS CUT.</a:t>
            </a:r>
            <a:endParaRPr b="0" lang="en-US" sz="1200" strike="noStrike" u="none">
              <a:solidFill>
                <a:srgbClr val="000000"/>
              </a:solidFill>
              <a:effectLst/>
              <a:uFillTx/>
              <a:latin typeface="Times New Roman"/>
            </a:endParaRPr>
          </a:p>
        </p:txBody>
      </p:sp>
      <p:sp>
        <p:nvSpPr>
          <p:cNvPr id="345" name=""/>
          <p:cNvSpPr/>
          <p:nvPr/>
        </p:nvSpPr>
        <p:spPr>
          <a:xfrm>
            <a:off x="6781680" y="304920"/>
            <a:ext cx="198144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“Into” Product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46" name=""/>
          <p:cNvSpPr/>
          <p:nvPr/>
        </p:nvSpPr>
        <p:spPr>
          <a:xfrm>
            <a:off x="406440" y="285840"/>
            <a:ext cx="162540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#2</a:t>
            </a:r>
            <a:endParaRPr b="0" lang="en-US" sz="1800" strike="noStrike" u="none">
              <a:solidFill>
                <a:srgbClr val="000000"/>
              </a:solidFill>
              <a:effectLst/>
              <a:uFillTx/>
              <a:latin typeface="Times New Roman"/>
            </a:endParaRPr>
          </a:p>
        </p:txBody>
      </p:sp>
      <p:sp>
        <p:nvSpPr>
          <p:cNvPr id="347" name=""/>
          <p:cNvSpPr/>
          <p:nvPr/>
        </p:nvSpPr>
        <p:spPr>
          <a:xfrm>
            <a:off x="304920" y="3600360"/>
            <a:ext cx="8534160" cy="308628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within 30 minutes of Seller’s notification and receives response that Firm is available.  Buyer purchases Non-Firm instead.  Entergy is sinking in Cinergy.</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Cinergy cuts Buyer’s Non-Firm transmission.</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Curtailment was due to quality of transmission utilized by Buyer.  Buyer will owe LDs to Seller on failure to receive (Definition Section 3C).</a:t>
            </a:r>
            <a:endParaRPr b="0" lang="en-US" sz="1100" strike="noStrike" u="none">
              <a:solidFill>
                <a:srgbClr val="000000"/>
              </a:solidFill>
              <a:effectLst/>
              <a:uFillTx/>
              <a:latin typeface="Times New Roman"/>
            </a:endParaRPr>
          </a:p>
          <a:p>
            <a:pPr marL="228600" indent="-228600" algn="just">
              <a:lnSpc>
                <a:spcPct val="100000"/>
              </a:lnSpc>
              <a:spcAft>
                <a:spcPts val="414"/>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Same Result If</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of the Designated Interface, Buyer fails to make a Timely Request for Firm transmission  (Definition Section 3D).</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Following Seller’s notification of the Designated Interface, Buyer makes a Timely Request for Firm transmission, but fails within 15 minutes of receiving the transmission provider’s notice of rejection to notify Seller of same (Definition Section 3D).</a:t>
            </a:r>
            <a:endParaRPr b="0" lang="en-US" sz="1100" strike="noStrike" u="none">
              <a:solidFill>
                <a:srgbClr val="000000"/>
              </a:solidFill>
              <a:effectLst/>
              <a:uFillTx/>
              <a:latin typeface="Times New Roman"/>
            </a:endParaRPr>
          </a:p>
        </p:txBody>
      </p:sp>
      <p:sp>
        <p:nvSpPr>
          <p:cNvPr id="348" name=""/>
          <p:cNvSpPr/>
          <p:nvPr/>
        </p:nvSpPr>
        <p:spPr>
          <a:xfrm>
            <a:off x="2946240" y="17136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49" name=""/>
          <p:cNvSpPr/>
          <p:nvPr/>
        </p:nvSpPr>
        <p:spPr>
          <a:xfrm>
            <a:off x="4775040" y="285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50" name=""/>
          <p:cNvSpPr/>
          <p:nvPr/>
        </p:nvSpPr>
        <p:spPr>
          <a:xfrm>
            <a:off x="4368960" y="971640"/>
            <a:ext cx="507960" cy="1141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51" name=""/>
          <p:cNvSpPr/>
          <p:nvPr/>
        </p:nvSpPr>
        <p:spPr>
          <a:xfrm>
            <a:off x="436896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52" name=""/>
          <p:cNvSpPr/>
          <p:nvPr/>
        </p:nvSpPr>
        <p:spPr>
          <a:xfrm>
            <a:off x="38606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53" name=""/>
          <p:cNvSpPr/>
          <p:nvPr/>
        </p:nvSpPr>
        <p:spPr>
          <a:xfrm>
            <a:off x="4775040" y="1428840"/>
            <a:ext cx="50832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354" name=""/>
          <p:cNvSpPr/>
          <p:nvPr/>
        </p:nvSpPr>
        <p:spPr>
          <a:xfrm>
            <a:off x="2946240" y="188604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5" name=""/>
          <p:cNvSpPr/>
          <p:nvPr/>
        </p:nvSpPr>
        <p:spPr>
          <a:xfrm>
            <a:off x="3149640" y="228600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56" name=""/>
          <p:cNvSpPr/>
          <p:nvPr/>
        </p:nvSpPr>
        <p:spPr>
          <a:xfrm>
            <a:off x="6095880" y="3257640"/>
            <a:ext cx="10188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57" name=""/>
          <p:cNvSpPr/>
          <p:nvPr/>
        </p:nvSpPr>
        <p:spPr>
          <a:xfrm>
            <a:off x="5486400" y="257184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58" name=""/>
          <p:cNvSpPr/>
          <p:nvPr/>
        </p:nvSpPr>
        <p:spPr>
          <a:xfrm>
            <a:off x="6299280" y="32004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59" name=""/>
          <p:cNvSpPr/>
          <p:nvPr/>
        </p:nvSpPr>
        <p:spPr>
          <a:xfrm>
            <a:off x="3657600" y="2971800"/>
            <a:ext cx="81288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60" name=""/>
          <p:cNvSpPr/>
          <p:nvPr/>
        </p:nvSpPr>
        <p:spPr>
          <a:xfrm>
            <a:off x="213372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61" name=""/>
          <p:cNvSpPr/>
          <p:nvPr/>
        </p:nvSpPr>
        <p:spPr>
          <a:xfrm>
            <a:off x="3556080" y="285768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62" name=""/>
          <p:cNvSpPr/>
          <p:nvPr/>
        </p:nvSpPr>
        <p:spPr>
          <a:xfrm>
            <a:off x="4470480" y="182880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63" name=""/>
          <p:cNvSpPr/>
          <p:nvPr/>
        </p:nvSpPr>
        <p:spPr>
          <a:xfrm>
            <a:off x="4572000" y="1085760"/>
            <a:ext cx="0" cy="2858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4" name=""/>
          <p:cNvSpPr/>
          <p:nvPr/>
        </p:nvSpPr>
        <p:spPr>
          <a:xfrm>
            <a:off x="4572000" y="137160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5" name=""/>
          <p:cNvSpPr/>
          <p:nvPr/>
        </p:nvSpPr>
        <p:spPr>
          <a:xfrm>
            <a:off x="4470480" y="2685960"/>
            <a:ext cx="20304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66" name=""/>
          <p:cNvSpPr/>
          <p:nvPr/>
        </p:nvSpPr>
        <p:spPr>
          <a:xfrm>
            <a:off x="4572000" y="1714680"/>
            <a:ext cx="0" cy="514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7" name=""/>
          <p:cNvSpPr/>
          <p:nvPr/>
        </p:nvSpPr>
        <p:spPr>
          <a:xfrm>
            <a:off x="4572000" y="22287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8" name=""/>
          <p:cNvSpPr/>
          <p:nvPr/>
        </p:nvSpPr>
        <p:spPr>
          <a:xfrm>
            <a:off x="4572000" y="2571840"/>
            <a:ext cx="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69" name=""/>
          <p:cNvSpPr/>
          <p:nvPr/>
        </p:nvSpPr>
        <p:spPr>
          <a:xfrm>
            <a:off x="4876920" y="22287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70" name=""/>
          <p:cNvSpPr/>
          <p:nvPr/>
        </p:nvSpPr>
        <p:spPr>
          <a:xfrm>
            <a:off x="304920" y="685800"/>
            <a:ext cx="2235240" cy="57168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PURCHASES NON-FIRM THOUGH FIRM WAS AVAILABLE, AND NON-FIRM GETS CUT.</a:t>
            </a:r>
            <a:endParaRPr b="0" lang="en-US" sz="1200" strike="noStrike" u="none">
              <a:solidFill>
                <a:srgbClr val="000000"/>
              </a:solidFill>
              <a:effectLst/>
              <a:uFillTx/>
              <a:latin typeface="Times New Roman"/>
            </a:endParaRPr>
          </a:p>
        </p:txBody>
      </p:sp>
      <p:sp>
        <p:nvSpPr>
          <p:cNvPr id="371" name=""/>
          <p:cNvSpPr/>
          <p:nvPr/>
        </p:nvSpPr>
        <p:spPr>
          <a:xfrm>
            <a:off x="3149640" y="31431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72" name=""/>
          <p:cNvSpPr/>
          <p:nvPr/>
        </p:nvSpPr>
        <p:spPr>
          <a:xfrm>
            <a:off x="2235240" y="308628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73" name=""/>
          <p:cNvSpPr/>
          <p:nvPr/>
        </p:nvSpPr>
        <p:spPr>
          <a:xfrm>
            <a:off x="7162920" y="380880"/>
            <a:ext cx="18288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15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“Into” Product</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762120" y="1218960"/>
            <a:ext cx="7772400" cy="2895480"/>
          </a:xfrm>
          <a:prstGeom prst="rect">
            <a:avLst/>
          </a:prstGeom>
          <a:noFill/>
          <a:ln w="9360">
            <a:solidFill>
              <a:srgbClr val="000000"/>
            </a:solidFill>
            <a:miter/>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Let’s Make a Deal:</a:t>
            </a:r>
            <a:br>
              <a:rPr sz="4400"/>
            </a:br>
            <a:r>
              <a:rPr b="0" lang="en-US" sz="3500" strike="noStrike" u="none">
                <a:solidFill>
                  <a:srgbClr val="000000"/>
                </a:solidFill>
                <a:effectLst/>
                <a:uFillTx/>
                <a:latin typeface="Arial"/>
              </a:rPr>
              <a:t>How Standardized Contracts</a:t>
            </a:r>
            <a:br>
              <a:rPr sz="3500"/>
            </a:br>
            <a:r>
              <a:rPr b="0" lang="en-US" sz="3500" strike="noStrike" u="none">
                <a:solidFill>
                  <a:srgbClr val="000000"/>
                </a:solidFill>
                <a:effectLst/>
                <a:uFillTx/>
                <a:latin typeface="Arial"/>
              </a:rPr>
              <a:t>Control Trading &amp; Transactions</a:t>
            </a:r>
            <a:endParaRPr b="0" lang="en-US" sz="35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74" name=""/>
          <p:cNvSpPr/>
          <p:nvPr/>
        </p:nvSpPr>
        <p:spPr>
          <a:xfrm>
            <a:off x="3251160" y="2571840"/>
            <a:ext cx="1727280" cy="857160"/>
          </a:xfrm>
          <a:prstGeom prst="ellipse">
            <a:avLst/>
          </a:prstGeom>
          <a:solidFill>
            <a:srgbClr val="33cccc"/>
          </a:solidFill>
          <a:ln w="9360">
            <a:solidFill>
              <a:srgbClr val="008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75" name=""/>
          <p:cNvSpPr/>
          <p:nvPr/>
        </p:nvSpPr>
        <p:spPr>
          <a:xfrm>
            <a:off x="914400" y="399960"/>
            <a:ext cx="1625760" cy="28584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sng">
                <a:solidFill>
                  <a:srgbClr val="000000"/>
                </a:solidFill>
                <a:effectLst/>
                <a:uFillTx/>
                <a:latin typeface="Arial"/>
              </a:rPr>
              <a:t>EXAMPLE #3</a:t>
            </a:r>
            <a:endParaRPr b="0" lang="en-US" sz="1800" strike="noStrike" u="none">
              <a:solidFill>
                <a:srgbClr val="000000"/>
              </a:solidFill>
              <a:effectLst/>
              <a:uFillTx/>
              <a:latin typeface="Times New Roman"/>
            </a:endParaRPr>
          </a:p>
        </p:txBody>
      </p:sp>
      <p:sp>
        <p:nvSpPr>
          <p:cNvPr id="376" name=""/>
          <p:cNvSpPr/>
          <p:nvPr/>
        </p:nvSpPr>
        <p:spPr>
          <a:xfrm>
            <a:off x="406440" y="3772080"/>
            <a:ext cx="8432640" cy="2685960"/>
          </a:xfrm>
          <a:prstGeom prst="rect">
            <a:avLst/>
          </a:prstGeom>
          <a:noFill/>
          <a:ln w="0">
            <a:noFill/>
          </a:ln>
        </p:spPr>
        <p:style>
          <a:lnRef idx="0"/>
          <a:fillRef idx="0"/>
          <a:effectRef idx="0"/>
          <a:fontRef idx="minor"/>
        </p:style>
        <p:txBody>
          <a:bodyPr lIns="90000" rIns="90000" tIns="46800" bIns="46800" anchor="ctr">
            <a:noAutofit/>
          </a:bodyPr>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Assumptions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1.</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sells 50 MW for delivery “Into Cinergy, Seller’s Daily Choice”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2.</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 preschedules day-ahead by 11:00 a.m. CPT by notifying Buyer of source and designated interface, DP&amp;L. Seller purchases Non-Firm transmission from source in DP&amp;L to DP&amp;L/Cinergy interface.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3.</a:t>
            </a: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Buyer puts in request for Firm transmission from Cinergy within 30 minutes of Seller’s notification and request is accepted and purchased by Buyer.  Buyer allso secures Firm transmission from LG&amp;E to sink energy in LG&amp;E.</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Hypothetical</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On delivery day, LG&amp;E cuts Buyer’s path  because of the Non-Firm transmission purchased upstream by Seller.</a:t>
            </a:r>
            <a:endParaRPr b="0" lang="en-US" sz="1100" strike="noStrike" u="none">
              <a:solidFill>
                <a:srgbClr val="000000"/>
              </a:solidFill>
              <a:effectLst/>
              <a:uFillTx/>
              <a:latin typeface="Times New Roman"/>
            </a:endParaRPr>
          </a:p>
          <a:p>
            <a:pPr marL="228600" indent="-228600" algn="just">
              <a:lnSpc>
                <a:spcPct val="100000"/>
              </a:lnSpc>
              <a:spcBef>
                <a:spcPts val="41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sng">
                <a:solidFill>
                  <a:srgbClr val="000000"/>
                </a:solidFill>
                <a:effectLst/>
                <a:uFillTx/>
                <a:latin typeface="Arial"/>
              </a:rPr>
              <a:t>Results</a:t>
            </a:r>
            <a:r>
              <a:rPr b="0" lang="en-US" sz="1100" strike="noStrike" u="none">
                <a:solidFill>
                  <a:srgbClr val="000000"/>
                </a:solidFill>
                <a:effectLst/>
                <a:uFillTx/>
                <a:latin typeface="Arial"/>
              </a:rPr>
              <a:t>:</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Arial"/>
              </a:rPr>
              <a:t>	</a:t>
            </a:r>
            <a:r>
              <a:rPr b="0" lang="en-US" sz="1100" strike="noStrike" u="none">
                <a:solidFill>
                  <a:srgbClr val="000000"/>
                </a:solidFill>
                <a:effectLst/>
                <a:uFillTx/>
                <a:latin typeface="Arial"/>
              </a:rPr>
              <a:t>Seller’s obligation was met, and Seller has no obligation to attempt to deliver to another interface.  The scheduled delivery was interrupted as a result of Buyer’s attempted delivery of the Product beyond Cinergy.  Buyer will owe LDs to Seller on Buyer’s failure to receive (Definition Section 4A).</a:t>
            </a:r>
            <a:endParaRPr b="0" lang="en-US" sz="1100" strike="noStrike" u="none">
              <a:solidFill>
                <a:srgbClr val="000000"/>
              </a:solidFill>
              <a:effectLst/>
              <a:uFillTx/>
              <a:latin typeface="Times New Roman"/>
            </a:endParaRPr>
          </a:p>
          <a:p>
            <a:pPr marL="228600" indent="-228600"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Times New Roman"/>
            </a:endParaRPr>
          </a:p>
        </p:txBody>
      </p:sp>
      <p:sp>
        <p:nvSpPr>
          <p:cNvPr id="377" name=""/>
          <p:cNvSpPr/>
          <p:nvPr/>
        </p:nvSpPr>
        <p:spPr>
          <a:xfrm>
            <a:off x="4978440" y="228600"/>
            <a:ext cx="3556080" cy="1714680"/>
          </a:xfrm>
          <a:prstGeom prst="ellipse">
            <a:avLst/>
          </a:prstGeom>
          <a:solidFill>
            <a:srgbClr val="ccffcc"/>
          </a:solidFill>
          <a:ln w="9360">
            <a:solidFill>
              <a:srgbClr val="993366"/>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78" name=""/>
          <p:cNvSpPr/>
          <p:nvPr/>
        </p:nvSpPr>
        <p:spPr>
          <a:xfrm>
            <a:off x="7010280" y="45720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DP&amp;L</a:t>
            </a:r>
            <a:endParaRPr b="0" lang="en-US" sz="2000" strike="noStrike" u="none">
              <a:solidFill>
                <a:srgbClr val="000000"/>
              </a:solidFill>
              <a:effectLst/>
              <a:uFillTx/>
              <a:latin typeface="Times New Roman"/>
            </a:endParaRPr>
          </a:p>
        </p:txBody>
      </p:sp>
      <p:sp>
        <p:nvSpPr>
          <p:cNvPr id="379" name=""/>
          <p:cNvSpPr/>
          <p:nvPr/>
        </p:nvSpPr>
        <p:spPr>
          <a:xfrm>
            <a:off x="6502320" y="914400"/>
            <a:ext cx="507960" cy="11448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380" name=""/>
          <p:cNvSpPr/>
          <p:nvPr/>
        </p:nvSpPr>
        <p:spPr>
          <a:xfrm>
            <a:off x="6502320" y="743040"/>
            <a:ext cx="50796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1" name=""/>
          <p:cNvSpPr/>
          <p:nvPr/>
        </p:nvSpPr>
        <p:spPr>
          <a:xfrm>
            <a:off x="61977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e</a:t>
            </a:r>
            <a:endParaRPr b="0" lang="en-US" sz="2400" strike="noStrike" u="none">
              <a:solidFill>
                <a:srgbClr val="000000"/>
              </a:solidFill>
              <a:effectLst/>
              <a:uFillTx/>
              <a:latin typeface="Times New Roman"/>
            </a:endParaRPr>
          </a:p>
        </p:txBody>
      </p:sp>
      <p:sp>
        <p:nvSpPr>
          <p:cNvPr id="382" name=""/>
          <p:cNvSpPr/>
          <p:nvPr/>
        </p:nvSpPr>
        <p:spPr>
          <a:xfrm>
            <a:off x="7112160" y="13143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Non-Firm</a:t>
            </a:r>
            <a:endParaRPr b="0" lang="en-US" sz="1200" strike="noStrike" u="none">
              <a:solidFill>
                <a:srgbClr val="000000"/>
              </a:solidFill>
              <a:effectLst/>
              <a:uFillTx/>
              <a:latin typeface="Times New Roman"/>
            </a:endParaRPr>
          </a:p>
        </p:txBody>
      </p:sp>
      <p:sp>
        <p:nvSpPr>
          <p:cNvPr id="383" name=""/>
          <p:cNvSpPr/>
          <p:nvPr/>
        </p:nvSpPr>
        <p:spPr>
          <a:xfrm>
            <a:off x="4978440" y="1943280"/>
            <a:ext cx="3556080" cy="1714320"/>
          </a:xfrm>
          <a:prstGeom prst="ellipse">
            <a:avLst/>
          </a:prstGeom>
          <a:solidFill>
            <a:srgbClr val="ffcc99"/>
          </a:solidFill>
          <a:ln w="9360">
            <a:solidFill>
              <a:srgbClr val="ff9933"/>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84" name=""/>
          <p:cNvSpPr/>
          <p:nvPr/>
        </p:nvSpPr>
        <p:spPr>
          <a:xfrm>
            <a:off x="5283360" y="2228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85" name=""/>
          <p:cNvSpPr/>
          <p:nvPr/>
        </p:nvSpPr>
        <p:spPr>
          <a:xfrm>
            <a:off x="8026560" y="3371760"/>
            <a:ext cx="10152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386" name=""/>
          <p:cNvSpPr/>
          <p:nvPr/>
        </p:nvSpPr>
        <p:spPr>
          <a:xfrm>
            <a:off x="4876920" y="2857680"/>
            <a:ext cx="101520" cy="11412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34200" bIns="34200" anchor="ctr">
            <a:noAutofit/>
          </a:bodyPr>
          <a:p>
            <a:endParaRPr b="0" lang="en-US" sz="2400" strike="noStrike" u="none">
              <a:solidFill>
                <a:srgbClr val="000000"/>
              </a:solidFill>
              <a:effectLst/>
              <a:uFillTx/>
              <a:latin typeface="Times New Roman"/>
            </a:endParaRPr>
          </a:p>
        </p:txBody>
      </p:sp>
      <p:sp>
        <p:nvSpPr>
          <p:cNvPr id="387" name=""/>
          <p:cNvSpPr/>
          <p:nvPr/>
        </p:nvSpPr>
        <p:spPr>
          <a:xfrm>
            <a:off x="7620120" y="268596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Cinergy</a:t>
            </a:r>
            <a:endParaRPr b="0" lang="en-US" sz="2000" strike="noStrike" u="none">
              <a:solidFill>
                <a:srgbClr val="000000"/>
              </a:solidFill>
              <a:effectLst/>
              <a:uFillTx/>
              <a:latin typeface="Times New Roman"/>
            </a:endParaRPr>
          </a:p>
        </p:txBody>
      </p:sp>
      <p:sp>
        <p:nvSpPr>
          <p:cNvPr id="388" name=""/>
          <p:cNvSpPr/>
          <p:nvPr/>
        </p:nvSpPr>
        <p:spPr>
          <a:xfrm>
            <a:off x="7924680" y="33717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AEP</a:t>
            </a:r>
            <a:endParaRPr b="0" lang="en-US" sz="1200" strike="noStrike" u="none">
              <a:solidFill>
                <a:srgbClr val="000000"/>
              </a:solidFill>
              <a:effectLst/>
              <a:uFillTx/>
              <a:latin typeface="Times New Roman"/>
            </a:endParaRPr>
          </a:p>
        </p:txBody>
      </p:sp>
      <p:sp>
        <p:nvSpPr>
          <p:cNvPr id="389" name=""/>
          <p:cNvSpPr/>
          <p:nvPr/>
        </p:nvSpPr>
        <p:spPr>
          <a:xfrm>
            <a:off x="6299280" y="3314880"/>
            <a:ext cx="812880" cy="11412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Wabash Valley</a:t>
            </a:r>
            <a:endParaRPr b="0" lang="en-US" sz="1200" strike="noStrike" u="none">
              <a:solidFill>
                <a:srgbClr val="000000"/>
              </a:solidFill>
              <a:effectLst/>
              <a:uFillTx/>
              <a:latin typeface="Times New Roman"/>
            </a:endParaRPr>
          </a:p>
        </p:txBody>
      </p:sp>
      <p:sp>
        <p:nvSpPr>
          <p:cNvPr id="390" name=""/>
          <p:cNvSpPr/>
          <p:nvPr/>
        </p:nvSpPr>
        <p:spPr>
          <a:xfrm>
            <a:off x="3860640" y="2685960"/>
            <a:ext cx="81288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LG&amp;E</a:t>
            </a:r>
            <a:endParaRPr b="0" lang="en-US" sz="1200" strike="noStrike" u="none">
              <a:solidFill>
                <a:srgbClr val="000000"/>
              </a:solidFill>
              <a:effectLst/>
              <a:uFillTx/>
              <a:latin typeface="Times New Roman"/>
            </a:endParaRPr>
          </a:p>
        </p:txBody>
      </p:sp>
      <p:sp>
        <p:nvSpPr>
          <p:cNvPr id="391" name=""/>
          <p:cNvSpPr/>
          <p:nvPr/>
        </p:nvSpPr>
        <p:spPr>
          <a:xfrm>
            <a:off x="4368960" y="2114640"/>
            <a:ext cx="812520" cy="22860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NIPSCO</a:t>
            </a:r>
            <a:endParaRPr b="0" lang="en-US" sz="1200" strike="noStrike" u="none">
              <a:solidFill>
                <a:srgbClr val="000000"/>
              </a:solidFill>
              <a:effectLst/>
              <a:uFillTx/>
              <a:latin typeface="Times New Roman"/>
            </a:endParaRPr>
          </a:p>
        </p:txBody>
      </p:sp>
      <p:sp>
        <p:nvSpPr>
          <p:cNvPr id="392" name=""/>
          <p:cNvSpPr/>
          <p:nvPr/>
        </p:nvSpPr>
        <p:spPr>
          <a:xfrm>
            <a:off x="6197760" y="32004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X</a:t>
            </a:r>
            <a:endParaRPr b="0" lang="en-US" sz="1200" strike="noStrike" u="none">
              <a:solidFill>
                <a:srgbClr val="000000"/>
              </a:solidFill>
              <a:effectLst/>
              <a:uFillTx/>
              <a:latin typeface="Times New Roman"/>
            </a:endParaRPr>
          </a:p>
        </p:txBody>
      </p:sp>
      <p:sp>
        <p:nvSpPr>
          <p:cNvPr id="393" name=""/>
          <p:cNvSpPr/>
          <p:nvPr/>
        </p:nvSpPr>
        <p:spPr>
          <a:xfrm>
            <a:off x="6705720" y="19432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94" name=""/>
          <p:cNvSpPr/>
          <p:nvPr/>
        </p:nvSpPr>
        <p:spPr>
          <a:xfrm>
            <a:off x="6807240" y="1028880"/>
            <a:ext cx="0" cy="285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5" name=""/>
          <p:cNvSpPr/>
          <p:nvPr/>
        </p:nvSpPr>
        <p:spPr>
          <a:xfrm>
            <a:off x="6807240" y="1314360"/>
            <a:ext cx="0" cy="3430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6" name=""/>
          <p:cNvSpPr/>
          <p:nvPr/>
        </p:nvSpPr>
        <p:spPr>
          <a:xfrm>
            <a:off x="6705720" y="2629080"/>
            <a:ext cx="203040" cy="5688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480" bIns="-6480" anchor="ctr">
            <a:noAutofit/>
          </a:bodyPr>
          <a:p>
            <a:endParaRPr b="0" lang="en-US" sz="2400" strike="noStrike" u="none">
              <a:solidFill>
                <a:srgbClr val="000000"/>
              </a:solidFill>
              <a:effectLst/>
              <a:uFillTx/>
              <a:latin typeface="Times New Roman"/>
            </a:endParaRPr>
          </a:p>
        </p:txBody>
      </p:sp>
      <p:sp>
        <p:nvSpPr>
          <p:cNvPr id="397" name=""/>
          <p:cNvSpPr/>
          <p:nvPr/>
        </p:nvSpPr>
        <p:spPr>
          <a:xfrm>
            <a:off x="6807240" y="1657440"/>
            <a:ext cx="0" cy="5144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8" name=""/>
          <p:cNvSpPr/>
          <p:nvPr/>
        </p:nvSpPr>
        <p:spPr>
          <a:xfrm>
            <a:off x="6807240" y="2171880"/>
            <a:ext cx="0" cy="3427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9" name=""/>
          <p:cNvSpPr/>
          <p:nvPr/>
        </p:nvSpPr>
        <p:spPr>
          <a:xfrm>
            <a:off x="6807240" y="2514600"/>
            <a:ext cx="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0" name=""/>
          <p:cNvSpPr/>
          <p:nvPr/>
        </p:nvSpPr>
        <p:spPr>
          <a:xfrm>
            <a:off x="6908760" y="228600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1" name=""/>
          <p:cNvSpPr/>
          <p:nvPr/>
        </p:nvSpPr>
        <p:spPr>
          <a:xfrm>
            <a:off x="304920" y="743040"/>
            <a:ext cx="3251160" cy="79992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BUYER IS ATTEMPTING TO BRING PRODUCT OUTSIDE OF TRANSMISSION SYSTEM BORDER, AND PATH IS CUT.</a:t>
            </a:r>
            <a:endParaRPr b="0" lang="en-US" sz="1200" strike="noStrike" u="none">
              <a:solidFill>
                <a:srgbClr val="000000"/>
              </a:solidFill>
              <a:effectLst/>
              <a:uFillTx/>
              <a:latin typeface="Times New Roman"/>
            </a:endParaRPr>
          </a:p>
        </p:txBody>
      </p:sp>
      <p:sp>
        <p:nvSpPr>
          <p:cNvPr id="402" name=""/>
          <p:cNvSpPr/>
          <p:nvPr/>
        </p:nvSpPr>
        <p:spPr>
          <a:xfrm>
            <a:off x="5283360" y="2914560"/>
            <a:ext cx="507960" cy="114480"/>
          </a:xfrm>
          <a:prstGeom prst="rect">
            <a:avLst/>
          </a:prstGeom>
          <a:noFill/>
          <a:ln w="0">
            <a:noFill/>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Firm</a:t>
            </a:r>
            <a:endParaRPr b="0" lang="en-US" sz="1200" strike="noStrike" u="none">
              <a:solidFill>
                <a:srgbClr val="000000"/>
              </a:solidFill>
              <a:effectLst/>
              <a:uFillTx/>
              <a:latin typeface="Times New Roman"/>
            </a:endParaRPr>
          </a:p>
        </p:txBody>
      </p:sp>
      <p:sp>
        <p:nvSpPr>
          <p:cNvPr id="403" name=""/>
          <p:cNvSpPr/>
          <p:nvPr/>
        </p:nvSpPr>
        <p:spPr>
          <a:xfrm>
            <a:off x="3860640" y="3029040"/>
            <a:ext cx="203400" cy="57240"/>
          </a:xfrm>
          <a:prstGeom prst="flowChartConnector">
            <a:avLst/>
          </a:prstGeom>
          <a:solidFill>
            <a:srgbClr val="00cc99"/>
          </a:solidFill>
          <a:ln w="9360">
            <a:solidFill>
              <a:srgbClr val="000000"/>
            </a:solidFill>
            <a:miter/>
          </a:ln>
        </p:spPr>
        <p:style>
          <a:lnRef idx="0"/>
          <a:fillRef idx="0"/>
          <a:effectRef idx="0"/>
          <a:fontRef idx="minor"/>
        </p:style>
        <p:txBody>
          <a:bodyPr wrap="none" lIns="90000" rIns="90000" tIns="-6120" bIns="-6120" anchor="ctr">
            <a:noAutofit/>
          </a:bodyPr>
          <a:p>
            <a:endParaRPr b="0" lang="en-US" sz="2400" strike="noStrike" u="none">
              <a:solidFill>
                <a:srgbClr val="000000"/>
              </a:solidFill>
              <a:effectLst/>
              <a:uFillTx/>
              <a:latin typeface="Times New Roman"/>
            </a:endParaRPr>
          </a:p>
        </p:txBody>
      </p:sp>
      <p:sp>
        <p:nvSpPr>
          <p:cNvPr id="404" name=""/>
          <p:cNvSpPr/>
          <p:nvPr/>
        </p:nvSpPr>
        <p:spPr>
          <a:xfrm flipH="1">
            <a:off x="5791320" y="2685960"/>
            <a:ext cx="914400" cy="1144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5" name=""/>
          <p:cNvSpPr/>
          <p:nvPr/>
        </p:nvSpPr>
        <p:spPr>
          <a:xfrm flipH="1">
            <a:off x="4470120" y="2800440"/>
            <a:ext cx="1320840" cy="1713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6" name=""/>
          <p:cNvSpPr/>
          <p:nvPr/>
        </p:nvSpPr>
        <p:spPr>
          <a:xfrm flipH="1">
            <a:off x="4063680" y="2971800"/>
            <a:ext cx="406440" cy="57240"/>
          </a:xfrm>
          <a:prstGeom prst="line">
            <a:avLst/>
          </a:prstGeom>
          <a:ln w="9360">
            <a:solidFill>
              <a:srgbClr val="000000"/>
            </a:solidFill>
            <a:miter/>
          </a:ln>
        </p:spPr>
        <p:style>
          <a:lnRef idx="0"/>
          <a:fillRef idx="0"/>
          <a:effectRef idx="0"/>
          <a:fontRef idx="minor"/>
        </p:style>
        <p:txBody>
          <a:bodyPr lIns="90000" rIns="90000" tIns="10440" bIns="1044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7" name=""/>
          <p:cNvSpPr/>
          <p:nvPr/>
        </p:nvSpPr>
        <p:spPr>
          <a:xfrm>
            <a:off x="4648320" y="1371600"/>
            <a:ext cx="0" cy="83808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08" name=""/>
          <p:cNvSpPr/>
          <p:nvPr/>
        </p:nvSpPr>
        <p:spPr>
          <a:xfrm>
            <a:off x="1219320" y="2590920"/>
            <a:ext cx="2286000" cy="1218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Delivered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and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09" name=""/>
          <p:cNvSpPr/>
          <p:nvPr/>
        </p:nvSpPr>
        <p:spPr>
          <a:xfrm>
            <a:off x="6019920" y="259092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Times New Roman"/>
            </a:endParaRPr>
          </a:p>
        </p:txBody>
      </p:sp>
      <p:sp>
        <p:nvSpPr>
          <p:cNvPr id="410" name=""/>
          <p:cNvSpPr/>
          <p:nvPr/>
        </p:nvSpPr>
        <p:spPr>
          <a:xfrm flipH="1">
            <a:off x="2286000" y="2209680"/>
            <a:ext cx="236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1" name=""/>
          <p:cNvSpPr/>
          <p:nvPr/>
        </p:nvSpPr>
        <p:spPr>
          <a:xfrm>
            <a:off x="4648320" y="2209680"/>
            <a:ext cx="2361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2" name=""/>
          <p:cNvSpPr/>
          <p:nvPr/>
        </p:nvSpPr>
        <p:spPr>
          <a:xfrm>
            <a:off x="2286000" y="38098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3" name=""/>
          <p:cNvSpPr/>
          <p:nvPr/>
        </p:nvSpPr>
        <p:spPr>
          <a:xfrm>
            <a:off x="1371600" y="47242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Times New Roman"/>
            </a:endParaRPr>
          </a:p>
        </p:txBody>
      </p:sp>
      <p:sp>
        <p:nvSpPr>
          <p:cNvPr id="414" name=""/>
          <p:cNvSpPr/>
          <p:nvPr/>
        </p:nvSpPr>
        <p:spPr>
          <a:xfrm>
            <a:off x="2286000" y="419112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5" name=""/>
          <p:cNvSpPr/>
          <p:nvPr/>
        </p:nvSpPr>
        <p:spPr>
          <a:xfrm flipH="1">
            <a:off x="4800600" y="419112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6" name=""/>
          <p:cNvSpPr/>
          <p:nvPr/>
        </p:nvSpPr>
        <p:spPr>
          <a:xfrm>
            <a:off x="4648320" y="41911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7" name=""/>
          <p:cNvSpPr/>
          <p:nvPr/>
        </p:nvSpPr>
        <p:spPr>
          <a:xfrm>
            <a:off x="3733920" y="4724280"/>
            <a:ext cx="18288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Times New Roman"/>
            </a:endParaRPr>
          </a:p>
        </p:txBody>
      </p:sp>
      <p:sp>
        <p:nvSpPr>
          <p:cNvPr id="418" name=""/>
          <p:cNvSpPr/>
          <p:nvPr/>
        </p:nvSpPr>
        <p:spPr>
          <a:xfrm>
            <a:off x="228600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9" name=""/>
          <p:cNvSpPr/>
          <p:nvPr/>
        </p:nvSpPr>
        <p:spPr>
          <a:xfrm>
            <a:off x="228600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0" name=""/>
          <p:cNvSpPr/>
          <p:nvPr/>
        </p:nvSpPr>
        <p:spPr>
          <a:xfrm>
            <a:off x="701028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1" name=""/>
          <p:cNvSpPr/>
          <p:nvPr/>
        </p:nvSpPr>
        <p:spPr>
          <a:xfrm>
            <a:off x="701028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2" name=""/>
          <p:cNvSpPr/>
          <p:nvPr/>
        </p:nvSpPr>
        <p:spPr>
          <a:xfrm>
            <a:off x="7086600" y="350532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3" name=""/>
          <p:cNvSpPr/>
          <p:nvPr/>
        </p:nvSpPr>
        <p:spPr>
          <a:xfrm>
            <a:off x="464832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24" name=""/>
          <p:cNvSpPr/>
          <p:nvPr/>
        </p:nvSpPr>
        <p:spPr>
          <a:xfrm>
            <a:off x="228600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25" name=""/>
          <p:cNvSpPr/>
          <p:nvPr/>
        </p:nvSpPr>
        <p:spPr>
          <a:xfrm>
            <a:off x="2286000" y="2286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6" name=""/>
          <p:cNvSpPr/>
          <p:nvPr/>
        </p:nvSpPr>
        <p:spPr>
          <a:xfrm>
            <a:off x="2286000" y="24382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27" name=""/>
          <p:cNvSpPr/>
          <p:nvPr/>
        </p:nvSpPr>
        <p:spPr>
          <a:xfrm>
            <a:off x="7010280" y="2438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8" name=""/>
          <p:cNvSpPr/>
          <p:nvPr/>
        </p:nvSpPr>
        <p:spPr>
          <a:xfrm>
            <a:off x="7010280" y="2362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29" name=""/>
          <p:cNvSpPr/>
          <p:nvPr/>
        </p:nvSpPr>
        <p:spPr>
          <a:xfrm>
            <a:off x="1295280" y="3049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No Force Majeure Product</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30" name=""/>
          <p:cNvSpPr/>
          <p:nvPr/>
        </p:nvSpPr>
        <p:spPr>
          <a:xfrm>
            <a:off x="4648320" y="1371600"/>
            <a:ext cx="0" cy="83808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1" name=""/>
          <p:cNvSpPr/>
          <p:nvPr/>
        </p:nvSpPr>
        <p:spPr>
          <a:xfrm>
            <a:off x="1219320" y="2590920"/>
            <a:ext cx="2286000" cy="12189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Delivered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and </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received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2" name=""/>
          <p:cNvSpPr/>
          <p:nvPr/>
        </p:nvSpPr>
        <p:spPr>
          <a:xfrm>
            <a:off x="6019920" y="2590920"/>
            <a:ext cx="19810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Liquidated</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damages</a:t>
            </a:r>
            <a:endParaRPr b="0" lang="en-US" sz="2400" strike="noStrike" u="none">
              <a:solidFill>
                <a:srgbClr val="000000"/>
              </a:solidFill>
              <a:effectLst/>
              <a:uFillTx/>
              <a:latin typeface="Times New Roman"/>
            </a:endParaRPr>
          </a:p>
        </p:txBody>
      </p:sp>
      <p:sp>
        <p:nvSpPr>
          <p:cNvPr id="433" name=""/>
          <p:cNvSpPr/>
          <p:nvPr/>
        </p:nvSpPr>
        <p:spPr>
          <a:xfrm flipH="1">
            <a:off x="2286000" y="2209680"/>
            <a:ext cx="2362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4" name=""/>
          <p:cNvSpPr/>
          <p:nvPr/>
        </p:nvSpPr>
        <p:spPr>
          <a:xfrm>
            <a:off x="4648320" y="2209680"/>
            <a:ext cx="2361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5" name=""/>
          <p:cNvSpPr/>
          <p:nvPr/>
        </p:nvSpPr>
        <p:spPr>
          <a:xfrm>
            <a:off x="2286000" y="3809880"/>
            <a:ext cx="0" cy="914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6" name=""/>
          <p:cNvSpPr/>
          <p:nvPr/>
        </p:nvSpPr>
        <p:spPr>
          <a:xfrm>
            <a:off x="1371600" y="4724280"/>
            <a:ext cx="18288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Failure</a:t>
            </a:r>
            <a:endParaRPr b="0" lang="en-US" sz="2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to pay</a:t>
            </a:r>
            <a:endParaRPr b="0" lang="en-US" sz="2400" strike="noStrike" u="none">
              <a:solidFill>
                <a:srgbClr val="000000"/>
              </a:solidFill>
              <a:effectLst/>
              <a:uFillTx/>
              <a:latin typeface="Times New Roman"/>
            </a:endParaRPr>
          </a:p>
        </p:txBody>
      </p:sp>
      <p:sp>
        <p:nvSpPr>
          <p:cNvPr id="437" name=""/>
          <p:cNvSpPr/>
          <p:nvPr/>
        </p:nvSpPr>
        <p:spPr>
          <a:xfrm>
            <a:off x="2286000" y="4191120"/>
            <a:ext cx="25909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8" name=""/>
          <p:cNvSpPr/>
          <p:nvPr/>
        </p:nvSpPr>
        <p:spPr>
          <a:xfrm flipH="1">
            <a:off x="4800600" y="4191120"/>
            <a:ext cx="22860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39" name=""/>
          <p:cNvSpPr/>
          <p:nvPr/>
        </p:nvSpPr>
        <p:spPr>
          <a:xfrm>
            <a:off x="4648320" y="41911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0" name=""/>
          <p:cNvSpPr/>
          <p:nvPr/>
        </p:nvSpPr>
        <p:spPr>
          <a:xfrm>
            <a:off x="3733920" y="4724280"/>
            <a:ext cx="18288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Narrow"/>
              </a:rPr>
              <a:t>Payment</a:t>
            </a:r>
            <a:endParaRPr b="0" lang="en-US" sz="2400" strike="noStrike" u="none">
              <a:solidFill>
                <a:srgbClr val="000000"/>
              </a:solidFill>
              <a:effectLst/>
              <a:uFillTx/>
              <a:latin typeface="Times New Roman"/>
            </a:endParaRPr>
          </a:p>
        </p:txBody>
      </p:sp>
      <p:sp>
        <p:nvSpPr>
          <p:cNvPr id="441" name=""/>
          <p:cNvSpPr/>
          <p:nvPr/>
        </p:nvSpPr>
        <p:spPr>
          <a:xfrm>
            <a:off x="228600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2" name=""/>
          <p:cNvSpPr/>
          <p:nvPr/>
        </p:nvSpPr>
        <p:spPr>
          <a:xfrm>
            <a:off x="228600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43" name=""/>
          <p:cNvSpPr/>
          <p:nvPr/>
        </p:nvSpPr>
        <p:spPr>
          <a:xfrm>
            <a:off x="7010280" y="22096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4" name=""/>
          <p:cNvSpPr/>
          <p:nvPr/>
        </p:nvSpPr>
        <p:spPr>
          <a:xfrm>
            <a:off x="7010280" y="25146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45" name=""/>
          <p:cNvSpPr/>
          <p:nvPr/>
        </p:nvSpPr>
        <p:spPr>
          <a:xfrm>
            <a:off x="7086600" y="350532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6" name=""/>
          <p:cNvSpPr/>
          <p:nvPr/>
        </p:nvSpPr>
        <p:spPr>
          <a:xfrm>
            <a:off x="464832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47" name=""/>
          <p:cNvSpPr/>
          <p:nvPr/>
        </p:nvSpPr>
        <p:spPr>
          <a:xfrm>
            <a:off x="2286000" y="4648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448" name=""/>
          <p:cNvSpPr/>
          <p:nvPr/>
        </p:nvSpPr>
        <p:spPr>
          <a:xfrm>
            <a:off x="2286000" y="228600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49" name=""/>
          <p:cNvSpPr/>
          <p:nvPr/>
        </p:nvSpPr>
        <p:spPr>
          <a:xfrm>
            <a:off x="2286000" y="24382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50" name=""/>
          <p:cNvSpPr/>
          <p:nvPr/>
        </p:nvSpPr>
        <p:spPr>
          <a:xfrm>
            <a:off x="7010280" y="2438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1" name=""/>
          <p:cNvSpPr/>
          <p:nvPr/>
        </p:nvSpPr>
        <p:spPr>
          <a:xfrm>
            <a:off x="7010280" y="236232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52" name=""/>
          <p:cNvSpPr/>
          <p:nvPr/>
        </p:nvSpPr>
        <p:spPr>
          <a:xfrm>
            <a:off x="1295280" y="3049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Firm with No Force Majeure Product</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3" name="PlaceHolder 1"/>
          <p:cNvSpPr>
            <a:spLocks noGrp="1"/>
          </p:cNvSpPr>
          <p:nvPr>
            <p:ph type="title"/>
          </p:nvPr>
        </p:nvSpPr>
        <p:spPr>
          <a:xfrm>
            <a:off x="609480" y="2282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Optional Products</a:t>
            </a:r>
            <a:endParaRPr b="0" lang="en-US" sz="4800" strike="noStrike" u="none">
              <a:solidFill>
                <a:srgbClr val="000000"/>
              </a:solidFill>
              <a:effectLst/>
              <a:uFillTx/>
              <a:latin typeface="Times New Roman"/>
            </a:endParaRPr>
          </a:p>
        </p:txBody>
      </p:sp>
      <p:sp>
        <p:nvSpPr>
          <p:cNvPr id="454" name="PlaceHolder 2"/>
          <p:cNvSpPr>
            <a:spLocks noGrp="1"/>
          </p:cNvSpPr>
          <p:nvPr>
            <p:ph type="subTitle"/>
          </p:nvPr>
        </p:nvSpPr>
        <p:spPr>
          <a:xfrm>
            <a:off x="533520" y="1523520"/>
            <a:ext cx="8153280" cy="4876920"/>
          </a:xfrm>
          <a:prstGeom prst="rect">
            <a:avLst/>
          </a:prstGeom>
          <a:noFill/>
          <a:ln w="0">
            <a:noFill/>
          </a:ln>
        </p:spPr>
        <p:txBody>
          <a:bodyPr lIns="90000" rIns="90000" tIns="46800" bIns="46800" anchor="t">
            <a:noAutofit/>
          </a:bodyPr>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ERCOT</a:t>
            </a:r>
            <a:endParaRPr b="0" lang="en-US" sz="3600" strike="noStrike" u="none">
              <a:solidFill>
                <a:srgbClr val="000000"/>
              </a:solidFill>
              <a:effectLst/>
              <a:uFillTx/>
              <a:latin typeface="Times New Roman"/>
            </a:endParaRPr>
          </a:p>
          <a:p>
            <a:pPr indent="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CAISO</a:t>
            </a:r>
            <a:endParaRPr b="0" lang="en-US" sz="3600" strike="noStrike" u="none">
              <a:solidFill>
                <a:srgbClr val="000000"/>
              </a:solidFill>
              <a:effectLst/>
              <a:uFillTx/>
              <a:latin typeface="Times New Roman"/>
            </a:endParaRPr>
          </a:p>
          <a:p>
            <a:pPr indent="0">
              <a:lnSpc>
                <a:spcPct val="10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Western Firm</a:t>
            </a:r>
            <a:endParaRPr b="0" lang="en-US" sz="3600" strike="noStrike" u="none">
              <a:solidFill>
                <a:srgbClr val="000000"/>
              </a:solidFill>
              <a:effectLst/>
              <a:uFillTx/>
              <a:latin typeface="Times New Roman"/>
            </a:endParaRPr>
          </a:p>
          <a:p>
            <a:pPr indent="0">
              <a:lnSpc>
                <a:spcPct val="100000"/>
              </a:lnSpc>
              <a:spcBef>
                <a:spcPts val="9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a:lnSpc>
                <a:spcPct val="100000"/>
              </a:lnSpc>
              <a:spcBef>
                <a:spcPts val="901"/>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UCC</a:t>
            </a:r>
            <a:endParaRPr b="0" lang="en-US" sz="3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5"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Arial"/>
              </a:rPr>
              <a:t>When The Deal Does Not Go Down</a:t>
            </a:r>
            <a:endParaRPr b="0" lang="en-US" sz="4400" strike="noStrike" u="none">
              <a:solidFill>
                <a:srgbClr val="000000"/>
              </a:solidFill>
              <a:effectLst/>
              <a:uFillTx/>
              <a:latin typeface="Times New Roman"/>
            </a:endParaRPr>
          </a:p>
        </p:txBody>
      </p:sp>
      <p:sp>
        <p:nvSpPr>
          <p:cNvPr id="456"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lnSpc>
                <a:spcPct val="100000"/>
              </a:lnSpc>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Arial"/>
              </a:rPr>
              <a:t>Performance Obligations, Damages, Excuses for Non-Performance</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Obligations &amp; Deliveries</a:t>
            </a:r>
            <a:endParaRPr b="0" lang="en-US" sz="4400" strike="noStrike" u="none">
              <a:solidFill>
                <a:srgbClr val="000000"/>
              </a:solidFill>
              <a:effectLst/>
              <a:uFillTx/>
              <a:latin typeface="Times New Roman"/>
            </a:endParaRPr>
          </a:p>
        </p:txBody>
      </p:sp>
      <p:sp>
        <p:nvSpPr>
          <p:cNvPr id="45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Seller’s obligations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Deliver specified quantity to delivery point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Arrange transmission to delivery point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 costs associated with delivery</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Buyer’s obligations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Receive product at delivery point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Arrange transmission at and away from delivery point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 agreed transaction price</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9" name=""/>
          <p:cNvSpPr/>
          <p:nvPr/>
        </p:nvSpPr>
        <p:spPr>
          <a:xfrm>
            <a:off x="4724280" y="91440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0" name=""/>
          <p:cNvSpPr/>
          <p:nvPr/>
        </p:nvSpPr>
        <p:spPr>
          <a:xfrm>
            <a:off x="4724280" y="1143000"/>
            <a:ext cx="2667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1" name=""/>
          <p:cNvSpPr/>
          <p:nvPr/>
        </p:nvSpPr>
        <p:spPr>
          <a:xfrm flipH="1">
            <a:off x="2209320" y="1143000"/>
            <a:ext cx="2514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2" name=""/>
          <p:cNvSpPr/>
          <p:nvPr/>
        </p:nvSpPr>
        <p:spPr>
          <a:xfrm>
            <a:off x="220968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3" name=""/>
          <p:cNvSpPr/>
          <p:nvPr/>
        </p:nvSpPr>
        <p:spPr>
          <a:xfrm>
            <a:off x="739152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4" name=""/>
          <p:cNvSpPr/>
          <p:nvPr/>
        </p:nvSpPr>
        <p:spPr>
          <a:xfrm>
            <a:off x="121932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Seller’s Unexcused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Times New Roman"/>
            </a:endParaRPr>
          </a:p>
        </p:txBody>
      </p:sp>
      <p:sp>
        <p:nvSpPr>
          <p:cNvPr id="465" name=""/>
          <p:cNvSpPr/>
          <p:nvPr/>
        </p:nvSpPr>
        <p:spPr>
          <a:xfrm>
            <a:off x="6324480" y="1523880"/>
            <a:ext cx="2057400" cy="8384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Buyer’s Unexcused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Failure to</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Perform</a:t>
            </a:r>
            <a:endParaRPr b="0" lang="en-US" sz="1800" strike="noStrike" u="none">
              <a:solidFill>
                <a:srgbClr val="000000"/>
              </a:solidFill>
              <a:effectLst/>
              <a:uFillTx/>
              <a:latin typeface="Times New Roman"/>
            </a:endParaRPr>
          </a:p>
        </p:txBody>
      </p:sp>
      <p:sp>
        <p:nvSpPr>
          <p:cNvPr id="466" name=""/>
          <p:cNvSpPr/>
          <p:nvPr/>
        </p:nvSpPr>
        <p:spPr>
          <a:xfrm>
            <a:off x="609480" y="2819520"/>
            <a:ext cx="33530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Replacement Price - Contract Price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Times New Roman"/>
            </a:endParaRPr>
          </a:p>
        </p:txBody>
      </p:sp>
      <p:sp>
        <p:nvSpPr>
          <p:cNvPr id="467" name=""/>
          <p:cNvSpPr/>
          <p:nvPr/>
        </p:nvSpPr>
        <p:spPr>
          <a:xfrm>
            <a:off x="5867280" y="2819520"/>
            <a:ext cx="297180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 Price - Sales Price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if positive</a:t>
            </a:r>
            <a:endParaRPr b="0" lang="en-US" sz="1800" strike="noStrike" u="none">
              <a:solidFill>
                <a:srgbClr val="000000"/>
              </a:solidFill>
              <a:effectLst/>
              <a:uFillTx/>
              <a:latin typeface="Times New Roman"/>
            </a:endParaRPr>
          </a:p>
        </p:txBody>
      </p:sp>
      <p:sp>
        <p:nvSpPr>
          <p:cNvPr id="468" name=""/>
          <p:cNvSpPr/>
          <p:nvPr/>
        </p:nvSpPr>
        <p:spPr>
          <a:xfrm>
            <a:off x="2971800" y="3505320"/>
            <a:ext cx="0" cy="22860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69" name=""/>
          <p:cNvSpPr/>
          <p:nvPr/>
        </p:nvSpPr>
        <p:spPr>
          <a:xfrm>
            <a:off x="2971800" y="3733920"/>
            <a:ext cx="3581280" cy="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0" name=""/>
          <p:cNvSpPr/>
          <p:nvPr/>
        </p:nvSpPr>
        <p:spPr>
          <a:xfrm flipV="1">
            <a:off x="3276720" y="335232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1" name=""/>
          <p:cNvSpPr/>
          <p:nvPr/>
        </p:nvSpPr>
        <p:spPr>
          <a:xfrm>
            <a:off x="4114800" y="3505320"/>
            <a:ext cx="1981080" cy="45972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for payment in 5 days</a:t>
            </a:r>
            <a:endParaRPr b="0" lang="en-US" sz="1200" strike="noStrike" u="none">
              <a:solidFill>
                <a:srgbClr val="000000"/>
              </a:solidFill>
              <a:effectLst/>
              <a:uFillTx/>
              <a:latin typeface="Times New Roman"/>
            </a:endParaRPr>
          </a:p>
        </p:txBody>
      </p:sp>
      <p:sp>
        <p:nvSpPr>
          <p:cNvPr id="472" name=""/>
          <p:cNvSpPr/>
          <p:nvPr/>
        </p:nvSpPr>
        <p:spPr>
          <a:xfrm>
            <a:off x="5105520" y="3733920"/>
            <a:ext cx="0" cy="3808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3" name=""/>
          <p:cNvSpPr/>
          <p:nvPr/>
        </p:nvSpPr>
        <p:spPr>
          <a:xfrm>
            <a:off x="4267080" y="4191120"/>
            <a:ext cx="1905120" cy="4572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Payment Process</a:t>
            </a:r>
            <a:endParaRPr b="0" lang="en-US" sz="1800" strike="noStrike" u="none">
              <a:solidFill>
                <a:srgbClr val="000000"/>
              </a:solidFill>
              <a:effectLst/>
              <a:uFillTx/>
              <a:latin typeface="Times New Roman"/>
            </a:endParaRPr>
          </a:p>
        </p:txBody>
      </p:sp>
      <p:sp>
        <p:nvSpPr>
          <p:cNvPr id="474" name=""/>
          <p:cNvSpPr/>
          <p:nvPr/>
        </p:nvSpPr>
        <p:spPr>
          <a:xfrm>
            <a:off x="0" y="4038480"/>
            <a:ext cx="1295280" cy="159732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Narrow"/>
              </a:rPr>
              <a:t>Contract Price</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US $ Amount</a:t>
            </a:r>
            <a:endParaRPr b="0" lang="en-US" sz="1400" strike="noStrike" u="none">
              <a:solidFill>
                <a:srgbClr val="000000"/>
              </a:solidFill>
              <a:effectLst/>
              <a:uFillTx/>
              <a:latin typeface="Times New Roman"/>
            </a:endParaRPr>
          </a:p>
          <a:p>
            <a:pPr>
              <a:lnSpc>
                <a:spcPct val="100000"/>
              </a:lnSpc>
              <a:spcBef>
                <a:spcPts val="876"/>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Narrow"/>
              </a:rPr>
              <a:t>Specified in Transaction</a:t>
            </a:r>
            <a:endParaRPr b="0" lang="en-US" sz="1400" strike="noStrike" u="none">
              <a:solidFill>
                <a:srgbClr val="000000"/>
              </a:solidFill>
              <a:effectLst/>
              <a:uFillTx/>
              <a:latin typeface="Times New Roman"/>
            </a:endParaRPr>
          </a:p>
        </p:txBody>
      </p:sp>
      <p:sp>
        <p:nvSpPr>
          <p:cNvPr id="475" name=""/>
          <p:cNvSpPr/>
          <p:nvPr/>
        </p:nvSpPr>
        <p:spPr>
          <a:xfrm>
            <a:off x="1219320" y="4038480"/>
            <a:ext cx="2514600" cy="325044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Replacement Price</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Purchase of replacement product at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downstream considered as replacement product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Includes additional costs, including transmission costs to delivery point</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Times New Roman"/>
            </a:endParaRPr>
          </a:p>
          <a:p>
            <a:pPr marL="57240" indent="-57240">
              <a:lnSpc>
                <a:spcPct val="100000"/>
              </a:lnSpc>
              <a:spcBef>
                <a:spcPts val="300"/>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buyer’s generation or market positions/options</a:t>
            </a:r>
            <a:endParaRPr b="0" lang="en-US" sz="1200" strike="noStrike" u="none">
              <a:solidFill>
                <a:srgbClr val="000000"/>
              </a:solidFill>
              <a:effectLst/>
              <a:uFillTx/>
              <a:latin typeface="Times New Roman"/>
            </a:endParaRPr>
          </a:p>
        </p:txBody>
      </p:sp>
      <p:sp>
        <p:nvSpPr>
          <p:cNvPr id="476" name=""/>
          <p:cNvSpPr/>
          <p:nvPr/>
        </p:nvSpPr>
        <p:spPr>
          <a:xfrm>
            <a:off x="6781680" y="3794040"/>
            <a:ext cx="1676520" cy="3385800"/>
          </a:xfrm>
          <a:prstGeom prst="rect">
            <a:avLst/>
          </a:prstGeom>
          <a:noFill/>
          <a:ln w="9360">
            <a:solidFill>
              <a:srgbClr val="ffffff"/>
            </a:solidFill>
            <a:miter/>
          </a:ln>
        </p:spPr>
        <p:style>
          <a:lnRef idx="0"/>
          <a:fillRef idx="0"/>
          <a:effectRef idx="0"/>
          <a:fontRef idx="minor"/>
        </p:style>
        <p:txBody>
          <a:bodyPr lIns="90000" rIns="90000" tIns="46800" bIns="46800" anchor="t">
            <a:spAutoFit/>
          </a:bodyPr>
          <a:p>
            <a:pPr marL="57240" indent="-57240">
              <a:lnSpc>
                <a:spcPct val="80000"/>
              </a:lnSpc>
              <a:spcBef>
                <a:spcPts val="37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Narrow"/>
              </a:rPr>
              <a:t>Sales Price</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Commercially reasonable manner</a:t>
            </a:r>
            <a:endParaRPr b="0" lang="en-US" sz="1200" strike="noStrike" u="none">
              <a:solidFill>
                <a:srgbClr val="000000"/>
              </a:solidFill>
              <a:effectLst/>
              <a:uFillTx/>
              <a:latin typeface="Times New Roman"/>
            </a:endParaRPr>
          </a:p>
          <a:p>
            <a:pPr marL="57240" indent="-57240">
              <a:lnSpc>
                <a:spcPct val="7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Resale of product at delivery point</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Option: market price at delivery point</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Book out upstream considered resale of product </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Reduced by additional, incidental and transmission costs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Excludes penalties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Narrow"/>
              </a:rPr>
              <a:t>Not required to utilize seller’s generation or market positions/options</a:t>
            </a:r>
            <a:endParaRPr b="0" lang="en-US" sz="1200" strike="noStrike" u="none">
              <a:solidFill>
                <a:srgbClr val="000000"/>
              </a:solidFill>
              <a:effectLst/>
              <a:uFillTx/>
              <a:latin typeface="Times New Roman"/>
            </a:endParaRPr>
          </a:p>
          <a:p>
            <a:pPr marL="57240" indent="-57240">
              <a:lnSpc>
                <a:spcPct val="80000"/>
              </a:lnSpc>
              <a:spcBef>
                <a:spcPts val="374"/>
              </a:spcBef>
              <a:buClr>
                <a:srgbClr val="000000"/>
              </a:buClr>
              <a:buFont typeface="Arial Narrow"/>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
        <p:nvSpPr>
          <p:cNvPr id="477" name=""/>
          <p:cNvSpPr/>
          <p:nvPr/>
        </p:nvSpPr>
        <p:spPr>
          <a:xfrm>
            <a:off x="21337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8" name=""/>
          <p:cNvSpPr/>
          <p:nvPr/>
        </p:nvSpPr>
        <p:spPr>
          <a:xfrm>
            <a:off x="21337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79" name=""/>
          <p:cNvSpPr/>
          <p:nvPr/>
        </p:nvSpPr>
        <p:spPr>
          <a:xfrm>
            <a:off x="7391520" y="2362320"/>
            <a:ext cx="0" cy="3045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0" name=""/>
          <p:cNvSpPr/>
          <p:nvPr/>
        </p:nvSpPr>
        <p:spPr>
          <a:xfrm>
            <a:off x="7391520" y="2666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481" name=""/>
          <p:cNvSpPr/>
          <p:nvPr/>
        </p:nvSpPr>
        <p:spPr>
          <a:xfrm>
            <a:off x="1295280" y="763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Liquidated Damages</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2" name=""/>
          <p:cNvSpPr/>
          <p:nvPr/>
        </p:nvSpPr>
        <p:spPr>
          <a:xfrm flipH="1">
            <a:off x="1600200" y="2479680"/>
            <a:ext cx="1440" cy="41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3" name=""/>
          <p:cNvSpPr/>
          <p:nvPr/>
        </p:nvSpPr>
        <p:spPr>
          <a:xfrm>
            <a:off x="1295280" y="7632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Claimed Force Majeure Events</a:t>
            </a:r>
            <a:endParaRPr b="0" lang="en-US" sz="4200" strike="noStrike" u="none">
              <a:solidFill>
                <a:srgbClr val="000000"/>
              </a:solidFill>
              <a:effectLst/>
              <a:uFillTx/>
              <a:latin typeface="Times New Roman"/>
            </a:endParaRPr>
          </a:p>
        </p:txBody>
      </p:sp>
      <p:sp>
        <p:nvSpPr>
          <p:cNvPr id="484" name=""/>
          <p:cNvSpPr/>
          <p:nvPr/>
        </p:nvSpPr>
        <p:spPr>
          <a:xfrm>
            <a:off x="4343400" y="914400"/>
            <a:ext cx="0" cy="304920"/>
          </a:xfrm>
          <a:prstGeom prst="line">
            <a:avLst/>
          </a:prstGeom>
          <a:ln w="9360">
            <a:solidFill>
              <a:srgbClr val="ffffff"/>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5" name=""/>
          <p:cNvSpPr/>
          <p:nvPr/>
        </p:nvSpPr>
        <p:spPr>
          <a:xfrm flipH="1">
            <a:off x="1828800" y="121932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6" name=""/>
          <p:cNvSpPr/>
          <p:nvPr/>
        </p:nvSpPr>
        <p:spPr>
          <a:xfrm>
            <a:off x="4572000" y="1219320"/>
            <a:ext cx="2895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7" name=""/>
          <p:cNvSpPr/>
          <p:nvPr/>
        </p:nvSpPr>
        <p:spPr>
          <a:xfrm>
            <a:off x="183024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8" name=""/>
          <p:cNvSpPr/>
          <p:nvPr/>
        </p:nvSpPr>
        <p:spPr>
          <a:xfrm>
            <a:off x="7467480" y="121932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89" name=""/>
          <p:cNvSpPr/>
          <p:nvPr/>
        </p:nvSpPr>
        <p:spPr>
          <a:xfrm>
            <a:off x="4572000" y="1143000"/>
            <a:ext cx="0" cy="3049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0" name=""/>
          <p:cNvSpPr/>
          <p:nvPr/>
        </p:nvSpPr>
        <p:spPr>
          <a:xfrm>
            <a:off x="0" y="1371600"/>
            <a:ext cx="3276720" cy="14479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Event that prevents performance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and cannot be avoided or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overcome, not anticipated, not within</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reasonable control or result</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of negligence </a:t>
            </a:r>
            <a:endParaRPr b="0" lang="en-US" sz="1800" strike="noStrike" u="none">
              <a:solidFill>
                <a:srgbClr val="000000"/>
              </a:solidFill>
              <a:effectLst/>
              <a:uFillTx/>
              <a:latin typeface="Times New Roman"/>
            </a:endParaRPr>
          </a:p>
        </p:txBody>
      </p:sp>
      <p:sp>
        <p:nvSpPr>
          <p:cNvPr id="491" name=""/>
          <p:cNvSpPr/>
          <p:nvPr/>
        </p:nvSpPr>
        <p:spPr>
          <a:xfrm>
            <a:off x="3657600" y="1447920"/>
            <a:ext cx="3200400" cy="11430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Excludes loss of Buyer’s markets,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uneconomic resale, loss of Seller’s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supply, ability to sell at higher price</a:t>
            </a:r>
            <a:endParaRPr b="0" lang="en-US" sz="1800" strike="noStrike" u="none">
              <a:solidFill>
                <a:srgbClr val="000000"/>
              </a:solidFill>
              <a:effectLst/>
              <a:uFillTx/>
              <a:latin typeface="Times New Roman"/>
            </a:endParaRPr>
          </a:p>
        </p:txBody>
      </p:sp>
      <p:sp>
        <p:nvSpPr>
          <p:cNvPr id="492" name=""/>
          <p:cNvSpPr/>
          <p:nvPr/>
        </p:nvSpPr>
        <p:spPr>
          <a:xfrm>
            <a:off x="7086600" y="1447920"/>
            <a:ext cx="2057400" cy="838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 Provider</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a:t>
            </a:r>
            <a:endParaRPr b="0" lang="en-US" sz="1800" strike="noStrike" u="none">
              <a:solidFill>
                <a:srgbClr val="000000"/>
              </a:solidFill>
              <a:effectLst/>
              <a:uFillTx/>
              <a:latin typeface="Times New Roman"/>
            </a:endParaRPr>
          </a:p>
        </p:txBody>
      </p:sp>
      <p:sp>
        <p:nvSpPr>
          <p:cNvPr id="493" name=""/>
          <p:cNvSpPr/>
          <p:nvPr/>
        </p:nvSpPr>
        <p:spPr>
          <a:xfrm>
            <a:off x="2743200" y="2895480"/>
            <a:ext cx="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4" name=""/>
          <p:cNvSpPr/>
          <p:nvPr/>
        </p:nvSpPr>
        <p:spPr>
          <a:xfrm>
            <a:off x="1600200" y="3124080"/>
            <a:ext cx="21337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Product Definition can </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Alter Affect of Event</a:t>
            </a:r>
            <a:endParaRPr b="0" lang="en-US" sz="1800" strike="noStrike" u="none">
              <a:solidFill>
                <a:srgbClr val="000000"/>
              </a:solidFill>
              <a:effectLst/>
              <a:uFillTx/>
              <a:latin typeface="Times New Roman"/>
            </a:endParaRPr>
          </a:p>
        </p:txBody>
      </p:sp>
      <p:sp>
        <p:nvSpPr>
          <p:cNvPr id="495" name=""/>
          <p:cNvSpPr/>
          <p:nvPr/>
        </p:nvSpPr>
        <p:spPr>
          <a:xfrm>
            <a:off x="2743200" y="3809880"/>
            <a:ext cx="0" cy="3812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6" name=""/>
          <p:cNvSpPr/>
          <p:nvPr/>
        </p:nvSpPr>
        <p:spPr>
          <a:xfrm>
            <a:off x="2743200" y="4191120"/>
            <a:ext cx="0" cy="3045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7" name=""/>
          <p:cNvSpPr/>
          <p:nvPr/>
        </p:nvSpPr>
        <p:spPr>
          <a:xfrm>
            <a:off x="3886200" y="4419720"/>
            <a:ext cx="16765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Unexcused Failure</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To Perform</a:t>
            </a:r>
            <a:endParaRPr b="0" lang="en-US" sz="1800" strike="noStrike" u="none">
              <a:solidFill>
                <a:srgbClr val="000000"/>
              </a:solidFill>
              <a:effectLst/>
              <a:uFillTx/>
              <a:latin typeface="Times New Roman"/>
            </a:endParaRPr>
          </a:p>
        </p:txBody>
      </p:sp>
      <p:sp>
        <p:nvSpPr>
          <p:cNvPr id="498" name=""/>
          <p:cNvSpPr/>
          <p:nvPr/>
        </p:nvSpPr>
        <p:spPr>
          <a:xfrm>
            <a:off x="1295280" y="4495680"/>
            <a:ext cx="236232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 Event</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Excusing Performance</a:t>
            </a:r>
            <a:endParaRPr b="0" lang="en-US" sz="1800" strike="noStrike" u="none">
              <a:solidFill>
                <a:srgbClr val="000000"/>
              </a:solidFill>
              <a:effectLst/>
              <a:uFillTx/>
              <a:latin typeface="Times New Roman"/>
            </a:endParaRPr>
          </a:p>
        </p:txBody>
      </p:sp>
      <p:sp>
        <p:nvSpPr>
          <p:cNvPr id="499" name=""/>
          <p:cNvSpPr/>
          <p:nvPr/>
        </p:nvSpPr>
        <p:spPr>
          <a:xfrm>
            <a:off x="7543800" y="228600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0" name=""/>
          <p:cNvSpPr/>
          <p:nvPr/>
        </p:nvSpPr>
        <p:spPr>
          <a:xfrm flipH="1">
            <a:off x="5791320" y="2819520"/>
            <a:ext cx="17524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1" name=""/>
          <p:cNvSpPr/>
          <p:nvPr/>
        </p:nvSpPr>
        <p:spPr>
          <a:xfrm>
            <a:off x="6781680" y="4572000"/>
            <a:ext cx="1752840" cy="6094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Interruption due to</a:t>
            </a:r>
            <a:endParaRPr b="0" lang="en-US" sz="18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Force Majeure</a:t>
            </a:r>
            <a:endParaRPr b="0" lang="en-US" sz="1800" strike="noStrike" u="none">
              <a:solidFill>
                <a:srgbClr val="000000"/>
              </a:solidFill>
              <a:effectLst/>
              <a:uFillTx/>
              <a:latin typeface="Times New Roman"/>
            </a:endParaRPr>
          </a:p>
        </p:txBody>
      </p:sp>
      <p:sp>
        <p:nvSpPr>
          <p:cNvPr id="502" name=""/>
          <p:cNvSpPr/>
          <p:nvPr/>
        </p:nvSpPr>
        <p:spPr>
          <a:xfrm>
            <a:off x="7543800" y="2895480"/>
            <a:ext cx="0" cy="4572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3" name=""/>
          <p:cNvSpPr/>
          <p:nvPr/>
        </p:nvSpPr>
        <p:spPr>
          <a:xfrm>
            <a:off x="6477120" y="3352680"/>
            <a:ext cx="1981080" cy="7621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 for 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p:txBody>
      </p:sp>
      <p:sp>
        <p:nvSpPr>
          <p:cNvPr id="504" name=""/>
          <p:cNvSpPr/>
          <p:nvPr/>
        </p:nvSpPr>
        <p:spPr>
          <a:xfrm>
            <a:off x="5791320" y="5562720"/>
            <a:ext cx="304776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Other Factors and circumstances</a:t>
            </a:r>
            <a:br>
              <a:rPr sz="1800"/>
            </a:br>
            <a:r>
              <a:rPr b="0" lang="en-US" sz="1800" strike="noStrike" u="none">
                <a:solidFill>
                  <a:srgbClr val="000000"/>
                </a:solidFill>
                <a:effectLst/>
                <a:uFillTx/>
                <a:latin typeface="Arial Narrow"/>
              </a:rPr>
              <a:t>establish performance was</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prevented</a:t>
            </a:r>
            <a:endParaRPr b="0" lang="en-US" sz="1800" strike="noStrike" u="none">
              <a:solidFill>
                <a:srgbClr val="000000"/>
              </a:solidFill>
              <a:effectLst/>
              <a:uFillTx/>
              <a:latin typeface="Times New Roman"/>
            </a:endParaRPr>
          </a:p>
        </p:txBody>
      </p:sp>
      <p:sp>
        <p:nvSpPr>
          <p:cNvPr id="505" name=""/>
          <p:cNvSpPr/>
          <p:nvPr/>
        </p:nvSpPr>
        <p:spPr>
          <a:xfrm>
            <a:off x="1600200" y="2895480"/>
            <a:ext cx="1143000" cy="1800"/>
          </a:xfrm>
          <a:prstGeom prst="line">
            <a:avLst/>
          </a:prstGeom>
          <a:ln w="9360">
            <a:solidFill>
              <a:srgbClr val="000000"/>
            </a:solidFill>
            <a:miter/>
          </a:ln>
        </p:spPr>
        <p:style>
          <a:lnRef idx="0"/>
          <a:fillRef idx="0"/>
          <a:effectRef idx="0"/>
          <a:fontRef idx="minor"/>
        </p:style>
        <p:txBody>
          <a:bodyPr lIns="90000" rIns="90000" tIns="-45000" bIns="-45000" anchor="ctr">
            <a:noAutofit/>
          </a:bodyPr>
          <a:p>
            <a:endParaRPr b="0" lang="en-US" sz="2400" strike="noStrike" u="none">
              <a:solidFill>
                <a:srgbClr val="000000"/>
              </a:solidFill>
              <a:effectLst/>
              <a:uFillTx/>
              <a:latin typeface="Times New Roman"/>
            </a:endParaRPr>
          </a:p>
        </p:txBody>
      </p:sp>
      <p:sp>
        <p:nvSpPr>
          <p:cNvPr id="506" name=""/>
          <p:cNvSpPr/>
          <p:nvPr/>
        </p:nvSpPr>
        <p:spPr>
          <a:xfrm>
            <a:off x="5791320" y="297180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7" name=""/>
          <p:cNvSpPr/>
          <p:nvPr/>
        </p:nvSpPr>
        <p:spPr>
          <a:xfrm>
            <a:off x="579132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08" name=""/>
          <p:cNvSpPr/>
          <p:nvPr/>
        </p:nvSpPr>
        <p:spPr>
          <a:xfrm>
            <a:off x="4800600" y="3048120"/>
            <a:ext cx="152388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Contracted</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For Non-Firm</a:t>
            </a:r>
            <a:endParaRPr b="0" lang="en-US" sz="18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Arial Narrow"/>
              </a:rPr>
              <a:t>Transmission</a:t>
            </a:r>
            <a:endParaRPr b="0" lang="en-US" sz="1800" strike="noStrike" u="none">
              <a:solidFill>
                <a:srgbClr val="000000"/>
              </a:solidFill>
              <a:effectLst/>
              <a:uFillTx/>
              <a:latin typeface="Times New Roman"/>
            </a:endParaRPr>
          </a:p>
        </p:txBody>
      </p:sp>
      <p:sp>
        <p:nvSpPr>
          <p:cNvPr id="509" name=""/>
          <p:cNvSpPr/>
          <p:nvPr/>
        </p:nvSpPr>
        <p:spPr>
          <a:xfrm>
            <a:off x="4648320" y="2590920"/>
            <a:ext cx="0" cy="16761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510" name=""/>
          <p:cNvCxnSpPr>
            <a:stCxn id="509" idx="0"/>
          </p:cNvCxnSpPr>
          <p:nvPr/>
        </p:nvCxnSpPr>
        <p:spPr>
          <a:xfrm>
            <a:off x="4647960" y="4267080"/>
            <a:ext cx="1080" cy="76680"/>
          </a:xfrm>
          <a:prstGeom prst="straightConnector1">
            <a:avLst/>
          </a:prstGeom>
          <a:ln w="9360">
            <a:solidFill>
              <a:srgbClr val="000000"/>
            </a:solidFill>
            <a:miter/>
            <a:tailEnd len="med" type="triangle" w="med"/>
          </a:ln>
        </p:spPr>
      </p:cxnSp>
      <p:sp>
        <p:nvSpPr>
          <p:cNvPr id="511"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2"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3" name=""/>
          <p:cNvSpPr/>
          <p:nvPr/>
        </p:nvSpPr>
        <p:spPr>
          <a:xfrm>
            <a:off x="7543800" y="419112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4" name=""/>
          <p:cNvSpPr/>
          <p:nvPr/>
        </p:nvSpPr>
        <p:spPr>
          <a:xfrm>
            <a:off x="7543800" y="41148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5" name=""/>
          <p:cNvSpPr/>
          <p:nvPr/>
        </p:nvSpPr>
        <p:spPr>
          <a:xfrm>
            <a:off x="5715000" y="4724280"/>
            <a:ext cx="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6" name=""/>
          <p:cNvSpPr/>
          <p:nvPr/>
        </p:nvSpPr>
        <p:spPr>
          <a:xfrm flipH="1">
            <a:off x="5638680" y="4724280"/>
            <a:ext cx="152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7" name=""/>
          <p:cNvSpPr/>
          <p:nvPr/>
        </p:nvSpPr>
        <p:spPr>
          <a:xfrm>
            <a:off x="5638680" y="472428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8" name=""/>
          <p:cNvSpPr/>
          <p:nvPr/>
        </p:nvSpPr>
        <p:spPr>
          <a:xfrm>
            <a:off x="7543800" y="4267080"/>
            <a:ext cx="0" cy="76320"/>
          </a:xfrm>
          <a:prstGeom prst="line">
            <a:avLst/>
          </a:prstGeom>
          <a:ln w="9360">
            <a:solidFill>
              <a:srgbClr val="000000"/>
            </a:solidFill>
            <a:miter/>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19" name=""/>
          <p:cNvSpPr/>
          <p:nvPr/>
        </p:nvSpPr>
        <p:spPr>
          <a:xfrm>
            <a:off x="5791320" y="4038480"/>
            <a:ext cx="0" cy="6858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0" name=""/>
          <p:cNvSpPr/>
          <p:nvPr/>
        </p:nvSpPr>
        <p:spPr>
          <a:xfrm>
            <a:off x="7543800" y="4343400"/>
            <a:ext cx="0" cy="1522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1" name=""/>
          <p:cNvSpPr/>
          <p:nvPr/>
        </p:nvSpPr>
        <p:spPr>
          <a:xfrm>
            <a:off x="7543800" y="44956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22" name=""/>
          <p:cNvSpPr/>
          <p:nvPr/>
        </p:nvSpPr>
        <p:spPr>
          <a:xfrm>
            <a:off x="7543800" y="51814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3" name=""/>
          <p:cNvSpPr/>
          <p:nvPr/>
        </p:nvSpPr>
        <p:spPr>
          <a:xfrm>
            <a:off x="7543800" y="5410080"/>
            <a:ext cx="0" cy="15264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4" name=""/>
          <p:cNvSpPr/>
          <p:nvPr/>
        </p:nvSpPr>
        <p:spPr>
          <a:xfrm flipH="1">
            <a:off x="2590920" y="6019920"/>
            <a:ext cx="3200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5" name=""/>
          <p:cNvSpPr/>
          <p:nvPr/>
        </p:nvSpPr>
        <p:spPr>
          <a:xfrm flipV="1">
            <a:off x="2590920" y="5257440"/>
            <a:ext cx="0" cy="762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6" name=""/>
          <p:cNvSpPr/>
          <p:nvPr/>
        </p:nvSpPr>
        <p:spPr>
          <a:xfrm flipV="1">
            <a:off x="2590920" y="51814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27" name=""/>
          <p:cNvSpPr/>
          <p:nvPr/>
        </p:nvSpPr>
        <p:spPr>
          <a:xfrm>
            <a:off x="5638680" y="4876920"/>
            <a:ext cx="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8" name=""/>
          <p:cNvSpPr/>
          <p:nvPr/>
        </p:nvSpPr>
        <p:spPr>
          <a:xfrm>
            <a:off x="5715000" y="4876920"/>
            <a:ext cx="1066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29"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Remedies for Failure to Deliver/Receive</a:t>
            </a:r>
            <a:endParaRPr b="0" lang="en-US" sz="2400" strike="noStrike" u="none">
              <a:solidFill>
                <a:srgbClr val="000000"/>
              </a:solidFill>
              <a:effectLst/>
              <a:uFillTx/>
              <a:latin typeface="Times New Roman"/>
            </a:endParaRPr>
          </a:p>
        </p:txBody>
      </p:sp>
      <p:sp>
        <p:nvSpPr>
          <p:cNvPr id="530" name="PlaceHolder 2"/>
          <p:cNvSpPr>
            <a:spLocks noGrp="1"/>
          </p:cNvSpPr>
          <p:nvPr>
            <p:ph type="subTitle"/>
          </p:nvPr>
        </p:nvSpPr>
        <p:spPr>
          <a:xfrm>
            <a:off x="380880" y="1523880"/>
            <a:ext cx="8305920" cy="3810240"/>
          </a:xfrm>
          <a:prstGeom prst="rect">
            <a:avLst/>
          </a:prstGeom>
          <a:noFill/>
          <a:ln w="0">
            <a:noFill/>
          </a:ln>
        </p:spPr>
        <p:txBody>
          <a:bodyPr lIns="90000" rIns="90000" tIns="46800" bIns="46800" anchor="t">
            <a:noAutofit/>
          </a:bodyPr>
          <a:p>
            <a:pPr indent="0" algn="just">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Times New Roman"/>
              </a:rPr>
              <a:t>Example 1</a:t>
            </a:r>
            <a:r>
              <a:rPr b="0" lang="en-US" sz="2000" strike="noStrike" u="none">
                <a:solidFill>
                  <a:srgbClr val="000000"/>
                </a:solidFill>
                <a:effectLst/>
                <a:uFillTx/>
                <a:latin typeface="Times New Roman"/>
              </a:rPr>
              <a:t>.   Party A agrees to sell Party B 50MWh/h for Peak Hours on the next weekday for delivery at PJM Western Hub.  The Product is Unit Firm and Party A fails to deliver because Party A's generation source is forced out.</a:t>
            </a:r>
            <a:endParaRPr b="0" lang="en-US" sz="2000" strike="noStrike" u="none">
              <a:solidFill>
                <a:srgbClr val="000000"/>
              </a:solidFill>
              <a:effectLst/>
              <a:uFillTx/>
              <a:latin typeface="Times New Roman"/>
            </a:endParaRPr>
          </a:p>
          <a:p>
            <a:pPr indent="0" algn="just">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Outcome:</a:t>
            </a:r>
            <a:r>
              <a:rPr b="0" lang="en-US" sz="2000" strike="noStrike" u="none">
                <a:solidFill>
                  <a:srgbClr val="000000"/>
                </a:solidFill>
                <a:effectLst/>
                <a:uFillTx/>
                <a:latin typeface="Times New Roman"/>
              </a:rPr>
              <a:t>   No damages payable.  There is no unexcused failure to perform.  In this case the Product sold is Unit Firm, and by definition, the obligation to deliver Unit Firm Product is excused by forced outage of the relevant generation asset.</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1"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32" name="PlaceHolder 2"/>
          <p:cNvSpPr>
            <a:spLocks noGrp="1"/>
          </p:cNvSpPr>
          <p:nvPr>
            <p:ph type="subTitle"/>
          </p:nvPr>
        </p:nvSpPr>
        <p:spPr>
          <a:xfrm>
            <a:off x="304560" y="1371240"/>
            <a:ext cx="8458200" cy="5257800"/>
          </a:xfrm>
          <a:prstGeom prst="rect">
            <a:avLst/>
          </a:prstGeom>
          <a:noFill/>
          <a:ln w="0">
            <a:noFill/>
          </a:ln>
        </p:spPr>
        <p:txBody>
          <a:bodyPr lIns="90000" rIns="90000" tIns="46800" bIns="46800" anchor="t">
            <a:noAutofit/>
          </a:bodyPr>
          <a:p>
            <a:pPr indent="0" algn="just">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Times New Roman"/>
              </a:rPr>
              <a:t>Example 2</a:t>
            </a:r>
            <a:r>
              <a:rPr b="0" lang="en-US" sz="2000" strike="noStrike" u="none">
                <a:solidFill>
                  <a:srgbClr val="000000"/>
                </a:solidFill>
                <a:effectLst/>
                <a:uFillTx/>
                <a:latin typeface="Times New Roman"/>
              </a:rPr>
              <a:t>.   Party A agrees to sell Party B the same 50MWh/h for Peak Hours on the next weekday for delivery at PJM Western Hub.  The Product is Firm (LD) and Party A fails to deliver because Party A is prevented from doing so by Force Majeure.</a:t>
            </a:r>
            <a:endParaRPr b="0" lang="en-US" sz="2000" strike="noStrike" u="none">
              <a:solidFill>
                <a:srgbClr val="000000"/>
              </a:solidFill>
              <a:effectLst/>
              <a:uFillTx/>
              <a:latin typeface="Times New Roman"/>
            </a:endParaRPr>
          </a:p>
          <a:p>
            <a:pPr indent="0" algn="just">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Outcome:</a:t>
            </a:r>
            <a:r>
              <a:rPr b="0" lang="en-US" sz="2000" strike="noStrike" u="none">
                <a:solidFill>
                  <a:srgbClr val="000000"/>
                </a:solidFill>
                <a:effectLst/>
                <a:uFillTx/>
                <a:latin typeface="Times New Roman"/>
              </a:rPr>
              <a:t>   No damages payable.  Because Party A's performance was prevented by Force Majeure, there is no unexcused failure to perform.</a:t>
            </a: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Advantages of Master Contract</a:t>
            </a:r>
            <a:endParaRPr b="0" lang="en-US" sz="4400" strike="noStrike" u="none">
              <a:solidFill>
                <a:srgbClr val="000000"/>
              </a:solidFill>
              <a:effectLst/>
              <a:uFillTx/>
              <a:latin typeface="Times New Roman"/>
            </a:endParaRPr>
          </a:p>
        </p:txBody>
      </p:sp>
      <p:sp>
        <p:nvSpPr>
          <p:cNvPr id="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Facilitates trading of commonly understood products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Provides umbrella documentation for all transactions between each pair of trading counterparties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Permits flexibility- allows for changes in circumstances and transactions specifics</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3" name="PlaceHolder 1"/>
          <p:cNvSpPr>
            <a:spLocks noGrp="1"/>
          </p:cNvSpPr>
          <p:nvPr>
            <p:ph type="title"/>
          </p:nvPr>
        </p:nvSpPr>
        <p:spPr>
          <a:xfrm>
            <a:off x="762120" y="2282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34" name="PlaceHolder 2"/>
          <p:cNvSpPr>
            <a:spLocks noGrp="1"/>
          </p:cNvSpPr>
          <p:nvPr>
            <p:ph type="subTitle"/>
          </p:nvPr>
        </p:nvSpPr>
        <p:spPr>
          <a:xfrm>
            <a:off x="228240" y="1294920"/>
            <a:ext cx="8534520" cy="525780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Times New Roman"/>
              </a:rPr>
              <a:t>Example 3</a:t>
            </a:r>
            <a:r>
              <a:rPr b="1" lang="en-US" sz="2000" strike="noStrike" u="none">
                <a:solidFill>
                  <a:srgbClr val="000000"/>
                </a:solidFill>
                <a:effectLst/>
                <a:uFillTx/>
                <a:latin typeface="Times New Roman"/>
              </a:rPr>
              <a:t>.</a:t>
            </a:r>
            <a:r>
              <a:rPr b="0" lang="en-US" sz="2000" strike="noStrike" u="none">
                <a:solidFill>
                  <a:srgbClr val="000000"/>
                </a:solidFill>
                <a:effectLst/>
                <a:uFillTx/>
                <a:latin typeface="Times New Roman"/>
              </a:rPr>
              <a:t>   Yesterday, Party A agreed to sell Party B 50 MWh/h for Peak Hours today.  The delivery point is COB, and price is $30/MWh.  The Product is Firm (No Force Majeure) and Party A fails to deliver.  Party A has no excuse (</a:t>
            </a:r>
            <a:r>
              <a:rPr b="0" lang="en-US" sz="2000" strike="noStrike" u="sng">
                <a:solidFill>
                  <a:srgbClr val="000000"/>
                </a:solidFill>
                <a:effectLst/>
                <a:uFillTx/>
                <a:latin typeface="Times New Roman"/>
              </a:rPr>
              <a:t>e.g.</a:t>
            </a:r>
            <a:r>
              <a:rPr b="0" lang="en-US" sz="2000" strike="noStrike" u="none">
                <a:solidFill>
                  <a:srgbClr val="000000"/>
                </a:solidFill>
                <a:effectLst/>
                <a:uFillTx/>
                <a:latin typeface="Times New Roman"/>
              </a:rPr>
              <a:t>, Party B's failure to perform).  Today's price for the Product at the delivery point exceeded $30.</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Outcome:</a:t>
            </a:r>
            <a:r>
              <a:rPr b="0" lang="en-US" sz="2000" strike="noStrike" u="none">
                <a:solidFill>
                  <a:srgbClr val="000000"/>
                </a:solidFill>
                <a:effectLst/>
                <a:uFillTx/>
                <a:latin typeface="Times New Roman"/>
              </a:rPr>
              <a:t>   Party B's options are as follows:</a:t>
            </a:r>
            <a:endParaRPr b="0" lang="en-US" sz="20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Acting in a commercially reasonably manner, buy replacement Product at COB and receive from Party A the excess of (a) the purchase price of such replacement Product, (plus reasonably incurred costs and transmission costs to COB, if any), expressed in US$, over (b) $30/MWh x 50 MWh/h x 16h.</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gn="just">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5" name="PlaceHolder 1"/>
          <p:cNvSpPr>
            <a:spLocks noGrp="1"/>
          </p:cNvSpPr>
          <p:nvPr>
            <p:ph type="title"/>
          </p:nvPr>
        </p:nvSpPr>
        <p:spPr>
          <a:xfrm>
            <a:off x="60948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36" name="PlaceHolder 2"/>
          <p:cNvSpPr>
            <a:spLocks noGrp="1"/>
          </p:cNvSpPr>
          <p:nvPr>
            <p:ph type="subTitle"/>
          </p:nvPr>
        </p:nvSpPr>
        <p:spPr>
          <a:xfrm>
            <a:off x="-360" y="1066320"/>
            <a:ext cx="8839080" cy="579132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Times New Roman"/>
              </a:rPr>
              <a:t>Example 3 (contd.)</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OR</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2.</a:t>
            </a:r>
            <a:r>
              <a:rPr b="0" lang="en-US" sz="1800" strike="noStrike" u="none">
                <a:solidFill>
                  <a:srgbClr val="000000"/>
                </a:solidFill>
                <a:effectLst/>
                <a:uFillTx/>
                <a:latin typeface="Times New Roman"/>
              </a:rPr>
              <a:t>	</a:t>
            </a:r>
            <a:r>
              <a:rPr b="0" lang="en-US" sz="1800" strike="noStrike" u="none">
                <a:solidFill>
                  <a:srgbClr val="000000"/>
                </a:solidFill>
                <a:effectLst/>
                <a:uFillTx/>
                <a:latin typeface="Times New Roman"/>
              </a:rPr>
              <a:t>Acting in a commercially reasonably manner, determine the market price of replacement Product at COB and receive from Party A an amount determined by reference to such market price, as follows:</a:t>
            </a:r>
            <a:endParaRPr b="0" lang="en-US" sz="18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lvl="2" marL="914400" indent="0">
              <a:lnSpc>
                <a:spcPct val="100000"/>
              </a:lnSpc>
              <a:spcBef>
                <a:spcPts val="451"/>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Assume that </a:t>
            </a:r>
            <a:r>
              <a:rPr b="0" i="1" lang="en-US" sz="1800" strike="noStrike" u="none">
                <a:solidFill>
                  <a:srgbClr val="000000"/>
                </a:solidFill>
                <a:effectLst/>
                <a:uFillTx/>
                <a:latin typeface="Times New Roman"/>
              </a:rPr>
              <a:t>MW Daily</a:t>
            </a:r>
            <a:r>
              <a:rPr b="0" lang="en-US" sz="1800" strike="noStrike" u="none">
                <a:solidFill>
                  <a:srgbClr val="000000"/>
                </a:solidFill>
                <a:effectLst/>
                <a:uFillTx/>
                <a:latin typeface="Times New Roman"/>
              </a:rPr>
              <a:t> Market Report's Weighted Average Index for COB deliveries today is $32.69/MWh; the amount receivable from Party A is the excess of (a) $32.69/MWh x 50 MWh/h x 16h, over (b) $30/MWh x 50 MWh/h x 16h.</a:t>
            </a:r>
            <a:endParaRPr b="0" lang="en-US" sz="1800" strike="noStrike" u="none">
              <a:solidFill>
                <a:srgbClr val="000000"/>
              </a:solidFill>
              <a:effectLst/>
              <a:uFillTx/>
              <a:latin typeface="Times New Roman"/>
            </a:endParaRPr>
          </a:p>
          <a:p>
            <a:pPr indent="0" algn="ctr">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a:p>
            <a:pPr indent="0">
              <a:spcBef>
                <a:spcPts val="34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7" name="PlaceHolder 1"/>
          <p:cNvSpPr>
            <a:spLocks noGrp="1"/>
          </p:cNvSpPr>
          <p:nvPr>
            <p:ph type="title"/>
          </p:nvPr>
        </p:nvSpPr>
        <p:spPr>
          <a:xfrm>
            <a:off x="68580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38" name="PlaceHolder 2"/>
          <p:cNvSpPr>
            <a:spLocks noGrp="1"/>
          </p:cNvSpPr>
          <p:nvPr>
            <p:ph type="subTitle"/>
          </p:nvPr>
        </p:nvSpPr>
        <p:spPr>
          <a:xfrm>
            <a:off x="0" y="1218960"/>
            <a:ext cx="9144000" cy="563868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Times New Roman"/>
              </a:rPr>
              <a:t>Example 3 (contd.)</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Party B is entitled to receive this amount:</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 whether it covers or not</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(b) if it determines the market price in a commercially reasonable manner,     </a:t>
            </a:r>
            <a:r>
              <a:rPr b="0" lang="en-US" sz="2000" strike="noStrike" u="sng">
                <a:solidFill>
                  <a:srgbClr val="000000"/>
                </a:solidFill>
                <a:effectLst/>
                <a:uFillTx/>
                <a:latin typeface="Times New Roman"/>
              </a:rPr>
              <a:t>i.e.</a:t>
            </a:r>
            <a:r>
              <a:rPr b="0" lang="en-US" sz="2000" strike="noStrike" u="none">
                <a:solidFill>
                  <a:srgbClr val="000000"/>
                </a:solidFill>
                <a:effectLst/>
                <a:uFillTx/>
                <a:latin typeface="Times New Roman"/>
              </a:rPr>
              <a:t>, not the published high or low</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(c)  if the market price determined is for a financial firm product, delivered at or adjusted to the delivery point</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(d) even if it declines to produce replacement Product using its own generation assets that could have been employed to produce replacement Product.</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39" name="PlaceHolder 1"/>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40" name="PlaceHolder 2"/>
          <p:cNvSpPr>
            <a:spLocks noGrp="1"/>
          </p:cNvSpPr>
          <p:nvPr>
            <p:ph type="subTitle"/>
          </p:nvPr>
        </p:nvSpPr>
        <p:spPr>
          <a:xfrm>
            <a:off x="0" y="914400"/>
            <a:ext cx="9144000" cy="594360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sng">
                <a:solidFill>
                  <a:srgbClr val="000000"/>
                </a:solidFill>
                <a:effectLst/>
                <a:uFillTx/>
                <a:latin typeface="Times New Roman"/>
              </a:rPr>
              <a:t>Example 4</a:t>
            </a:r>
            <a:r>
              <a:rPr b="0" lang="en-US" sz="2000" strike="noStrike" u="none">
                <a:solidFill>
                  <a:srgbClr val="000000"/>
                </a:solidFill>
                <a:effectLst/>
                <a:uFillTx/>
                <a:latin typeface="Times New Roman"/>
              </a:rPr>
              <a:t>.   Party A agreed to sell Party B 50MWh/h for Peak Hours for the month of November, 1999 for delivery into Cinergy, at a price of $30/MWh.  Party B opts for non-firm transmission, suffers an interruption on November 17, and as a result Party A cannot and does not deliver on November 17.  On November 17, the price on November 17 for the Product balance of the month of November is $28.</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2000" strike="noStrike" u="none">
                <a:solidFill>
                  <a:srgbClr val="000000"/>
                </a:solidFill>
                <a:effectLst/>
                <a:uFillTx/>
                <a:latin typeface="Times New Roman"/>
              </a:rPr>
              <a:t>Outcome:</a:t>
            </a:r>
            <a:r>
              <a:rPr b="0" lang="en-US" sz="2000" strike="noStrike" u="none">
                <a:solidFill>
                  <a:srgbClr val="000000"/>
                </a:solidFill>
                <a:effectLst/>
                <a:uFillTx/>
                <a:latin typeface="Times New Roman"/>
              </a:rPr>
              <a:t>   Since, in accordance with the definition of "Into" Product, Party B is deemed to have failed to receive the Product, Party A's options are as follows:</a:t>
            </a:r>
            <a:endParaRPr b="0" lang="en-US" sz="2000" strike="noStrike" u="none">
              <a:solidFill>
                <a:srgbClr val="000000"/>
              </a:solidFill>
              <a:effectLst/>
              <a:uFillTx/>
              <a:latin typeface="Times New Roman"/>
            </a:endParaRPr>
          </a:p>
          <a:p>
            <a:pPr indent="0" algn="ctr">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2" marL="9144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Acting in a commercially reasonable manner, resell the Product and receive from Party B an amount equal to the Contract Price less the sales proceeds (reduced by reasonably incurred costs and additional transmission changes, if any).  Assuming a net resale price of $28, the amount receivable from Party B would be ($30 MWh-$28 MWh) x 50 MWh/h x 16 h/day x 9 days.</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1" name="PlaceHolder 1"/>
          <p:cNvSpPr>
            <a:spLocks noGrp="1"/>
          </p:cNvSpPr>
          <p:nvPr>
            <p:ph type="title"/>
          </p:nvPr>
        </p:nvSpPr>
        <p:spPr>
          <a:xfrm>
            <a:off x="762120" y="-3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Remedies for Failure to Deliver/Receive</a:t>
            </a:r>
            <a:endParaRPr b="0" lang="en-US" sz="2800" strike="noStrike" u="none">
              <a:solidFill>
                <a:srgbClr val="000000"/>
              </a:solidFill>
              <a:effectLst/>
              <a:uFillTx/>
              <a:latin typeface="Times New Roman"/>
            </a:endParaRPr>
          </a:p>
        </p:txBody>
      </p:sp>
      <p:sp>
        <p:nvSpPr>
          <p:cNvPr id="542" name="PlaceHolder 2"/>
          <p:cNvSpPr>
            <a:spLocks noGrp="1"/>
          </p:cNvSpPr>
          <p:nvPr>
            <p:ph type="subTitle"/>
          </p:nvPr>
        </p:nvSpPr>
        <p:spPr>
          <a:xfrm>
            <a:off x="0" y="914400"/>
            <a:ext cx="9144000" cy="5943600"/>
          </a:xfrm>
          <a:prstGeom prst="rect">
            <a:avLst/>
          </a:prstGeom>
          <a:noFill/>
          <a:ln w="0">
            <a:noFill/>
          </a:ln>
        </p:spPr>
        <p:txBody>
          <a:bodyPr lIns="90000" rIns="90000" tIns="46800" bIns="46800" anchor="t">
            <a:noAutofit/>
          </a:bodyPr>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000" strike="noStrike" u="sng">
                <a:solidFill>
                  <a:srgbClr val="000000"/>
                </a:solidFill>
                <a:effectLst/>
                <a:uFillTx/>
                <a:latin typeface="Times New Roman"/>
              </a:rPr>
              <a:t>Example 4 (Contd.)</a:t>
            </a:r>
            <a:r>
              <a:rPr b="1" lang="en-US" sz="2000" strike="noStrike" u="none">
                <a:solidFill>
                  <a:srgbClr val="000000"/>
                </a:solidFill>
                <a:effectLst/>
                <a:uFillTx/>
                <a:latin typeface="Times New Roman"/>
              </a:rPr>
              <a:t>   </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OR</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2.</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Acting in a commercially reasonable manner, determine the market price of the Product for the balance of the month of November, </a:t>
            </a:r>
            <a:r>
              <a:rPr b="0" lang="en-US" sz="2000" strike="noStrike" u="sng">
                <a:solidFill>
                  <a:srgbClr val="000000"/>
                </a:solidFill>
                <a:effectLst/>
                <a:uFillTx/>
                <a:latin typeface="Times New Roman"/>
              </a:rPr>
              <a:t>e.g.</a:t>
            </a:r>
            <a:r>
              <a:rPr b="0" lang="en-US" sz="2000" strike="noStrike" u="none">
                <a:solidFill>
                  <a:srgbClr val="000000"/>
                </a:solidFill>
                <a:effectLst/>
                <a:uFillTx/>
                <a:latin typeface="Times New Roman"/>
              </a:rPr>
              <a:t> from </a:t>
            </a:r>
            <a:r>
              <a:rPr b="0" i="1" lang="en-US" sz="2000" strike="noStrike" u="none">
                <a:solidFill>
                  <a:srgbClr val="000000"/>
                </a:solidFill>
                <a:effectLst/>
                <a:uFillTx/>
                <a:latin typeface="Times New Roman"/>
              </a:rPr>
              <a:t>MW Daily</a:t>
            </a:r>
            <a:r>
              <a:rPr b="0" lang="en-US" sz="2000" strike="noStrike" u="none">
                <a:solidFill>
                  <a:srgbClr val="000000"/>
                </a:solidFill>
                <a:effectLst/>
                <a:uFillTx/>
                <a:latin typeface="Times New Roman"/>
              </a:rPr>
              <a:t>'s Market Report, and receive from Party B an amount determined as above, but using the market price instead of the net sales proceeds.</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Party A is entitled to receive this amount:</a:t>
            </a:r>
            <a:endParaRPr b="0" lang="en-US" sz="2000" strike="noStrike" u="none">
              <a:solidFill>
                <a:srgbClr val="000000"/>
              </a:solidFill>
              <a:effectLst/>
              <a:uFillTx/>
              <a:latin typeface="Times New Roman"/>
            </a:endParaRPr>
          </a:p>
          <a:p>
            <a:pPr indent="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(a)</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whether or not the Product was actually resold</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(b) ) as long as the market price was determined in a commercially reasonable manner, taking into account relevant available market data</a:t>
            </a:r>
            <a:endParaRPr b="0" lang="en-US" sz="2000" strike="noStrike" u="none">
              <a:solidFill>
                <a:srgbClr val="000000"/>
              </a:solidFill>
              <a:effectLst/>
              <a:uFillTx/>
              <a:latin typeface="Times New Roman"/>
            </a:endParaRPr>
          </a:p>
          <a:p>
            <a:pPr lvl="3" marL="1371600" indent="0">
              <a:lnSpc>
                <a:spcPct val="100000"/>
              </a:lnSpc>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   even if Party A held a trading position (</a:t>
            </a:r>
            <a:r>
              <a:rPr b="0" lang="en-US" sz="2000" strike="noStrike" u="sng">
                <a:solidFill>
                  <a:srgbClr val="000000"/>
                </a:solidFill>
                <a:effectLst/>
                <a:uFillTx/>
                <a:latin typeface="Times New Roman"/>
              </a:rPr>
              <a:t>e.g.</a:t>
            </a:r>
            <a:r>
              <a:rPr b="0" lang="en-US" sz="2000" strike="noStrike" u="none">
                <a:solidFill>
                  <a:srgbClr val="000000"/>
                </a:solidFill>
                <a:effectLst/>
                <a:uFillTx/>
                <a:latin typeface="Times New Roman"/>
              </a:rPr>
              <a:t>, a put) that would have entitled it to sell the Product at a price in excess of the Contract Price, and elected not to use its trading position to eliminate the loss caused by Party B's failure to receive</a:t>
            </a:r>
            <a:endParaRPr b="0" lang="en-US" sz="2000" strike="noStrike" u="none">
              <a:solidFill>
                <a:srgbClr val="000000"/>
              </a:solidFill>
              <a:effectLst/>
              <a:uFillTx/>
              <a:latin typeface="Times New Roman"/>
            </a:endParaRPr>
          </a:p>
          <a:p>
            <a:pPr indent="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3"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Show Me The Money</a:t>
            </a:r>
            <a:endParaRPr b="0" lang="en-US" sz="4400" strike="noStrike" u="none">
              <a:solidFill>
                <a:srgbClr val="000000"/>
              </a:solidFill>
              <a:effectLst/>
              <a:uFillTx/>
              <a:latin typeface="Times New Roman"/>
            </a:endParaRPr>
          </a:p>
        </p:txBody>
      </p:sp>
      <p:sp>
        <p:nvSpPr>
          <p:cNvPr id="544"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Transaction Payment</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&amp;</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Credit Protection</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Payment and Transaction Netting</a:t>
            </a:r>
            <a:endParaRPr b="0" lang="en-US" sz="4400" strike="noStrike" u="none">
              <a:solidFill>
                <a:srgbClr val="000000"/>
              </a:solidFill>
              <a:effectLst/>
              <a:uFillTx/>
              <a:latin typeface="Times New Roman"/>
            </a:endParaRPr>
          </a:p>
        </p:txBody>
      </p:sp>
      <p:sp>
        <p:nvSpPr>
          <p:cNvPr id="54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Payment Netting</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Significantly reduces exposure to counterparty</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Discharge offsetting payment obligations or credits due each party on the same date</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One party pays net amount due other party</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Transaction Netting</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Deliver net difference in quantities owed</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Implemented by separate agreement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7" name=""/>
          <p:cNvSpPr/>
          <p:nvPr/>
        </p:nvSpPr>
        <p:spPr>
          <a:xfrm>
            <a:off x="4114800" y="281952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8" name=""/>
          <p:cNvSpPr/>
          <p:nvPr/>
        </p:nvSpPr>
        <p:spPr>
          <a:xfrm>
            <a:off x="2705040" y="380880"/>
            <a:ext cx="3467160" cy="6858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Payment Netting</a:t>
            </a:r>
            <a:endParaRPr b="0" lang="en-US" sz="4200" strike="noStrike" u="none">
              <a:solidFill>
                <a:srgbClr val="000000"/>
              </a:solidFill>
              <a:effectLst/>
              <a:uFillTx/>
              <a:latin typeface="Times New Roman"/>
            </a:endParaRPr>
          </a:p>
        </p:txBody>
      </p:sp>
      <p:sp>
        <p:nvSpPr>
          <p:cNvPr id="549" name=""/>
          <p:cNvSpPr/>
          <p:nvPr/>
        </p:nvSpPr>
        <p:spPr>
          <a:xfrm>
            <a:off x="4114800" y="1371600"/>
            <a:ext cx="0" cy="533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0" name=""/>
          <p:cNvSpPr/>
          <p:nvPr/>
        </p:nvSpPr>
        <p:spPr>
          <a:xfrm>
            <a:off x="4114800" y="1905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51" name=""/>
          <p:cNvSpPr/>
          <p:nvPr/>
        </p:nvSpPr>
        <p:spPr>
          <a:xfrm>
            <a:off x="1676520" y="1981080"/>
            <a:ext cx="51814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Mutual debts and payments due on same date</a:t>
            </a:r>
            <a:endParaRPr b="0" lang="en-US" sz="2000" strike="noStrike" u="none">
              <a:solidFill>
                <a:srgbClr val="000000"/>
              </a:solidFill>
              <a:effectLst/>
              <a:uFillTx/>
              <a:latin typeface="Times New Roman"/>
            </a:endParaRPr>
          </a:p>
        </p:txBody>
      </p:sp>
      <p:sp>
        <p:nvSpPr>
          <p:cNvPr id="552" name=""/>
          <p:cNvSpPr/>
          <p:nvPr/>
        </p:nvSpPr>
        <p:spPr>
          <a:xfrm flipH="1">
            <a:off x="27432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3" name=""/>
          <p:cNvSpPr/>
          <p:nvPr/>
        </p:nvSpPr>
        <p:spPr>
          <a:xfrm>
            <a:off x="4114800" y="3200400"/>
            <a:ext cx="1371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4" name=""/>
          <p:cNvSpPr/>
          <p:nvPr/>
        </p:nvSpPr>
        <p:spPr>
          <a:xfrm>
            <a:off x="2743200" y="320040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5" name=""/>
          <p:cNvSpPr/>
          <p:nvPr/>
        </p:nvSpPr>
        <p:spPr>
          <a:xfrm>
            <a:off x="5486400" y="320040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56" name=""/>
          <p:cNvSpPr/>
          <p:nvPr/>
        </p:nvSpPr>
        <p:spPr>
          <a:xfrm>
            <a:off x="27432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57" name=""/>
          <p:cNvSpPr/>
          <p:nvPr/>
        </p:nvSpPr>
        <p:spPr>
          <a:xfrm>
            <a:off x="5486400" y="35053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58" name=""/>
          <p:cNvSpPr/>
          <p:nvPr/>
        </p:nvSpPr>
        <p:spPr>
          <a:xfrm>
            <a:off x="990720" y="3657600"/>
            <a:ext cx="266688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No mutual obligations--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 when due</a:t>
            </a:r>
            <a:endParaRPr b="0" lang="en-US" sz="2000" strike="noStrike" u="none">
              <a:solidFill>
                <a:srgbClr val="000000"/>
              </a:solidFill>
              <a:effectLst/>
              <a:uFillTx/>
              <a:latin typeface="Times New Roman"/>
            </a:endParaRPr>
          </a:p>
        </p:txBody>
      </p:sp>
      <p:sp>
        <p:nvSpPr>
          <p:cNvPr id="559" name=""/>
          <p:cNvSpPr/>
          <p:nvPr/>
        </p:nvSpPr>
        <p:spPr>
          <a:xfrm>
            <a:off x="3886200" y="3581280"/>
            <a:ext cx="4572000" cy="1295640"/>
          </a:xfrm>
          <a:prstGeom prst="rect">
            <a:avLst/>
          </a:prstGeom>
          <a:solidFill>
            <a:srgbClr val="ffffff"/>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Summation of mutual payments,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liquidated damages, option premiums,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interest, credits due--exclude performance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assurance and guaranty amounts</a:t>
            </a:r>
            <a:endParaRPr b="0" lang="en-US" sz="2000" strike="noStrike" u="none">
              <a:solidFill>
                <a:srgbClr val="000000"/>
              </a:solidFill>
              <a:effectLst/>
              <a:uFillTx/>
              <a:latin typeface="Times New Roman"/>
            </a:endParaRPr>
          </a:p>
        </p:txBody>
      </p:sp>
      <p:sp>
        <p:nvSpPr>
          <p:cNvPr id="560" name=""/>
          <p:cNvSpPr/>
          <p:nvPr/>
        </p:nvSpPr>
        <p:spPr>
          <a:xfrm>
            <a:off x="5562720" y="487692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1" name=""/>
          <p:cNvSpPr/>
          <p:nvPr/>
        </p:nvSpPr>
        <p:spPr>
          <a:xfrm>
            <a:off x="5562720" y="53341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62" name=""/>
          <p:cNvSpPr/>
          <p:nvPr/>
        </p:nvSpPr>
        <p:spPr>
          <a:xfrm>
            <a:off x="4191120" y="5410080"/>
            <a:ext cx="34290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Party owing greater amount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pays net amount when due</a:t>
            </a:r>
            <a:endParaRPr b="0" lang="en-US" sz="2000" strike="noStrike" u="none">
              <a:solidFill>
                <a:srgbClr val="000000"/>
              </a:solidFill>
              <a:effectLst/>
              <a:uFillTx/>
              <a:latin typeface="Times New Roman"/>
            </a:endParaRPr>
          </a:p>
        </p:txBody>
      </p:sp>
      <p:sp>
        <p:nvSpPr>
          <p:cNvPr id="563" name=""/>
          <p:cNvSpPr/>
          <p:nvPr/>
        </p:nvSpPr>
        <p:spPr>
          <a:xfrm>
            <a:off x="304920" y="5334120"/>
            <a:ext cx="3657600" cy="99036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If event of default or notice given</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in writing, include in netting the</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amount of performance assurance</a:t>
            </a:r>
            <a:endParaRPr b="0" lang="en-US" sz="2000" strike="noStrike" u="none">
              <a:solidFill>
                <a:srgbClr val="000000"/>
              </a:solidFill>
              <a:effectLst/>
              <a:uFillTx/>
              <a:latin typeface="Times New Roman"/>
            </a:endParaRPr>
          </a:p>
        </p:txBody>
      </p:sp>
      <p:sp>
        <p:nvSpPr>
          <p:cNvPr id="564" name=""/>
          <p:cNvSpPr/>
          <p:nvPr/>
        </p:nvSpPr>
        <p:spPr>
          <a:xfrm flipV="1">
            <a:off x="3276720" y="510516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5" name=""/>
          <p:cNvSpPr/>
          <p:nvPr/>
        </p:nvSpPr>
        <p:spPr>
          <a:xfrm>
            <a:off x="3276720" y="5105520"/>
            <a:ext cx="22096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6" name=""/>
          <p:cNvSpPr/>
          <p:nvPr/>
        </p:nvSpPr>
        <p:spPr>
          <a:xfrm>
            <a:off x="4343400" y="1143000"/>
            <a:ext cx="0" cy="609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67" name=""/>
          <p:cNvSpPr/>
          <p:nvPr/>
        </p:nvSpPr>
        <p:spPr>
          <a:xfrm>
            <a:off x="4343400" y="1676520"/>
            <a:ext cx="0" cy="75960"/>
          </a:xfrm>
          <a:prstGeom prst="line">
            <a:avLst/>
          </a:prstGeom>
          <a:ln w="936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0000"/>
              </a:solidFill>
              <a:effectLst/>
              <a:uFillTx/>
              <a:latin typeface="Times New Roman"/>
            </a:endParaRPr>
          </a:p>
        </p:txBody>
      </p:sp>
      <p:sp>
        <p:nvSpPr>
          <p:cNvPr id="568" name=""/>
          <p:cNvSpPr/>
          <p:nvPr/>
        </p:nvSpPr>
        <p:spPr>
          <a:xfrm>
            <a:off x="2133720" y="1752480"/>
            <a:ext cx="4343400" cy="1067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Bilateral outstanding transactions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between same parties, by </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subsequent agreement, may be offset</a:t>
            </a:r>
            <a:endParaRPr b="0" lang="en-US" sz="2000" strike="noStrike" u="none">
              <a:solidFill>
                <a:srgbClr val="000000"/>
              </a:solidFill>
              <a:effectLst/>
              <a:uFillTx/>
              <a:latin typeface="Times New Roman"/>
            </a:endParaRPr>
          </a:p>
        </p:txBody>
      </p:sp>
      <p:sp>
        <p:nvSpPr>
          <p:cNvPr id="569" name=""/>
          <p:cNvSpPr/>
          <p:nvPr/>
        </p:nvSpPr>
        <p:spPr>
          <a:xfrm>
            <a:off x="4343400" y="2743200"/>
            <a:ext cx="0" cy="3808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0" name=""/>
          <p:cNvSpPr/>
          <p:nvPr/>
        </p:nvSpPr>
        <p:spPr>
          <a:xfrm>
            <a:off x="4343400" y="31240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71" name=""/>
          <p:cNvSpPr/>
          <p:nvPr/>
        </p:nvSpPr>
        <p:spPr>
          <a:xfrm>
            <a:off x="2743200" y="3200400"/>
            <a:ext cx="3276720" cy="10666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Amount of energy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owed a party offset by</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energy owed to counterparty</a:t>
            </a:r>
            <a:endParaRPr b="0" lang="en-US" sz="2000" strike="noStrike" u="none">
              <a:solidFill>
                <a:srgbClr val="000000"/>
              </a:solidFill>
              <a:effectLst/>
              <a:uFillTx/>
              <a:latin typeface="Times New Roman"/>
            </a:endParaRPr>
          </a:p>
        </p:txBody>
      </p:sp>
      <p:sp>
        <p:nvSpPr>
          <p:cNvPr id="572" name=""/>
          <p:cNvSpPr/>
          <p:nvPr/>
        </p:nvSpPr>
        <p:spPr>
          <a:xfrm>
            <a:off x="4419720" y="4267080"/>
            <a:ext cx="0" cy="4572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3" name=""/>
          <p:cNvSpPr/>
          <p:nvPr/>
        </p:nvSpPr>
        <p:spPr>
          <a:xfrm flipH="1">
            <a:off x="1142640" y="4724280"/>
            <a:ext cx="3886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4" name=""/>
          <p:cNvSpPr/>
          <p:nvPr/>
        </p:nvSpPr>
        <p:spPr>
          <a:xfrm>
            <a:off x="11430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5" name=""/>
          <p:cNvSpPr/>
          <p:nvPr/>
        </p:nvSpPr>
        <p:spPr>
          <a:xfrm>
            <a:off x="11430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76" name=""/>
          <p:cNvSpPr/>
          <p:nvPr/>
        </p:nvSpPr>
        <p:spPr>
          <a:xfrm>
            <a:off x="4419720" y="4724280"/>
            <a:ext cx="0" cy="2286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7" name=""/>
          <p:cNvSpPr/>
          <p:nvPr/>
        </p:nvSpPr>
        <p:spPr>
          <a:xfrm>
            <a:off x="7772400" y="4724280"/>
            <a:ext cx="0" cy="3049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8" name=""/>
          <p:cNvSpPr/>
          <p:nvPr/>
        </p:nvSpPr>
        <p:spPr>
          <a:xfrm>
            <a:off x="5029200" y="4724280"/>
            <a:ext cx="2743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79" name=""/>
          <p:cNvSpPr/>
          <p:nvPr/>
        </p:nvSpPr>
        <p:spPr>
          <a:xfrm>
            <a:off x="4419720" y="495288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80" name=""/>
          <p:cNvSpPr/>
          <p:nvPr/>
        </p:nvSpPr>
        <p:spPr>
          <a:xfrm>
            <a:off x="7772400" y="5029200"/>
            <a:ext cx="0" cy="76320"/>
          </a:xfrm>
          <a:prstGeom prst="line">
            <a:avLst/>
          </a:prstGeom>
          <a:ln w="9360">
            <a:solidFill>
              <a:srgbClr val="000000"/>
            </a:solidFill>
            <a:miter/>
            <a:tailEnd len="med" type="triangle" w="med"/>
          </a:ln>
        </p:spPr>
        <p:style>
          <a:lnRef idx="0"/>
          <a:fillRef idx="0"/>
          <a:effectRef idx="0"/>
          <a:fontRef idx="minor"/>
        </p:style>
        <p:txBody>
          <a:bodyPr lIns="90000" rIns="90000" tIns="29520" bIns="29520" anchor="ctr">
            <a:noAutofit/>
          </a:bodyPr>
          <a:p>
            <a:endParaRPr b="0" lang="en-US" sz="2400" strike="noStrike" u="none">
              <a:solidFill>
                <a:srgbClr val="000000"/>
              </a:solidFill>
              <a:effectLst/>
              <a:uFillTx/>
              <a:latin typeface="Times New Roman"/>
            </a:endParaRPr>
          </a:p>
        </p:txBody>
      </p:sp>
      <p:sp>
        <p:nvSpPr>
          <p:cNvPr id="581" name=""/>
          <p:cNvSpPr/>
          <p:nvPr/>
        </p:nvSpPr>
        <p:spPr>
          <a:xfrm>
            <a:off x="685800" y="5105520"/>
            <a:ext cx="13716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Offsetting</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transactions</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terminated</a:t>
            </a:r>
            <a:endParaRPr b="0" lang="en-US" sz="2000" strike="noStrike" u="none">
              <a:solidFill>
                <a:srgbClr val="000000"/>
              </a:solidFill>
              <a:effectLst/>
              <a:uFillTx/>
              <a:latin typeface="Times New Roman"/>
            </a:endParaRPr>
          </a:p>
        </p:txBody>
      </p:sp>
      <p:sp>
        <p:nvSpPr>
          <p:cNvPr id="582" name=""/>
          <p:cNvSpPr/>
          <p:nvPr/>
        </p:nvSpPr>
        <p:spPr>
          <a:xfrm>
            <a:off x="2971800" y="5029200"/>
            <a:ext cx="2819520" cy="9907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Single transaction contract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for net energy delivered</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and received</a:t>
            </a:r>
            <a:endParaRPr b="0" lang="en-US" sz="2000" strike="noStrike" u="none">
              <a:solidFill>
                <a:srgbClr val="000000"/>
              </a:solidFill>
              <a:effectLst/>
              <a:uFillTx/>
              <a:latin typeface="Times New Roman"/>
            </a:endParaRPr>
          </a:p>
        </p:txBody>
      </p:sp>
      <p:sp>
        <p:nvSpPr>
          <p:cNvPr id="583" name=""/>
          <p:cNvSpPr/>
          <p:nvPr/>
        </p:nvSpPr>
        <p:spPr>
          <a:xfrm>
            <a:off x="6934320" y="5105520"/>
            <a:ext cx="1600200" cy="9144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Payment</a:t>
            </a:r>
            <a:endParaRPr b="0" lang="en-US" sz="20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Narrow"/>
              </a:rPr>
              <a:t>netting</a:t>
            </a:r>
            <a:endParaRPr b="0" lang="en-US" sz="2000" strike="noStrike" u="none">
              <a:solidFill>
                <a:srgbClr val="000000"/>
              </a:solidFill>
              <a:effectLst/>
              <a:uFillTx/>
              <a:latin typeface="Times New Roman"/>
            </a:endParaRPr>
          </a:p>
        </p:txBody>
      </p:sp>
      <p:sp>
        <p:nvSpPr>
          <p:cNvPr id="584" name=""/>
          <p:cNvSpPr/>
          <p:nvPr/>
        </p:nvSpPr>
        <p:spPr>
          <a:xfrm>
            <a:off x="1295280" y="228600"/>
            <a:ext cx="6096240" cy="914400"/>
          </a:xfrm>
          <a:prstGeom prst="rect">
            <a:avLst/>
          </a:prstGeom>
          <a:noFill/>
          <a:ln w="9360">
            <a:solidFill>
              <a:srgbClr val="ffffff"/>
            </a:solidFill>
            <a:miter/>
          </a:ln>
        </p:spPr>
        <p:style>
          <a:lnRef idx="0"/>
          <a:fillRef idx="0"/>
          <a:effectRef idx="0"/>
          <a:fontRef idx="minor"/>
        </p:style>
        <p:txBody>
          <a:bodyPr wrap="none" lIns="90000" rIns="90000" tIns="46800" bIns="46800" anchor="ctr">
            <a:no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200" strike="noStrike" u="none">
                <a:solidFill>
                  <a:srgbClr val="000000"/>
                </a:solidFill>
                <a:effectLst/>
                <a:uFillTx/>
                <a:latin typeface="Arial Narrow"/>
              </a:rPr>
              <a:t>Transaction Netting</a:t>
            </a:r>
            <a:endParaRPr b="0" lang="en-US" sz="4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Credit Protection</a:t>
            </a:r>
            <a:endParaRPr b="0" lang="en-US" sz="4400" strike="noStrike" u="none">
              <a:solidFill>
                <a:srgbClr val="000000"/>
              </a:solidFill>
              <a:effectLst/>
              <a:uFillTx/>
              <a:latin typeface="Times New Roman"/>
            </a:endParaRPr>
          </a:p>
        </p:txBody>
      </p:sp>
      <p:sp>
        <p:nvSpPr>
          <p:cNvPr id="58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Effective and reciprocal “real-time” credit terms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Adequate assurances of performance and/or collateral thresholds may be required</a:t>
            </a:r>
            <a:endParaRPr b="0" lang="en-US" sz="2800" strike="noStrike" u="none">
              <a:solidFill>
                <a:srgbClr val="000000"/>
              </a:solidFill>
              <a:effectLst/>
              <a:uFillTx/>
              <a:latin typeface="Times New Roman"/>
            </a:endParaRPr>
          </a:p>
          <a:p>
            <a:pPr lvl="2" marL="1143000" indent="-228600">
              <a:lnSpc>
                <a:spcPct val="90000"/>
              </a:lnSpc>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Subjective vs. objective criteria</a:t>
            </a:r>
            <a:endParaRPr b="0" lang="en-US" sz="24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Parties identify required financial information and/or collateral requirements on Cover Sheet</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Clearly identified events of default (including creditworthiness events of default)</a:t>
            </a: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Advantages of Master Contract</a:t>
            </a:r>
            <a:endParaRPr b="0" lang="en-US" sz="4400" strike="noStrike" u="none">
              <a:solidFill>
                <a:srgbClr val="000000"/>
              </a:solidFill>
              <a:effectLst/>
              <a:uFillTx/>
              <a:latin typeface="Times New Roman"/>
            </a:endParaRPr>
          </a:p>
        </p:txBody>
      </p:sp>
      <p:sp>
        <p:nvSpPr>
          <p:cNvPr id="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Permits the focus of trading to be upon price, quantity, duration, and delivery point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Credit Protection</a:t>
            </a:r>
            <a:endParaRPr b="0" lang="en-US" sz="4400" strike="noStrike" u="none">
              <a:solidFill>
                <a:srgbClr val="000000"/>
              </a:solidFill>
              <a:effectLst/>
              <a:uFillTx/>
              <a:latin typeface="Times New Roman"/>
            </a:endParaRPr>
          </a:p>
        </p:txBody>
      </p:sp>
      <p:sp>
        <p:nvSpPr>
          <p:cNvPr id="58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Initial creditworthiness due diligence</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Credit limit determination, posted collateral or guarantees</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Ongoing monitoring of counterparty creditworthiness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Current period analysis</a:t>
            </a:r>
            <a:endParaRPr b="0" lang="en-US" sz="2800" strike="noStrike" u="none">
              <a:solidFill>
                <a:srgbClr val="000000"/>
              </a:solidFill>
              <a:effectLst/>
              <a:uFillTx/>
              <a:latin typeface="Times New Roman"/>
            </a:endParaRPr>
          </a:p>
          <a:p>
            <a:pPr lvl="2" marL="1143000" indent="-228600">
              <a:lnSpc>
                <a:spcPct val="90000"/>
              </a:lnSpc>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Exposure using mark-to-market calculation (Termination Payment)</a:t>
            </a:r>
            <a:endParaRPr b="0" lang="en-US" sz="24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Forward period exposure analysis</a:t>
            </a: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Financial Information</a:t>
            </a:r>
            <a:br>
              <a:rPr sz="4400"/>
            </a:br>
            <a:r>
              <a:rPr b="0" lang="en-US" sz="4400" strike="noStrike" u="none">
                <a:solidFill>
                  <a:srgbClr val="000000"/>
                </a:solidFill>
                <a:effectLst/>
                <a:uFillTx/>
                <a:latin typeface="Times New Roman"/>
              </a:rPr>
              <a:t>(8.1 &amp; 8.2(a))</a:t>
            </a:r>
            <a:endParaRPr b="0" lang="en-US" sz="4400" strike="noStrike" u="none">
              <a:solidFill>
                <a:srgbClr val="000000"/>
              </a:solidFill>
              <a:effectLst/>
              <a:uFillTx/>
              <a:latin typeface="Times New Roman"/>
            </a:endParaRPr>
          </a:p>
        </p:txBody>
      </p:sp>
      <p:sp>
        <p:nvSpPr>
          <p:cNvPr id="59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Public information concerning counterparty</a:t>
            </a:r>
            <a:endParaRPr b="0" lang="en-US" sz="32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Public information concerning designated affiliates</a:t>
            </a:r>
            <a:endParaRPr b="0" lang="en-US" sz="32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Customized information </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Information not publicly available or difficult to obtain</a:t>
            </a:r>
            <a:endParaRPr b="0" lang="en-US" sz="2800" strike="noStrike" u="none">
              <a:solidFill>
                <a:srgbClr val="000000"/>
              </a:solidFill>
              <a:effectLst/>
              <a:uFillTx/>
              <a:latin typeface="Times New Roman"/>
            </a:endParaRPr>
          </a:p>
          <a:p>
            <a:pPr lvl="2" marL="1143000" indent="0">
              <a:lnSpc>
                <a:spcPct val="90000"/>
              </a:lnSpc>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228600">
              <a:lnSpc>
                <a:spcPct val="90000"/>
              </a:lnSpc>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Credit Assurances</a:t>
            </a:r>
            <a:br>
              <a:rPr sz="4400"/>
            </a:br>
            <a:r>
              <a:rPr b="0" lang="en-US" sz="4400" strike="noStrike" u="none">
                <a:solidFill>
                  <a:srgbClr val="000000"/>
                </a:solidFill>
                <a:effectLst/>
                <a:uFillTx/>
                <a:latin typeface="Times New Roman"/>
              </a:rPr>
              <a:t>(8.1 &amp; 8.2(b))</a:t>
            </a:r>
            <a:endParaRPr b="0" lang="en-US" sz="4400" strike="noStrike" u="none">
              <a:solidFill>
                <a:srgbClr val="000000"/>
              </a:solidFill>
              <a:effectLst/>
              <a:uFillTx/>
              <a:latin typeface="Times New Roman"/>
            </a:endParaRPr>
          </a:p>
        </p:txBody>
      </p:sp>
      <p:sp>
        <p:nvSpPr>
          <p:cNvPr id="59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Permits Party to demand performance assurance if Party becomes insecure as to its counterparty’s performance.</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Subjective</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Performance assurance is collateral in the form of cash, letter(s) of credit, or other acceptable security</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Collateral Threshold</a:t>
            </a:r>
            <a:br>
              <a:rPr sz="4400"/>
            </a:br>
            <a:r>
              <a:rPr b="0" lang="en-US" sz="4400" strike="noStrike" u="none">
                <a:solidFill>
                  <a:srgbClr val="000000"/>
                </a:solidFill>
                <a:effectLst/>
                <a:uFillTx/>
                <a:latin typeface="Times New Roman"/>
              </a:rPr>
              <a:t>(8.1 &amp; 8.2(c))</a:t>
            </a:r>
            <a:endParaRPr b="0" lang="en-US" sz="4400" strike="noStrike" u="none">
              <a:solidFill>
                <a:srgbClr val="000000"/>
              </a:solidFill>
              <a:effectLst/>
              <a:uFillTx/>
              <a:latin typeface="Times New Roman"/>
            </a:endParaRPr>
          </a:p>
        </p:txBody>
      </p:sp>
      <p:sp>
        <p:nvSpPr>
          <p:cNvPr id="59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Party may request counterparty to post performance assurance if hypothetical Termination Payment exceeds certain threshold specified on Cover Sheet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Downgrade Event</a:t>
            </a:r>
            <a:br>
              <a:rPr sz="4400"/>
            </a:br>
            <a:r>
              <a:rPr b="0" lang="en-US" sz="4400" strike="noStrike" u="none">
                <a:solidFill>
                  <a:srgbClr val="000000"/>
                </a:solidFill>
                <a:effectLst/>
                <a:uFillTx/>
                <a:latin typeface="Times New Roman"/>
              </a:rPr>
              <a:t>(8.1 &amp; 8.2(d))</a:t>
            </a:r>
            <a:endParaRPr b="0" lang="en-US" sz="4400" strike="noStrike" u="none">
              <a:solidFill>
                <a:srgbClr val="000000"/>
              </a:solidFill>
              <a:effectLst/>
              <a:uFillTx/>
              <a:latin typeface="Times New Roman"/>
            </a:endParaRPr>
          </a:p>
        </p:txBody>
      </p:sp>
      <p:sp>
        <p:nvSpPr>
          <p:cNvPr id="59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Party can demand performance assurance if a credit rating agency lowers counterparty or some designated entity’s rating below a level selected on cover sheet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Margin Computation</a:t>
            </a:r>
            <a:endParaRPr b="0" lang="en-US" sz="4400" strike="noStrike" u="none">
              <a:solidFill>
                <a:srgbClr val="000000"/>
              </a:solidFill>
              <a:effectLst/>
              <a:uFillTx/>
              <a:latin typeface="Times New Roman"/>
            </a:endParaRPr>
          </a:p>
        </p:txBody>
      </p:sp>
      <p:sp>
        <p:nvSpPr>
          <p:cNvPr id="598" name=""/>
          <p:cNvSpPr/>
          <p:nvPr/>
        </p:nvSpPr>
        <p:spPr>
          <a:xfrm>
            <a:off x="533520" y="2057400"/>
            <a:ext cx="8381880" cy="3391920"/>
          </a:xfrm>
          <a:prstGeom prst="rect">
            <a:avLst/>
          </a:prstGeom>
          <a:noFill/>
          <a:ln w="0">
            <a:noFill/>
          </a:ln>
        </p:spPr>
        <p:style>
          <a:lnRef idx="0"/>
          <a:fillRef idx="0"/>
          <a:effectRef idx="0"/>
          <a:fontRef idx="minor"/>
        </p:style>
        <p:txBody>
          <a:bodyPr lIns="90000" rIns="90000" tIns="46800" bIns="46800" anchor="t">
            <a:spAutoFit/>
          </a:bodyPr>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Termination Payment (Party A’s actual exposure)</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  5,452,000</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Party B’s Independent Amount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  5,000,000</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7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TOTAL EXPOSURE</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$10,452,000  </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     </a:t>
            </a:r>
            <a:endParaRPr b="0" lang="en-US" sz="8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Party B’s Collateral Threshold</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($10,000,000)</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Collateral Already Posted</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0)</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Party B’s Rounding Amount</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sng">
                <a:solidFill>
                  <a:srgbClr val="000000"/>
                </a:solidFill>
                <a:effectLst/>
                <a:uFillTx/>
                <a:latin typeface="Times New Roman"/>
              </a:rPr>
              <a:t>($     100,000)</a:t>
            </a:r>
            <a:endParaRPr b="0" lang="en-US" sz="20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800" strike="noStrike" u="none">
              <a:solidFill>
                <a:srgbClr val="000000"/>
              </a:solidFill>
              <a:effectLst/>
              <a:uFillTx/>
              <a:latin typeface="Times New Roman"/>
            </a:endParaRPr>
          </a:p>
          <a:p>
            <a:pPr algn="jus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NEW PERFORMANCE ASSURANCE</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a:t>
            </a:r>
            <a:r>
              <a:rPr b="0" lang="en-US" sz="2000" strike="noStrike" u="none">
                <a:solidFill>
                  <a:srgbClr val="000000"/>
                </a:solidFill>
                <a:effectLst/>
                <a:uFillTx/>
                <a:latin typeface="Times New Roman"/>
              </a:rPr>
              <a:t>$      500,000</a:t>
            </a:r>
            <a:endParaRPr b="0" lang="en-US" sz="2000" strike="noStrike" u="none">
              <a:solidFill>
                <a:srgbClr val="000000"/>
              </a:solidFill>
              <a:effectLst/>
              <a:uFillTx/>
              <a:latin typeface="Times New Roman"/>
            </a:endParaRPr>
          </a:p>
          <a:p>
            <a:pPr>
              <a:spcBef>
                <a:spcPts val="125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99"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Major Meltdowns and Events of Default</a:t>
            </a:r>
            <a:endParaRPr b="0" lang="en-US" sz="4400" strike="noStrike" u="none">
              <a:solidFill>
                <a:srgbClr val="000000"/>
              </a:solidFill>
              <a:effectLst/>
              <a:uFillTx/>
              <a:latin typeface="Times New Roman"/>
            </a:endParaRPr>
          </a:p>
        </p:txBody>
      </p:sp>
      <p:sp>
        <p:nvSpPr>
          <p:cNvPr id="600"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Protection from Catastrophic Counterparty Defaults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Credit-related Events of Default</a:t>
            </a:r>
            <a:endParaRPr b="0" lang="en-US" sz="4400" strike="noStrike" u="none">
              <a:solidFill>
                <a:srgbClr val="000000"/>
              </a:solidFill>
              <a:effectLst/>
              <a:uFillTx/>
              <a:latin typeface="Times New Roman"/>
            </a:endParaRPr>
          </a:p>
        </p:txBody>
      </p:sp>
      <p:sp>
        <p:nvSpPr>
          <p:cNvPr id="60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Credit support defaults </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When a party fails to satisfy creditworthiness requirements of Master Contract (e.g. failure to post performance assurance)</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Cross defaults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Specification that counterparty’s or other designated entity’s (i.e. guarantor) default on an obligation for borrowed money becomes event of default under Master Agreement </a:t>
            </a:r>
            <a:endParaRPr b="0" lang="en-US" sz="2800" strike="noStrike" u="none">
              <a:solidFill>
                <a:srgbClr val="000000"/>
              </a:solidFill>
              <a:effectLst/>
              <a:uFillTx/>
              <a:latin typeface="Times New Roman"/>
            </a:endParaRPr>
          </a:p>
          <a:p>
            <a:pPr lvl="1" marL="743040" indent="0">
              <a:lnSpc>
                <a:spcPct val="90000"/>
              </a:lnSpc>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Credit-related Events of Default</a:t>
            </a:r>
            <a:endParaRPr b="0" lang="en-US" sz="4400" strike="noStrike" u="none">
              <a:solidFill>
                <a:srgbClr val="000000"/>
              </a:solidFill>
              <a:effectLst/>
              <a:uFillTx/>
              <a:latin typeface="Times New Roman"/>
            </a:endParaRPr>
          </a:p>
        </p:txBody>
      </p:sp>
      <p:sp>
        <p:nvSpPr>
          <p:cNvPr id="60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Guaranator defaults when Party’s guarantor:</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Breaches a representation or warranty</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Fails to make a payment or otherwise fails to perform</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Becomes bankrupt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Permits guaranty not to be in full force</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Repudiates or challenges validity of guaranty</a:t>
            </a:r>
            <a:r>
              <a:rPr b="0" lang="en-US" sz="2800" strike="noStrike" u="none">
                <a:solidFill>
                  <a:srgbClr val="000000"/>
                </a:solidFill>
                <a:effectLst/>
                <a:uFillTx/>
                <a:latin typeface="Times New Roman"/>
              </a:rPr>
              <a:t>	</a:t>
            </a:r>
            <a:endParaRPr b="0" lang="en-US" sz="28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Other Events of Default</a:t>
            </a:r>
            <a:endParaRPr b="0" lang="en-US" sz="4400" strike="noStrike" u="none">
              <a:solidFill>
                <a:srgbClr val="000000"/>
              </a:solidFill>
              <a:effectLst/>
              <a:uFillTx/>
              <a:latin typeface="Times New Roman"/>
            </a:endParaRPr>
          </a:p>
        </p:txBody>
      </p:sp>
      <p:sp>
        <p:nvSpPr>
          <p:cNvPr id="60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Non-payment</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Bankruptcy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False representations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Failure to perform material covenant</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Failure to assume all obligations after a merger or asset transfer</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Master Contract Process</a:t>
            </a:r>
            <a:endParaRPr b="0" lang="en-US" sz="4400" strike="noStrike" u="none">
              <a:solidFill>
                <a:srgbClr val="000000"/>
              </a:solidFill>
              <a:effectLst/>
              <a:uFillTx/>
              <a:latin typeface="Times New Roman"/>
            </a:endParaRPr>
          </a:p>
        </p:txBody>
      </p:sp>
      <p:sp>
        <p:nvSpPr>
          <p:cNvPr id="30" name="PlaceHolder 2"/>
          <p:cNvSpPr>
            <a:spLocks noGrp="1"/>
          </p:cNvSpPr>
          <p:nvPr>
            <p:ph/>
          </p:nvPr>
        </p:nvSpPr>
        <p:spPr>
          <a:xfrm>
            <a:off x="685800" y="1599840"/>
            <a:ext cx="7772400" cy="43434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Both parties have streamlined market-based FERC Tariffs w/o substantive terms and conditions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Parties have negotiated Master Contract w/o changing base terms and conditions assigning default performance, legal and credit risks</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Parties have negotiated cover sheet and optional provisions</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0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Default Remedies</a:t>
            </a:r>
            <a:endParaRPr b="0" lang="en-US" sz="4400" strike="noStrike" u="none">
              <a:solidFill>
                <a:srgbClr val="000000"/>
              </a:solidFill>
              <a:effectLst/>
              <a:uFillTx/>
              <a:latin typeface="Times New Roman"/>
            </a:endParaRPr>
          </a:p>
        </p:txBody>
      </p:sp>
      <p:sp>
        <p:nvSpPr>
          <p:cNvPr id="60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Temporary suspension of performance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Early termination and winding down trading relationships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Termination payments</a:t>
            </a:r>
            <a:endParaRPr b="0" lang="en-US" sz="32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Liquidation and net-out (close-out netting) of all transactions</a:t>
            </a:r>
            <a:endParaRPr b="0" lang="en-US" sz="24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Closeout set-off rights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Cover Sheet</a:t>
            </a:r>
            <a:endParaRPr b="0" lang="en-US" sz="4400" strike="noStrike" u="none">
              <a:solidFill>
                <a:srgbClr val="000000"/>
              </a:solidFill>
              <a:effectLst/>
              <a:uFillTx/>
              <a:latin typeface="Times New Roman"/>
            </a:endParaRPr>
          </a:p>
        </p:txBody>
      </p:sp>
      <p:sp>
        <p:nvSpPr>
          <p:cNvPr id="32" name="PlaceHolder 2"/>
          <p:cNvSpPr>
            <a:spLocks noGrp="1"/>
          </p:cNvSpPr>
          <p:nvPr>
            <p:ph/>
          </p:nvPr>
        </p:nvSpPr>
        <p:spPr>
          <a:xfrm>
            <a:off x="685800" y="1523520"/>
            <a:ext cx="7772400" cy="43434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Notifications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Authorized FERC tariffs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Optional confirmation process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Acceleration of damages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Cross defaults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Choice of credit protection mechanisms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Optional provisions incorporated</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Optional Provisions</a:t>
            </a:r>
            <a:endParaRPr b="0" lang="en-US" sz="4400" strike="noStrike" u="none">
              <a:solidFill>
                <a:srgbClr val="000000"/>
              </a:solidFill>
              <a:effectLst/>
              <a:uFillTx/>
              <a:latin typeface="Times New Roman"/>
            </a:endParaRPr>
          </a:p>
        </p:txBody>
      </p:sp>
      <p:sp>
        <p:nvSpPr>
          <p:cNvPr id="34" name="PlaceHolder 2"/>
          <p:cNvSpPr>
            <a:spLocks noGrp="1"/>
          </p:cNvSpPr>
          <p:nvPr>
            <p:ph/>
          </p:nvPr>
        </p:nvSpPr>
        <p:spPr>
          <a:xfrm>
            <a:off x="685440" y="1981080"/>
            <a:ext cx="3809880" cy="4114800"/>
          </a:xfrm>
          <a:prstGeom prst="rect">
            <a:avLst/>
          </a:prstGeom>
          <a:noFill/>
          <a:ln w="0">
            <a:noFill/>
          </a:ln>
        </p:spPr>
        <p:txBody>
          <a:bodyPr lIns="90000" rIns="90000" tIns="46800" bIns="46800" anchor="t">
            <a:normAutofit/>
          </a:bodyPr>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Collateral Annex</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Incorporation of outstanding transactions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New taxes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Change in law/other events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Regulatory outs</a:t>
            </a:r>
            <a:endParaRPr b="0" lang="en-US" sz="2400" strike="noStrike" u="none">
              <a:solidFill>
                <a:srgbClr val="000000"/>
              </a:solidFill>
              <a:effectLst/>
              <a:uFillTx/>
              <a:latin typeface="Times New Roman"/>
            </a:endParaRPr>
          </a:p>
          <a:p>
            <a:pPr marL="343080" indent="-34308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Jurisdiction, process, and waiver of jury trial</a:t>
            </a:r>
            <a:endParaRPr b="0" lang="en-US" sz="2400" strike="noStrike" u="none">
              <a:solidFill>
                <a:srgbClr val="000000"/>
              </a:solidFill>
              <a:effectLst/>
              <a:uFillTx/>
              <a:latin typeface="Times New Roman"/>
            </a:endParaRPr>
          </a:p>
          <a:p>
            <a:pPr marL="34308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5" name="PlaceHolder 3"/>
          <p:cNvSpPr>
            <a:spLocks noGrp="1"/>
          </p:cNvSpPr>
          <p:nvPr>
            <p:ph/>
          </p:nvPr>
        </p:nvSpPr>
        <p:spPr>
          <a:xfrm>
            <a:off x="4647960" y="1981080"/>
            <a:ext cx="380988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Arbitration</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Agency provisions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Market disruptions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Extended set-off provisions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Cross-terminations</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Add’l suspension of performance, termination</a:t>
            </a:r>
            <a:endParaRPr b="0" lang="en-US" sz="2800" strike="noStrike" u="none">
              <a:solidFill>
                <a:srgbClr val="000000"/>
              </a:solidFill>
              <a:effectLst/>
              <a:uFillTx/>
              <a:latin typeface="Times New Roman"/>
            </a:endParaRPr>
          </a:p>
          <a:p>
            <a:pPr marL="343080" indent="-343080">
              <a:lnSpc>
                <a:spcPct val="90000"/>
              </a:lnSpc>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Trading and Transactions</a:t>
            </a:r>
            <a:endParaRPr b="0" lang="en-US" sz="4400" strike="noStrike" u="none">
              <a:solidFill>
                <a:srgbClr val="000000"/>
              </a:solidFill>
              <a:effectLst/>
              <a:uFillTx/>
              <a:latin typeface="Times New Roman"/>
            </a:endParaRPr>
          </a:p>
        </p:txBody>
      </p:sp>
      <p:sp>
        <p:nvSpPr>
          <p:cNvPr id="3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Oral Trading</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Binding oral transactions</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Commercial Terms of Transaction </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Products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Delivery Point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Duration</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Clearly defined written confirmation process</a:t>
            </a:r>
            <a:endParaRPr b="0" lang="en-US" sz="2800" strike="noStrike" u="none">
              <a:solidFill>
                <a:srgbClr val="000000"/>
              </a:solidFill>
              <a:effectLst/>
              <a:uFillTx/>
              <a:latin typeface="Times New Roman"/>
            </a:endParaRPr>
          </a:p>
          <a:p>
            <a:pPr marL="343080" indent="-343080">
              <a:spcBef>
                <a:spcPts val="7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
          <p:cNvSpPr/>
          <p:nvPr/>
        </p:nvSpPr>
        <p:spPr>
          <a:xfrm>
            <a:off x="201924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39" name=""/>
          <p:cNvSpPr/>
          <p:nvPr/>
        </p:nvSpPr>
        <p:spPr>
          <a:xfrm>
            <a:off x="253080" y="2436840"/>
            <a:ext cx="114660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cc00"/>
                </a:solidFill>
                <a:effectLst/>
                <a:uFillTx/>
                <a:latin typeface="Arial"/>
              </a:rPr>
              <a:t>Source</a:t>
            </a:r>
            <a:endParaRPr b="0" lang="en-US" sz="2400" strike="noStrike" u="none">
              <a:solidFill>
                <a:srgbClr val="000000"/>
              </a:solidFill>
              <a:effectLst/>
              <a:uFillTx/>
              <a:latin typeface="Times New Roman"/>
            </a:endParaRPr>
          </a:p>
        </p:txBody>
      </p:sp>
      <p:sp>
        <p:nvSpPr>
          <p:cNvPr id="40" name=""/>
          <p:cNvSpPr/>
          <p:nvPr/>
        </p:nvSpPr>
        <p:spPr>
          <a:xfrm>
            <a:off x="1333440" y="27432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1" name=""/>
          <p:cNvSpPr/>
          <p:nvPr/>
        </p:nvSpPr>
        <p:spPr>
          <a:xfrm>
            <a:off x="2095560" y="2514600"/>
            <a:ext cx="160020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#1</a:t>
            </a:r>
            <a:endParaRPr b="0" lang="en-US" sz="1400" strike="noStrike" u="none">
              <a:solidFill>
                <a:srgbClr val="000000"/>
              </a:solidFill>
              <a:effectLst/>
              <a:uFillTx/>
              <a:latin typeface="Times New Roman"/>
            </a:endParaRPr>
          </a:p>
        </p:txBody>
      </p:sp>
      <p:sp>
        <p:nvSpPr>
          <p:cNvPr id="42" name=""/>
          <p:cNvSpPr/>
          <p:nvPr/>
        </p:nvSpPr>
        <p:spPr>
          <a:xfrm>
            <a:off x="453384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3" name=""/>
          <p:cNvSpPr/>
          <p:nvPr/>
        </p:nvSpPr>
        <p:spPr>
          <a:xfrm>
            <a:off x="3848040" y="26668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4" name=""/>
          <p:cNvSpPr/>
          <p:nvPr/>
        </p:nvSpPr>
        <p:spPr>
          <a:xfrm>
            <a:off x="4610160" y="2514600"/>
            <a:ext cx="1676520" cy="52092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#2</a:t>
            </a:r>
            <a:endParaRPr b="0" lang="en-US" sz="1400" strike="noStrike" u="none">
              <a:solidFill>
                <a:srgbClr val="000000"/>
              </a:solidFill>
              <a:effectLst/>
              <a:uFillTx/>
              <a:latin typeface="Times New Roman"/>
            </a:endParaRPr>
          </a:p>
        </p:txBody>
      </p:sp>
      <p:sp>
        <p:nvSpPr>
          <p:cNvPr id="45" name=""/>
          <p:cNvSpPr/>
          <p:nvPr/>
        </p:nvSpPr>
        <p:spPr>
          <a:xfrm>
            <a:off x="7010280" y="23623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6" name=""/>
          <p:cNvSpPr/>
          <p:nvPr/>
        </p:nvSpPr>
        <p:spPr>
          <a:xfrm>
            <a:off x="6324480" y="26668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7" name=""/>
          <p:cNvSpPr/>
          <p:nvPr/>
        </p:nvSpPr>
        <p:spPr>
          <a:xfrm>
            <a:off x="7124760" y="2514600"/>
            <a:ext cx="1371600" cy="30744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Utility #1</a:t>
            </a:r>
            <a:endParaRPr b="0" lang="en-US" sz="1400" strike="noStrike" u="none">
              <a:solidFill>
                <a:srgbClr val="000000"/>
              </a:solidFill>
              <a:effectLst/>
              <a:uFillTx/>
              <a:latin typeface="Times New Roman"/>
            </a:endParaRPr>
          </a:p>
        </p:txBody>
      </p:sp>
      <p:sp>
        <p:nvSpPr>
          <p:cNvPr id="48" name=""/>
          <p:cNvSpPr/>
          <p:nvPr/>
        </p:nvSpPr>
        <p:spPr>
          <a:xfrm>
            <a:off x="2019240" y="37339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Utility #2</a:t>
            </a:r>
            <a:endParaRPr b="0" lang="en-US" sz="1400" strike="noStrike" u="none">
              <a:solidFill>
                <a:srgbClr val="000000"/>
              </a:solidFill>
              <a:effectLst/>
              <a:uFillTx/>
              <a:latin typeface="Times New Roman"/>
            </a:endParaRPr>
          </a:p>
        </p:txBody>
      </p:sp>
      <p:sp>
        <p:nvSpPr>
          <p:cNvPr id="49" name=""/>
          <p:cNvSpPr/>
          <p:nvPr/>
        </p:nvSpPr>
        <p:spPr>
          <a:xfrm>
            <a:off x="4533840" y="3733920"/>
            <a:ext cx="1752840" cy="6858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Power Marketer #3</a:t>
            </a:r>
            <a:endParaRPr b="0" lang="en-US" sz="1400" strike="noStrike" u="none">
              <a:solidFill>
                <a:srgbClr val="000000"/>
              </a:solidFill>
              <a:effectLst/>
              <a:uFillTx/>
              <a:latin typeface="Times New Roman"/>
            </a:endParaRPr>
          </a:p>
        </p:txBody>
      </p:sp>
      <p:sp>
        <p:nvSpPr>
          <p:cNvPr id="50" name=""/>
          <p:cNvSpPr/>
          <p:nvPr/>
        </p:nvSpPr>
        <p:spPr>
          <a:xfrm>
            <a:off x="3848040" y="41148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1" name=""/>
          <p:cNvSpPr/>
          <p:nvPr/>
        </p:nvSpPr>
        <p:spPr>
          <a:xfrm>
            <a:off x="6324480" y="403848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2" name=""/>
          <p:cNvSpPr/>
          <p:nvPr/>
        </p:nvSpPr>
        <p:spPr>
          <a:xfrm>
            <a:off x="7069680" y="3808440"/>
            <a:ext cx="773640" cy="4597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ffcc00"/>
                </a:solidFill>
                <a:effectLst/>
                <a:uFillTx/>
                <a:latin typeface="Arial"/>
              </a:rPr>
              <a:t>Sink</a:t>
            </a:r>
            <a:endParaRPr b="0" lang="en-US" sz="2400" strike="noStrike" u="none">
              <a:solidFill>
                <a:srgbClr val="000000"/>
              </a:solidFill>
              <a:effectLst/>
              <a:uFillTx/>
              <a:latin typeface="Times New Roman"/>
            </a:endParaRPr>
          </a:p>
        </p:txBody>
      </p:sp>
      <p:sp>
        <p:nvSpPr>
          <p:cNvPr id="53" name=""/>
          <p:cNvSpPr/>
          <p:nvPr/>
        </p:nvSpPr>
        <p:spPr>
          <a:xfrm>
            <a:off x="1333440" y="4114800"/>
            <a:ext cx="60984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4" name=""/>
          <p:cNvSpPr/>
          <p:nvPr/>
        </p:nvSpPr>
        <p:spPr>
          <a:xfrm>
            <a:off x="0" y="685800"/>
            <a:ext cx="91440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800" strike="noStrike" u="none">
                <a:solidFill>
                  <a:srgbClr val="000000"/>
                </a:solidFill>
                <a:effectLst/>
                <a:uFillTx/>
                <a:latin typeface="Arial"/>
              </a:rPr>
              <a:t>Transaction Chain</a:t>
            </a:r>
            <a:endParaRPr b="0" lang="en-US" sz="4800" strike="noStrike" u="none">
              <a:solidFill>
                <a:srgbClr val="000000"/>
              </a:solidFill>
              <a:effectLst/>
              <a:uFillTx/>
              <a:latin typeface="Times New Roman"/>
            </a:endParaRPr>
          </a:p>
        </p:txBody>
      </p:sp>
      <p:sp>
        <p:nvSpPr>
          <p:cNvPr id="55" name=""/>
          <p:cNvSpPr/>
          <p:nvPr/>
        </p:nvSpPr>
        <p:spPr>
          <a:xfrm>
            <a:off x="1094760" y="1905120"/>
            <a:ext cx="112212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a:t>
            </a:r>
            <a:endParaRPr b="0" lang="en-US" sz="1400" strike="noStrike" u="none">
              <a:solidFill>
                <a:srgbClr val="000000"/>
              </a:solidFill>
              <a:effectLst/>
              <a:uFillTx/>
              <a:latin typeface="Times New Roman"/>
            </a:endParaRPr>
          </a:p>
        </p:txBody>
      </p:sp>
      <p:sp>
        <p:nvSpPr>
          <p:cNvPr id="56" name=""/>
          <p:cNvSpPr/>
          <p:nvPr/>
        </p:nvSpPr>
        <p:spPr>
          <a:xfrm>
            <a:off x="3574800" y="19051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a:t>
            </a:r>
            <a:endParaRPr b="0" lang="en-US" sz="1400" strike="noStrike" u="none">
              <a:solidFill>
                <a:srgbClr val="000000"/>
              </a:solidFill>
              <a:effectLst/>
              <a:uFillTx/>
              <a:latin typeface="Times New Roman"/>
            </a:endParaRPr>
          </a:p>
        </p:txBody>
      </p:sp>
      <p:sp>
        <p:nvSpPr>
          <p:cNvPr id="57" name=""/>
          <p:cNvSpPr/>
          <p:nvPr/>
        </p:nvSpPr>
        <p:spPr>
          <a:xfrm>
            <a:off x="6013080" y="19051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a:t>
            </a:r>
            <a:endParaRPr b="0" lang="en-US" sz="1400" strike="noStrike" u="none">
              <a:solidFill>
                <a:srgbClr val="000000"/>
              </a:solidFill>
              <a:effectLst/>
              <a:uFillTx/>
              <a:latin typeface="Times New Roman"/>
            </a:endParaRPr>
          </a:p>
        </p:txBody>
      </p:sp>
      <p:sp>
        <p:nvSpPr>
          <p:cNvPr id="58" name=""/>
          <p:cNvSpPr/>
          <p:nvPr/>
        </p:nvSpPr>
        <p:spPr>
          <a:xfrm>
            <a:off x="106020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a:t>
            </a:r>
            <a:endParaRPr b="0" lang="en-US" sz="1400" strike="noStrike" u="none">
              <a:solidFill>
                <a:srgbClr val="000000"/>
              </a:solidFill>
              <a:effectLst/>
              <a:uFillTx/>
              <a:latin typeface="Times New Roman"/>
            </a:endParaRPr>
          </a:p>
        </p:txBody>
      </p:sp>
      <p:sp>
        <p:nvSpPr>
          <p:cNvPr id="59" name=""/>
          <p:cNvSpPr/>
          <p:nvPr/>
        </p:nvSpPr>
        <p:spPr>
          <a:xfrm>
            <a:off x="357480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cc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cc00"/>
                </a:solidFill>
                <a:effectLst/>
                <a:uFillTx/>
                <a:latin typeface="Arial"/>
              </a:rPr>
              <a:t>E</a:t>
            </a:r>
            <a:endParaRPr b="0" lang="en-US" sz="1400" strike="noStrike" u="none">
              <a:solidFill>
                <a:srgbClr val="000000"/>
              </a:solidFill>
              <a:effectLst/>
              <a:uFillTx/>
              <a:latin typeface="Times New Roman"/>
            </a:endParaRPr>
          </a:p>
        </p:txBody>
      </p:sp>
      <p:sp>
        <p:nvSpPr>
          <p:cNvPr id="60" name=""/>
          <p:cNvSpPr/>
          <p:nvPr/>
        </p:nvSpPr>
        <p:spPr>
          <a:xfrm>
            <a:off x="6013080" y="3276720"/>
            <a:ext cx="1191240" cy="5209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cc00"/>
                </a:solidFill>
                <a:effectLst/>
                <a:uFillTx/>
                <a:latin typeface="Arial"/>
              </a:rPr>
              <a:t>Transaction</a:t>
            </a:r>
            <a:endParaRPr b="0" lang="en-US" sz="14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ffcc00"/>
                </a:solidFill>
                <a:effectLst/>
                <a:uFillTx/>
                <a:latin typeface="Arial"/>
              </a:rPr>
              <a:t>F</a:t>
            </a:r>
            <a:endParaRPr b="0" lang="en-US" sz="1400" strike="noStrike" u="none">
              <a:solidFill>
                <a:srgbClr val="000000"/>
              </a:solidFill>
              <a:effectLst/>
              <a:uFillTx/>
              <a:latin typeface="Times New Roman"/>
            </a:endParaRPr>
          </a:p>
        </p:txBody>
      </p:sp>
      <p:sp>
        <p:nvSpPr>
          <p:cNvPr id="61" name=""/>
          <p:cNvSpPr/>
          <p:nvPr/>
        </p:nvSpPr>
        <p:spPr>
          <a:xfrm>
            <a:off x="838080" y="3809880"/>
            <a:ext cx="7925040" cy="2563920"/>
          </a:xfrm>
          <a:prstGeom prst="rect">
            <a:avLst/>
          </a:prstGeom>
          <a:noFill/>
          <a:ln w="0">
            <a:noFill/>
          </a:ln>
        </p:spPr>
        <p:style>
          <a:lnRef idx="0"/>
          <a:fillRef idx="0"/>
          <a:effectRef idx="0"/>
          <a:fontRef idx="minor"/>
        </p:style>
        <p:txBody>
          <a:bodyPr lIns="90000" rIns="90000" tIns="46800" bIns="46800" anchor="t">
            <a:noAutofit/>
          </a:bodyPr>
          <a:p>
            <a:pPr marL="343080" indent="-343080">
              <a:spcBef>
                <a:spcPts val="45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471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2001-04-09T18:41:37Z</dcterms:created>
  <dc:creator>Andy Katz</dc:creator>
  <dc:description/>
  <dc:language>en-US</dc:language>
  <cp:lastModifiedBy>Andy Katz</cp:lastModifiedBy>
  <dcterms:modified xsi:type="dcterms:W3CDTF">2001-04-10T18:17:55Z</dcterms:modified>
  <cp:revision>38</cp:revision>
  <dc:subject/>
  <dc:title>Power Marketing Transactions</dc:title>
</cp:coreProperties>
</file>