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344400" cy="6858000"/>
  <p:notesSz cx="6980238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990720" y="533160"/>
            <a:ext cx="104932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925560" y="1981080"/>
            <a:ext cx="1049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51983BC-CB12-41AF-BAD5-D0F5CD0F47D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3E2C542-5B73-4E14-912C-91BB736A1DB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990720" y="533160"/>
            <a:ext cx="104932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E4AEA64-0397-4728-9829-367F79C334E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990720" y="533160"/>
            <a:ext cx="104932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925560" y="1981080"/>
            <a:ext cx="1049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925560" y="6248520"/>
            <a:ext cx="2571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D9EFA15-25CB-47B8-9AAF-116D7420B5CB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218120" y="6248520"/>
            <a:ext cx="39081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915400" y="6248160"/>
            <a:ext cx="257184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02AC4D9-1B83-4DD9-985D-22063E081D0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990360" y="837720"/>
            <a:ext cx="10591560" cy="2667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4000"/>
            </a:br>
            <a:br>
              <a:rPr sz="4000"/>
            </a:br>
            <a:r>
              <a:rPr b="1" lang="en-US" sz="48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NEWCO</a:t>
            </a:r>
            <a:br>
              <a:rPr sz="4000"/>
            </a:br>
            <a:br>
              <a:rPr sz="4000"/>
            </a:br>
            <a:r>
              <a:rPr b="1" lang="en-US" sz="40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FINANCIAL OPERATIONS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925560" y="2666520"/>
            <a:ext cx="104932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ACCOUNTING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CF1D826-A09F-440A-BB35-455B5A3095FB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1066320" y="151920"/>
            <a:ext cx="1049364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Accounting Systems (SAP)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1905120" y="1676520"/>
            <a:ext cx="6324480" cy="26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33cc"/>
                </a:solidFill>
                <a:effectLst/>
                <a:uFillTx/>
                <a:latin typeface="Arial"/>
              </a:rPr>
              <a:t>Controlling Area Within Enron Temporary)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Contemplates SLA with Enron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Separate Security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Separate Chart of Accounts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of Separate Hierarchies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Licenses come through Enron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be set up quickly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2057400" y="4572000"/>
            <a:ext cx="480060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33cc"/>
                </a:solidFill>
                <a:effectLst/>
                <a:uFillTx/>
                <a:latin typeface="Arial"/>
              </a:rPr>
              <a:t>Separate Instance of SAP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Ownership of separate servers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Staff at Newco or parent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Probably 6 months timing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12720" y="1066680"/>
            <a:ext cx="1620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066680" y="1752480"/>
            <a:ext cx="1843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281960" y="1727280"/>
            <a:ext cx="491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(1)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1281960" y="4622760"/>
            <a:ext cx="491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(2)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6416B94-934C-4A02-BC7A-D2163AADA4E9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"/>
          <p:cNvSpPr/>
          <p:nvPr/>
        </p:nvSpPr>
        <p:spPr>
          <a:xfrm>
            <a:off x="1532160" y="1371600"/>
            <a:ext cx="9749880" cy="314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 system interfaces into G/L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Payroll interface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XMS or other expense report system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broker activity – currently manual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3255840" y="264960"/>
            <a:ext cx="498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3594240" y="304920"/>
            <a:ext cx="52016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0033cc"/>
                </a:solidFill>
                <a:effectLst/>
                <a:uFillTx/>
                <a:latin typeface="Arial"/>
              </a:rPr>
              <a:t>Other System Issues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AADFC1F-7921-47EA-93DF-09A3BADCEB5F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"/>
          <p:cNvSpPr/>
          <p:nvPr/>
        </p:nvSpPr>
        <p:spPr>
          <a:xfrm>
            <a:off x="1295280" y="152280"/>
            <a:ext cx="91440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Financial &amp; Statistical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Reporting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990720" y="1676520"/>
            <a:ext cx="10134360" cy="302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Requirements of consolidation system may drive Newco setup decisions (chart of account, lines of business, etc.)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Line / Team Reporting Preferences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Tracking of P/L Categories (prop trading, mid/offer, originations)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Statistical Reporting (volumes, number of trades, etc.)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99CB5DF-24FF-4EC7-936D-A7EF7E0F754B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8839080" y="5181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1201400" y="5181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8534520" y="35812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391520" y="4114800"/>
            <a:ext cx="1440" cy="655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9982080" y="4114800"/>
            <a:ext cx="0" cy="1066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8610480" y="2819520"/>
            <a:ext cx="1800" cy="331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105520" y="2209680"/>
            <a:ext cx="0" cy="1143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733920" y="1600200"/>
            <a:ext cx="2819160" cy="7383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Wes Colwell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Chief Financial Officer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 </a:t>
            </a:r>
            <a:r>
              <a:rPr b="1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(2)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52280" y="6400800"/>
            <a:ext cx="1676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F134211-5A05-4AD4-B443-810287683852}" type="datetime3">
              <a:rPr b="0" lang="en-US" sz="12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September 27, 2025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267080" y="3048120"/>
            <a:ext cx="1752840" cy="7617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470480" y="3188880"/>
            <a:ext cx="1244520" cy="57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17720" rIns="117720" tIns="58680" bIns="586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Tom  Myers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Treasury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(6)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600200" y="3048120"/>
            <a:ext cx="1905120" cy="685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Stephen Douglas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Tax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(4)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620120" y="5473800"/>
            <a:ext cx="2057400" cy="6220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Hope Vargas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General Accounting, Cash Reporting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&amp; A/P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543800" y="3048120"/>
            <a:ext cx="2133720" cy="8524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848720" y="3187800"/>
            <a:ext cx="1447560" cy="68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17720" rIns="117720" tIns="58680" bIns="58680" anchor="ctr">
            <a:spAutoFit/>
          </a:bodyPr>
          <a:p>
            <a:pPr algn="ctr">
              <a:lnSpc>
                <a:spcPct val="90000"/>
              </a:lnSpc>
              <a:spcAft>
                <a:spcPts val="6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Georganne Hodges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Aft>
                <a:spcPts val="6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Accounting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Aft>
                <a:spcPts val="6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(43)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477120" y="4343400"/>
            <a:ext cx="1904760" cy="6094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Faith Killen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Internal &amp; External Reporting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438280" y="2819520"/>
            <a:ext cx="180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9220320" y="4343400"/>
            <a:ext cx="1981080" cy="6094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Elaine Schield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Accounting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0058400" y="5481720"/>
            <a:ext cx="1828800" cy="6141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Greg Whiting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Trading Accounting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391520" y="4114800"/>
            <a:ext cx="2590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8839080" y="5181480"/>
            <a:ext cx="2362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438280" y="2819520"/>
            <a:ext cx="6172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365240" y="2109960"/>
            <a:ext cx="1456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Total employees = 55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590920" y="0"/>
            <a:ext cx="6172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NEWCO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FINANCIAL OPERATIONS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B65C8D7-6214-41A2-B0DC-639A2267EF84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925560" y="2666520"/>
            <a:ext cx="104932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Treasury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04F45B6-9F2C-4EB8-B21D-3C9EF688FCF8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5349960" y="2819520"/>
            <a:ext cx="1644480" cy="1371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Master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925560" y="2057400"/>
            <a:ext cx="3292560" cy="1371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Receipts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8023320" y="2057400"/>
            <a:ext cx="3292560" cy="1371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&amp;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Administrative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023320" y="4191120"/>
            <a:ext cx="3292560" cy="1371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028880" y="4191120"/>
            <a:ext cx="3292200" cy="1371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Disbursements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036400" y="1538280"/>
            <a:ext cx="2314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 Groupings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9057960" y="4570560"/>
            <a:ext cx="1197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Payroll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321080" y="2743200"/>
            <a:ext cx="92556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H="1">
            <a:off x="7097400" y="2666880"/>
            <a:ext cx="82404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V="1">
            <a:off x="4422600" y="3809880"/>
            <a:ext cx="824040" cy="1067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 flipV="1">
            <a:off x="7097400" y="3809880"/>
            <a:ext cx="824040" cy="1067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925560" y="304560"/>
            <a:ext cx="10493280" cy="9903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Bank Account 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634D9F6-8B96-481A-9929-47D491353841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"/>
          <p:cNvSpPr/>
          <p:nvPr/>
        </p:nvSpPr>
        <p:spPr>
          <a:xfrm>
            <a:off x="3048120" y="1600200"/>
            <a:ext cx="8686800" cy="4191120"/>
          </a:xfrm>
          <a:prstGeom prst="rect">
            <a:avLst/>
          </a:prstGeom>
          <a:solidFill>
            <a:srgbClr val="ffff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14440" y="380880"/>
            <a:ext cx="11212560" cy="9144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Commodity Cash Timeline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14440" y="1600200"/>
            <a:ext cx="2457360" cy="4191120"/>
          </a:xfrm>
          <a:prstGeom prst="rect">
            <a:avLst/>
          </a:prstGeom>
          <a:solidFill>
            <a:srgbClr val="ffff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Physical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Financial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Financial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OTC Margin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198240" y="1273320"/>
            <a:ext cx="1449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Month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086280" y="1981080"/>
            <a:ext cx="86486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200400" y="2514600"/>
            <a:ext cx="18432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048120" y="2362320"/>
            <a:ext cx="8534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048120" y="4343400"/>
            <a:ext cx="8686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276720" y="1600200"/>
            <a:ext cx="2062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505320" y="1676520"/>
            <a:ext cx="838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Week 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410080" y="1676520"/>
            <a:ext cx="838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Week 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7620120" y="1676520"/>
            <a:ext cx="838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Week 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0134720" y="1676520"/>
            <a:ext cx="838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Week 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048120" y="2971800"/>
            <a:ext cx="8686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066680" y="5638680"/>
            <a:ext cx="105919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^  Majority of physical power settles from the 20</a:t>
            </a: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th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-30</a:t>
            </a: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th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of month.  (Terms are net 20).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Majority of Financial Gas –power settles in the first two weeks of each month (within 5 days of pricing).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@ Physical gas settlements take place on the 25</a:t>
            </a: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th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of each month.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 Fund/ Receive OTC margin (collateral) daily on the second business day following valuation move.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Fund/Receive original margin and variation margin daily with brokers.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048120" y="3962520"/>
            <a:ext cx="8534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048120" y="5638680"/>
            <a:ext cx="8610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048120" y="5105520"/>
            <a:ext cx="8610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048120" y="4724280"/>
            <a:ext cx="8534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048120" y="2590920"/>
            <a:ext cx="8686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048120" y="3505320"/>
            <a:ext cx="8610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048120" y="2133720"/>
            <a:ext cx="8610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048120" y="5334120"/>
            <a:ext cx="8610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9448920" y="2133720"/>
            <a:ext cx="2286000" cy="22860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858000" y="2133720"/>
            <a:ext cx="2590920" cy="22860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7543800" y="2071800"/>
            <a:ext cx="1143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^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9982080" y="2071800"/>
            <a:ext cx="1067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^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048120" y="2590920"/>
            <a:ext cx="1752480" cy="38088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429000" y="2590920"/>
            <a:ext cx="914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800600" y="2590920"/>
            <a:ext cx="2057400" cy="38088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334120" y="2590920"/>
            <a:ext cx="914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9448920" y="3505320"/>
            <a:ext cx="2286000" cy="45720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0363320" y="3505320"/>
            <a:ext cx="415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@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048120" y="3962520"/>
            <a:ext cx="3809880" cy="38088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5410080" y="3962520"/>
            <a:ext cx="914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505320" y="3962520"/>
            <a:ext cx="914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048120" y="4724280"/>
            <a:ext cx="8686800" cy="38124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429000" y="4724280"/>
            <a:ext cx="914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486400" y="4724280"/>
            <a:ext cx="914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7772400" y="4724280"/>
            <a:ext cx="914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0134720" y="4724280"/>
            <a:ext cx="914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048120" y="5334120"/>
            <a:ext cx="8686800" cy="45720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505320" y="5424480"/>
            <a:ext cx="761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5562720" y="5334120"/>
            <a:ext cx="745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7848720" y="5334120"/>
            <a:ext cx="745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0210680" y="5334120"/>
            <a:ext cx="746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800600" y="1600200"/>
            <a:ext cx="0" cy="4191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6858000" y="1600200"/>
            <a:ext cx="0" cy="4191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9448920" y="1600200"/>
            <a:ext cx="0" cy="4191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1B67716-F474-4913-A528-4D2ABD9CF041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720720" y="533160"/>
            <a:ext cx="10801440" cy="9903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Commodity Settlement Process Flows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24240" y="2789280"/>
            <a:ext cx="1467720" cy="10087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Systems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314880" y="3200400"/>
            <a:ext cx="1828800" cy="3682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9372600" y="2814480"/>
            <a:ext cx="2232000" cy="10540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Wire Transfers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Checks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166840" y="3352680"/>
            <a:ext cx="9907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 flipH="1" flipV="1">
            <a:off x="8153280" y="3272040"/>
            <a:ext cx="1028880" cy="10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9379080" y="3276720"/>
            <a:ext cx="1631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720360" y="3809880"/>
            <a:ext cx="1162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Unify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9414720" y="3886200"/>
            <a:ext cx="2928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Banks return confirmation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 disbursement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6438960" y="3048120"/>
            <a:ext cx="1676520" cy="6426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Treasury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Software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8229600" y="3581280"/>
            <a:ext cx="9525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2100600" y="2971800"/>
            <a:ext cx="1129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Invoice level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detail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6477120" y="3809880"/>
            <a:ext cx="1981080" cy="180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“Treasury Workstation”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review opportunity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to transmission to bank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 flipH="1">
            <a:off x="4419720" y="2895480"/>
            <a:ext cx="4952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4419720" y="2895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5330880" y="2475000"/>
            <a:ext cx="2212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Receipts detail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8057160" y="3048120"/>
            <a:ext cx="1273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Receipts Detail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5181480" y="3429000"/>
            <a:ext cx="1105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183280" y="3048120"/>
            <a:ext cx="1087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Invoice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detail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8110800" y="3581280"/>
            <a:ext cx="1281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Disbursements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Detail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A0BAB20-17C2-4F07-816E-284D1507C462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925560" y="380880"/>
            <a:ext cx="10493280" cy="9907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Daily Cash Management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925560" y="1752480"/>
            <a:ext cx="1049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Next Day Cash Forecast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Utilize “Treasury Workstation” to consolidate cash forecast.   Data sources are as follows: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SAP provides disbursement data: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G&amp;A (including payroll)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5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Settlements Accounting provides estimate for cash receipts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5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OTC margin requirement provided by Credit Department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5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margin provided by Commodity Accounting in a.m. of Settlement Day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3EBA65C-D3BC-44F0-AD3B-863B95B0DA1C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990720" y="533520"/>
            <a:ext cx="10494720" cy="9144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Other Cash Reporting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925560" y="1981080"/>
            <a:ext cx="1049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Actual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5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Summaries (Direct cash flow)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5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Long-term Monthly Projections (Price Risk Management “Roll Out”)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F340059-BE86-4764-A399-2784572FACFE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990720" y="533520"/>
            <a:ext cx="10494720" cy="9144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Administrative Functions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925560" y="1981080"/>
            <a:ext cx="1049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Overnight Investing &amp; Funding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Local Checks &amp; Wires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Letters of Credit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 up Bank Accounts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Deposit Checks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 Stop Payments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1494F38-D675-41FD-9187-0D37E7A32E07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2000-04-06T15:33:47Z</dcterms:created>
  <dc:creator>sstrong</dc:creator>
  <dc:description/>
  <dc:language>en-US</dc:language>
  <cp:lastModifiedBy>kellis2</cp:lastModifiedBy>
  <cp:lastPrinted>2000-08-24T17:05:01Z</cp:lastPrinted>
  <dcterms:modified xsi:type="dcterms:W3CDTF">2001-12-27T20:07:43Z</dcterms:modified>
  <cp:revision>164</cp:revision>
  <dc:subject/>
  <dc:title>No Slide Title</dc:title>
</cp:coreProperties>
</file>