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20920"/>
          </a:xfrm>
          <a:prstGeom prst="rect">
            <a:avLst/>
          </a:prstGeom>
          <a:gradFill rotWithShape="0">
            <a:gsLst>
              <a:gs pos="0">
                <a:srgbClr val="85d1ff"/>
              </a:gs>
              <a:gs pos="50000">
                <a:srgbClr val="fefefe"/>
              </a:gs>
              <a:gs pos="100000">
                <a:srgbClr val="85d1ff"/>
              </a:gs>
            </a:gsLst>
            <a:lin ang="5400000"/>
          </a:gra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6576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7E1AA025-2E7D-4619-B8D3-8CBE6AAB8F57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" name=""/>
          <p:cNvGrpSpPr/>
          <p:nvPr/>
        </p:nvGrpSpPr>
        <p:grpSpPr>
          <a:xfrm>
            <a:off x="8335800" y="6107040"/>
            <a:ext cx="806400" cy="700200"/>
            <a:chOff x="8335800" y="6107040"/>
            <a:chExt cx="806400" cy="700200"/>
          </a:xfrm>
        </p:grpSpPr>
        <p:pic>
          <p:nvPicPr>
            <p:cNvPr id="4" name="ENE_C_WHI" descr=""/>
            <p:cNvPicPr/>
            <p:nvPr/>
          </p:nvPicPr>
          <p:blipFill>
            <a:blip r:embed="rId2"/>
            <a:stretch/>
          </p:blipFill>
          <p:spPr>
            <a:xfrm>
              <a:off x="8335800" y="6107040"/>
              <a:ext cx="696960" cy="7002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" name=""/>
            <p:cNvSpPr/>
            <p:nvPr/>
          </p:nvSpPr>
          <p:spPr>
            <a:xfrm>
              <a:off x="8886240" y="6424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469800" y="520560"/>
            <a:ext cx="8267760" cy="520920"/>
          </a:xfrm>
          <a:prstGeom prst="rect">
            <a:avLst/>
          </a:prstGeom>
          <a:gradFill rotWithShape="0">
            <a:gsLst>
              <a:gs pos="0">
                <a:srgbClr val="85d1ff"/>
              </a:gs>
              <a:gs pos="50000">
                <a:srgbClr val="fefefe"/>
              </a:gs>
              <a:gs pos="100000">
                <a:srgbClr val="85d1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New Proposed Product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573200" y="5266800"/>
            <a:ext cx="603360" cy="36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HCPC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122280" y="3809880"/>
            <a:ext cx="1277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year Daily Call  (800MW)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327480" y="3427560"/>
            <a:ext cx="84780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X-year note @ Y%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(Mezz. capital)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495680" y="3125880"/>
            <a:ext cx="1287720" cy="1238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63720" y="5262120"/>
            <a:ext cx="603000" cy="36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HCPC1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182680" y="5265360"/>
            <a:ext cx="603360" cy="36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HCPC 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09960" y="3736800"/>
            <a:ext cx="1490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29040" y="3962520"/>
            <a:ext cx="1490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314880" y="3141720"/>
            <a:ext cx="903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Mezzanine capital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572000" y="4830840"/>
            <a:ext cx="1262160" cy="826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V="1">
            <a:off x="1231920" y="4764240"/>
            <a:ext cx="584280" cy="48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1854360" y="4776840"/>
            <a:ext cx="190440" cy="482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 flipV="1">
            <a:off x="2286000" y="4763880"/>
            <a:ext cx="177840" cy="495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H="1" flipV="1">
            <a:off x="2679840" y="4763880"/>
            <a:ext cx="419040" cy="50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371600" y="3124080"/>
            <a:ext cx="1604880" cy="1600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EMHC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32440" y="4818240"/>
            <a:ext cx="82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Cash Flow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447920" y="2016000"/>
            <a:ext cx="1295280" cy="493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Hold Co.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247120" y="2743200"/>
            <a:ext cx="647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Distributions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278840" y="4726080"/>
            <a:ext cx="922320" cy="89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>
            <a:off x="5861160" y="5056200"/>
            <a:ext cx="13795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77120" y="4907160"/>
            <a:ext cx="249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460200" y="5378400"/>
            <a:ext cx="227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005280" y="3338640"/>
            <a:ext cx="14396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75200" y="5222880"/>
            <a:ext cx="138924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792520" y="5262120"/>
            <a:ext cx="603000" cy="36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HCPC 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95680" y="2092680"/>
            <a:ext cx="1181160" cy="386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0320" rIns="40320" tIns="40320" bIns="4032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04960"/>
                <a:tab algn="l" pos="1609560"/>
                <a:tab algn="l" pos="2414520"/>
                <a:tab algn="l" pos="3219480"/>
                <a:tab algn="l" pos="4024440"/>
                <a:tab algn="l" pos="4829040"/>
                <a:tab algn="l" pos="5634000"/>
                <a:tab algn="l" pos="6438960"/>
                <a:tab algn="l" pos="7243920"/>
                <a:tab algn="l" pos="8048520"/>
                <a:tab algn="l" pos="8853480"/>
                <a:tab algn="l" pos="9658440"/>
                <a:tab algn="l" pos="10463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04960"/>
                <a:tab algn="l" pos="1609560"/>
                <a:tab algn="l" pos="2414520"/>
                <a:tab algn="l" pos="3219480"/>
                <a:tab algn="l" pos="4024440"/>
                <a:tab algn="l" pos="4829040"/>
                <a:tab algn="l" pos="5634000"/>
                <a:tab algn="l" pos="6438960"/>
                <a:tab algn="l" pos="7243920"/>
                <a:tab algn="l" pos="8048520"/>
                <a:tab algn="l" pos="8853480"/>
                <a:tab algn="l" pos="9658440"/>
                <a:tab algn="l" pos="10463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410080" y="2743200"/>
            <a:ext cx="11620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4960"/>
                <a:tab algn="l" pos="1609560"/>
                <a:tab algn="l" pos="2414520"/>
                <a:tab algn="l" pos="3219480"/>
                <a:tab algn="l" pos="4024440"/>
                <a:tab algn="l" pos="4829040"/>
                <a:tab algn="l" pos="5634000"/>
                <a:tab algn="l" pos="6438960"/>
                <a:tab algn="l" pos="7243920"/>
                <a:tab algn="l" pos="8048520"/>
                <a:tab algn="l" pos="8853480"/>
                <a:tab algn="l" pos="9658440"/>
                <a:tab algn="l" pos="104630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15-year note @ YY% with AAA rating (?)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62440" y="2837160"/>
            <a:ext cx="903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04960"/>
                <a:tab algn="l" pos="1609560"/>
                <a:tab algn="l" pos="2414520"/>
                <a:tab algn="l" pos="3219480"/>
                <a:tab algn="l" pos="4024440"/>
                <a:tab algn="l" pos="4829040"/>
                <a:tab algn="l" pos="5634000"/>
                <a:tab algn="l" pos="6438960"/>
                <a:tab algn="l" pos="7243920"/>
                <a:tab algn="l" pos="8048520"/>
                <a:tab algn="l" pos="8853480"/>
                <a:tab algn="l" pos="9658440"/>
                <a:tab algn="l" pos="104630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Mezzanine capital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" name=""/>
          <p:cNvGrpSpPr/>
          <p:nvPr/>
        </p:nvGrpSpPr>
        <p:grpSpPr>
          <a:xfrm>
            <a:off x="4988160" y="2517840"/>
            <a:ext cx="272160" cy="637920"/>
            <a:chOff x="4988160" y="2517840"/>
            <a:chExt cx="272160" cy="637920"/>
          </a:xfrm>
        </p:grpSpPr>
        <p:sp>
          <p:nvSpPr>
            <p:cNvPr id="36" name=""/>
            <p:cNvSpPr/>
            <p:nvPr/>
          </p:nvSpPr>
          <p:spPr>
            <a:xfrm flipH="1">
              <a:off x="4988160" y="2543760"/>
              <a:ext cx="5760" cy="6120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 flipV="1">
              <a:off x="5254560" y="2517840"/>
              <a:ext cx="5760" cy="6120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" name=""/>
          <p:cNvSpPr/>
          <p:nvPr/>
        </p:nvSpPr>
        <p:spPr>
          <a:xfrm flipV="1">
            <a:off x="2133720" y="251424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V="1">
            <a:off x="2133720" y="1447560"/>
            <a:ext cx="0" cy="533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281320" y="1676520"/>
            <a:ext cx="1220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Mezz distributed  to EME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30960" y="3124080"/>
            <a:ext cx="9223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43600" y="3124440"/>
            <a:ext cx="1447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Insurance Premium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91320" y="3292560"/>
            <a:ext cx="1388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 flipV="1">
            <a:off x="5714640" y="2286000"/>
            <a:ext cx="198108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238880" y="2666880"/>
            <a:ext cx="1162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04960"/>
                <a:tab algn="l" pos="1609560"/>
                <a:tab algn="l" pos="2414520"/>
                <a:tab algn="l" pos="3219480"/>
                <a:tab algn="l" pos="4024440"/>
                <a:tab algn="l" pos="4829040"/>
                <a:tab algn="l" pos="5634000"/>
                <a:tab algn="l" pos="6438960"/>
                <a:tab algn="l" pos="7243920"/>
                <a:tab algn="l" pos="8048520"/>
                <a:tab algn="l" pos="8853480"/>
                <a:tab algn="l" pos="9658440"/>
                <a:tab algn="l" pos="1046304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Policy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5027040" y="4343400"/>
            <a:ext cx="270720" cy="457200"/>
            <a:chOff x="5027040" y="4343400"/>
            <a:chExt cx="270720" cy="457200"/>
          </a:xfrm>
        </p:grpSpPr>
        <p:sp>
          <p:nvSpPr>
            <p:cNvPr id="47" name=""/>
            <p:cNvSpPr/>
            <p:nvPr/>
          </p:nvSpPr>
          <p:spPr>
            <a:xfrm flipH="1">
              <a:off x="5027040" y="4362120"/>
              <a:ext cx="4320" cy="438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flipV="1">
              <a:off x="5293440" y="4343400"/>
              <a:ext cx="4320" cy="438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" name=""/>
          <p:cNvSpPr/>
          <p:nvPr/>
        </p:nvSpPr>
        <p:spPr>
          <a:xfrm>
            <a:off x="3930840" y="4511520"/>
            <a:ext cx="965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 year DC (800MW)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10080" y="4480560"/>
            <a:ext cx="144792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Insurance Premium +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first loss + some profit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019920" y="3383280"/>
            <a:ext cx="1447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loss exposure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791320" y="3505320"/>
            <a:ext cx="1388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230960" y="3809880"/>
            <a:ext cx="92232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791320" y="3917880"/>
            <a:ext cx="1388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943600" y="3733920"/>
            <a:ext cx="1447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 first loss exposure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791320" y="4191120"/>
            <a:ext cx="1388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943600" y="4038840"/>
            <a:ext cx="1447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Discounted equity value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876920" y="3886920"/>
            <a:ext cx="8380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(Residual first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loss exposure)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B2D6AFC-0A72-441C-AA44-59ACA0C5A1F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2000-03-05T00:53:19Z</dcterms:created>
  <dc:creator>jcummin</dc:creator>
  <dc:description/>
  <dc:language>en-US</dc:language>
  <cp:lastModifiedBy>Tosha Henderson</cp:lastModifiedBy>
  <cp:lastPrinted>2001-01-07T19:24:16Z</cp:lastPrinted>
  <dcterms:modified xsi:type="dcterms:W3CDTF">2001-04-20T17:10:37Z</dcterms:modified>
  <cp:revision>199</cp:revision>
  <dc:subject/>
  <dc:title>The Products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D">
    <vt:lpwstr>txho/enx118\01106 enx118.ppt</vt:lpwstr>
  </property>
  <property fmtid="{D5CDD505-2E9C-101B-9397-08002B2CF9AE}" pid="3" name="DocIDPosition">
    <vt:r8>0</vt:r8>
  </property>
  <property fmtid="{D5CDD505-2E9C-101B-9397-08002B2CF9AE}" pid="4" name="DocIDinSlide">
    <vt:bool>1</vt:bool>
  </property>
  <property fmtid="{D5CDD505-2E9C-101B-9397-08002B2CF9AE}" pid="5" name="DocIDinTitle">
    <vt:bool>1</vt:bool>
  </property>
  <property fmtid="{D5CDD505-2E9C-101B-9397-08002B2CF9AE}" pid="6" name="NotesPageLayout">
    <vt:lpwstr>Message</vt:lpwstr>
  </property>
</Properties>
</file>