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wmf" ContentType="image/x-wmf"/>
  <Override PartName="/ppt/media/image9.png" ContentType="image/png"/>
  <Override PartName="/ppt/media/image10.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7038000" cy="9187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type="hdr"/>
          </p:nvPr>
        </p:nvSpPr>
        <p:spPr>
          <a:xfrm>
            <a:off x="-360" y="0"/>
            <a:ext cx="3049560" cy="4586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7" name="PlaceHolder 2"/>
          <p:cNvSpPr>
            <a:spLocks noGrp="1"/>
          </p:cNvSpPr>
          <p:nvPr>
            <p:ph type="dt" idx="4"/>
          </p:nvPr>
        </p:nvSpPr>
        <p:spPr>
          <a:xfrm>
            <a:off x="3989160" y="0"/>
            <a:ext cx="3049560" cy="4586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sldImg"/>
          </p:nvPr>
        </p:nvSpPr>
        <p:spPr>
          <a:xfrm>
            <a:off x="1223640" y="688680"/>
            <a:ext cx="4592520" cy="344484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9" name="PlaceHolder 4"/>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5"/>
          <p:cNvSpPr>
            <a:spLocks noGrp="1"/>
          </p:cNvSpPr>
          <p:nvPr>
            <p:ph type="ftr" idx="5"/>
          </p:nvPr>
        </p:nvSpPr>
        <p:spPr>
          <a:xfrm>
            <a:off x="-360" y="8726040"/>
            <a:ext cx="3049560" cy="45900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1" name="PlaceHolder 6"/>
          <p:cNvSpPr>
            <a:spLocks noGrp="1"/>
          </p:cNvSpPr>
          <p:nvPr>
            <p:ph type="sldNum" idx="6"/>
          </p:nvPr>
        </p:nvSpPr>
        <p:spPr>
          <a:xfrm>
            <a:off x="3989160" y="8726040"/>
            <a:ext cx="3049560" cy="45900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4859EE03-CFA1-4592-96A0-CCC5C402F03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1224000" y="689040"/>
            <a:ext cx="4592520" cy="3444840"/>
          </a:xfrm>
          <a:prstGeom prst="rect">
            <a:avLst/>
          </a:prstGeom>
          <a:ln w="0">
            <a:noFill/>
          </a:ln>
        </p:spPr>
      </p:sp>
      <p:sp>
        <p:nvSpPr>
          <p:cNvPr id="86"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1224000" y="689040"/>
            <a:ext cx="4592520" cy="3444840"/>
          </a:xfrm>
          <a:prstGeom prst="rect">
            <a:avLst/>
          </a:prstGeom>
          <a:ln w="0">
            <a:noFill/>
          </a:ln>
        </p:spPr>
      </p:sp>
      <p:sp>
        <p:nvSpPr>
          <p:cNvPr id="88"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D2C13B1-EF00-47B4-83EE-AFC0A7175E0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B06B2D2-5940-4F92-8118-D708A7393D0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B0CC551-0F96-4852-8C7E-3D886D14529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071C8C8-9CC6-41C8-ACCF-A63B2E6D372E}"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1D9FD9-D26B-42D5-B0DA-29D2EDD8A126}"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png"/><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3"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October 24, 2000</a:t>
            </a:r>
            <a:endParaRPr b="0" lang="en-US" sz="2000" strike="noStrike" u="none">
              <a:solidFill>
                <a:srgbClr val="000000"/>
              </a:solidFill>
              <a:effectLst/>
              <a:uFillTx/>
              <a:latin typeface="Times New Roman"/>
            </a:endParaRPr>
          </a:p>
        </p:txBody>
      </p:sp>
      <p:pic>
        <p:nvPicPr>
          <p:cNvPr id="24" name="LogoWh" descr=""/>
          <p:cNvPicPr/>
          <p:nvPr/>
        </p:nvPicPr>
        <p:blipFill>
          <a:blip r:embed="rId1"/>
          <a:stretch/>
        </p:blipFill>
        <p:spPr>
          <a:xfrm>
            <a:off x="3540240" y="844560"/>
            <a:ext cx="2104920" cy="2111400"/>
          </a:xfrm>
          <a:prstGeom prst="rect">
            <a:avLst/>
          </a:prstGeom>
          <a:noFill/>
          <a:ln w="0">
            <a:noFill/>
          </a:ln>
        </p:spPr>
      </p:pic>
      <p:sp>
        <p:nvSpPr>
          <p:cNvPr id="25"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6"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63"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65"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66" name=""/>
          <p:cNvGraphicFramePr/>
          <p:nvPr/>
        </p:nvGraphicFramePr>
        <p:xfrm>
          <a:off x="0" y="1219320"/>
          <a:ext cx="9144000" cy="5029200"/>
        </p:xfrm>
        <a:graphic>
          <a:graphicData uri="http://schemas.openxmlformats.org/presentationml/2006/ole">
            <p:oleObj progId="Excel.Sheet.12" r:id="rId1" spid="">
              <p:embed/>
              <p:pic>
                <p:nvPicPr>
                  <p:cNvPr id="67" name="" descr=""/>
                  <p:cNvPicPr/>
                  <p:nvPr/>
                </p:nvPicPr>
                <p:blipFill>
                  <a:blip r:embed="rId2"/>
                  <a:stretch/>
                </p:blipFill>
                <p:spPr>
                  <a:xfrm>
                    <a:off x="0" y="1219320"/>
                    <a:ext cx="9144000" cy="5029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70" name=""/>
          <p:cNvGraphicFramePr/>
          <p:nvPr/>
        </p:nvGraphicFramePr>
        <p:xfrm>
          <a:off x="0" y="228600"/>
          <a:ext cx="9144000" cy="6019920"/>
        </p:xfrm>
        <a:graphic>
          <a:graphicData uri="http://schemas.openxmlformats.org/presentationml/2006/ole">
            <p:oleObj progId="Excel.Sheet.12" r:id="rId1" spid="">
              <p:embed/>
              <p:pic>
                <p:nvPicPr>
                  <p:cNvPr id="71" name="" descr=""/>
                  <p:cNvPicPr/>
                  <p:nvPr/>
                </p:nvPicPr>
                <p:blipFill>
                  <a:blip r:embed="rId2"/>
                  <a:stretch/>
                </p:blipFill>
                <p:spPr>
                  <a:xfrm>
                    <a:off x="0" y="228600"/>
                    <a:ext cx="9144000" cy="60199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73" name=""/>
          <p:cNvGraphicFramePr/>
          <p:nvPr/>
        </p:nvGraphicFramePr>
        <p:xfrm>
          <a:off x="0" y="0"/>
          <a:ext cx="9144000" cy="6324480"/>
        </p:xfrm>
        <a:graphic>
          <a:graphicData uri="http://schemas.openxmlformats.org/presentationml/2006/ole">
            <p:oleObj progId="Excel.Sheet.12" r:id="rId1" spid="">
              <p:embed/>
              <p:pic>
                <p:nvPicPr>
                  <p:cNvPr id="74" name="" descr=""/>
                  <p:cNvPicPr/>
                  <p:nvPr/>
                </p:nvPicPr>
                <p:blipFill>
                  <a:blip r:embed="rId2"/>
                  <a:stretch/>
                </p:blipFill>
                <p:spPr>
                  <a:xfrm>
                    <a:off x="0" y="0"/>
                    <a:ext cx="914400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5" name=""/>
          <p:cNvGraphicFramePr/>
          <p:nvPr/>
        </p:nvGraphicFramePr>
        <p:xfrm>
          <a:off x="0" y="457200"/>
          <a:ext cx="9144000" cy="4267080"/>
        </p:xfrm>
        <a:graphic>
          <a:graphicData uri="http://schemas.openxmlformats.org/presentationml/2006/ole">
            <p:oleObj progId="Excel.Sheet.12" r:id="rId1" spid="">
              <p:embed/>
              <p:pic>
                <p:nvPicPr>
                  <p:cNvPr id="76" name="" descr=""/>
                  <p:cNvPicPr/>
                  <p:nvPr/>
                </p:nvPicPr>
                <p:blipFill>
                  <a:blip r:embed="rId2"/>
                  <a:stretch/>
                </p:blipFill>
                <p:spPr>
                  <a:xfrm>
                    <a:off x="0" y="457200"/>
                    <a:ext cx="9144000" cy="4267080"/>
                  </a:xfrm>
                  <a:prstGeom prst="rect">
                    <a:avLst/>
                  </a:prstGeom>
                  <a:noFill/>
                  <a:ln w="0">
                    <a:noFill/>
                  </a:ln>
                </p:spPr>
              </p:pic>
            </p:oleObj>
          </a:graphicData>
        </a:graphic>
      </p:graphicFrame>
      <p:sp>
        <p:nvSpPr>
          <p:cNvPr id="7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Summer</a:t>
            </a:r>
            <a:endParaRPr b="0" lang="en-US" sz="1600" strike="noStrike" u="none">
              <a:solidFill>
                <a:srgbClr val="000000"/>
              </a:solidFill>
              <a:effectLst/>
              <a:uFillTx/>
              <a:latin typeface="Times New Roman"/>
            </a:endParaRPr>
          </a:p>
        </p:txBody>
      </p:sp>
      <p:sp>
        <p:nvSpPr>
          <p:cNvPr id="78" name=""/>
          <p:cNvSpPr/>
          <p:nvPr/>
        </p:nvSpPr>
        <p:spPr>
          <a:xfrm>
            <a:off x="685800" y="228600"/>
            <a:ext cx="77724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sp>
        <p:nvSpPr>
          <p:cNvPr id="79" name=""/>
          <p:cNvSpPr/>
          <p:nvPr/>
        </p:nvSpPr>
        <p:spPr>
          <a:xfrm>
            <a:off x="0" y="4800600"/>
            <a:ext cx="8991720" cy="581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Foote Creek 4 Wind Project did not begin commercial operations as scheduled and was delayed from August to October. </a:t>
            </a:r>
            <a:endParaRPr b="0" lang="en-US" sz="1600" strike="noStrike" u="none">
              <a:solidFill>
                <a:srgbClr val="000000"/>
              </a:solidFill>
              <a:effectLst/>
              <a:uFillTx/>
              <a:latin typeface="Times New Roman"/>
            </a:endParaRPr>
          </a:p>
        </p:txBody>
      </p:sp>
      <p:sp>
        <p:nvSpPr>
          <p:cNvPr id="80" name=""/>
          <p:cNvSpPr/>
          <p:nvPr/>
        </p:nvSpPr>
        <p:spPr>
          <a:xfrm>
            <a:off x="0" y="5943600"/>
            <a:ext cx="830592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Ray Nixon online date May 2003 not May 2001.</a:t>
            </a:r>
            <a:endParaRPr b="0" lang="en-US" sz="1600" strike="noStrike" u="none">
              <a:solidFill>
                <a:srgbClr val="000000"/>
              </a:solidFill>
              <a:effectLst/>
              <a:uFillTx/>
              <a:latin typeface="Times New Roman"/>
            </a:endParaRPr>
          </a:p>
        </p:txBody>
      </p:sp>
      <p:sp>
        <p:nvSpPr>
          <p:cNvPr id="81" name=""/>
          <p:cNvSpPr/>
          <p:nvPr/>
        </p:nvSpPr>
        <p:spPr>
          <a:xfrm>
            <a:off x="6629400" y="304812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
        <p:nvSpPr>
          <p:cNvPr id="82" name=""/>
          <p:cNvSpPr/>
          <p:nvPr/>
        </p:nvSpPr>
        <p:spPr>
          <a:xfrm>
            <a:off x="8610480" y="3581280"/>
            <a:ext cx="53352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
        <p:nvSpPr>
          <p:cNvPr id="83" name=""/>
          <p:cNvSpPr/>
          <p:nvPr/>
        </p:nvSpPr>
        <p:spPr>
          <a:xfrm>
            <a:off x="6553080" y="411480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
        <p:nvSpPr>
          <p:cNvPr id="84" name=""/>
          <p:cNvSpPr/>
          <p:nvPr/>
        </p:nvSpPr>
        <p:spPr>
          <a:xfrm>
            <a:off x="0" y="5410080"/>
            <a:ext cx="830592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Moss Landing has an estimated capacity of 1,060 MW rather than 1,065 MW.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28" name="PlaceHolder 2"/>
          <p:cNvSpPr>
            <a:spLocks noGrp="1"/>
          </p:cNvSpPr>
          <p:nvPr>
            <p:ph/>
          </p:nvPr>
        </p:nvSpPr>
        <p:spPr>
          <a:xfrm>
            <a:off x="228600" y="6091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Medanos(Pitt),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1,048 MW, Aug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 (AP received 10/25)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Nov 2002</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Dec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Metcalf, 600 MW, Feb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Rosarito(Tijuana, MX), 255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 </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29" name=""/>
          <p:cNvSpPr/>
          <p:nvPr/>
        </p:nvSpPr>
        <p:spPr>
          <a:xfrm>
            <a:off x="609480" y="6094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pic>
        <p:nvPicPr>
          <p:cNvPr id="31" name="" descr=""/>
          <p:cNvPicPr/>
          <p:nvPr/>
        </p:nvPicPr>
        <p:blipFill>
          <a:blip r:embed="rId1"/>
          <a:srcRect l="1317" t="12531" r="2634" b="2985"/>
          <a:stretch/>
        </p:blipFill>
        <p:spPr>
          <a:xfrm>
            <a:off x="3276720" y="1066680"/>
            <a:ext cx="586728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34" name="PlaceHolder 2"/>
          <p:cNvSpPr>
            <a:spLocks noGrp="1"/>
          </p:cNvSpPr>
          <p:nvPr>
            <p:ph/>
          </p:nvPr>
        </p:nvSpPr>
        <p:spPr>
          <a:xfrm>
            <a:off x="685440" y="1523520"/>
            <a:ext cx="3809880" cy="4343400"/>
          </a:xfrm>
          <a:prstGeom prst="rect">
            <a:avLst/>
          </a:prstGeom>
          <a:noFill/>
          <a:ln w="0">
            <a:noFill/>
          </a:ln>
        </p:spPr>
        <p:txBody>
          <a:bodyPr lIns="90000" rIns="90000" tIns="46800" bIns="4680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Metcalf, 600 MW, Jan 2003, NP15. CEC approval issued on 10/13/2000.  This project still must pass San Jose rezoning but has cleared the biggest stumbling block to issuance of a permit.  Consumer advocacy groups have voiced support for this project.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Moss Landing, 1,090 MW, Sep 2002, NP15. Ground break set to Oct 30th.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Mountainview, 1,056 MW, Apr 2003, SP15. CEC decision to be made by January 01.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Calpine sold PG&amp;E 400 MW flat, 3 years for $51.50 starting July 2001.  This start date corresponds to the approximate online date of the Sutter power plant (500 MW) coming online in June 2001.  See Megawatt Daily Oct 18th.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3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6" name="PlaceHolder 3"/>
          <p:cNvSpPr>
            <a:spLocks noGrp="1"/>
          </p:cNvSpPr>
          <p:nvPr>
            <p:ph/>
          </p:nvPr>
        </p:nvSpPr>
        <p:spPr>
          <a:xfrm>
            <a:off x="4647960" y="15235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CISO has suspended power consumers’ chance to opt out of voluntary interruptible programs until March 31, 2000 from Nov.  After 18 power cuts this previous summer with some customers experiencing up to 13 curtailments, many customers are rethinking the value of this plan.  The PUC estimates there are 2,800 MW enrolled on interruptible programs throughout the state with an estimated annual cost of $220 million.</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Chula Vista, 49 MW peaker, Jun 2001, SP15. City council approved construction.  Construction set to begin in Jan 2001.  Limited to 48,000 annual MW output. </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38"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Fredrickson, 249 MW, June 2002.  Air permits have been received. The site is 60% complete with a BPA interconnection agreement expected to be signed this month.  The major problem with this site is that they have been unable to obtain Frame 7 A or B turbines.  Start date has been set, as per developer, to June 2002.</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Chehalis, 550 MW, June 2003.  Construction set to begin Spring 2001.  EFSEC approval expected Nov 13th.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0"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2000.  SCL has signed a 5 year 100 MW offtake purchase.</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Construction delays have pushed this online date from June 2001 to August 2001. </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 Power Co has issued an RFP for 250 MW of peaking power installed by June 2004. IPC has short listed a number of companies but has not released that list.</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43"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4"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47"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increased its existing request for plant additions by 100 MW to the 1,500 MW forecast it made in June.  PSCO is still in negotiations with several bidders.</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Manchief (Brush), 265 MW (UC). Original on-line date June, 2000.  Encountered testing delays.  On-line date was July 21, 2000.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2001.  Not short listed, but will probably be built(80%).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8"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 which is roughly 362 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Midway, 225 MW, Jul 2001.  6 x LM6000 Peaker.  PPA signed for 11 year toll on Oct 15th. </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
          <p:cNvSpPr/>
          <p:nvPr/>
        </p:nvSpPr>
        <p:spPr>
          <a:xfrm>
            <a:off x="5410080" y="5791320"/>
            <a:ext cx="35816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Source: PSCO 1999 Integrated Resource Plan</a:t>
            </a:r>
            <a:endParaRPr b="0" lang="en-US" sz="1200" strike="noStrike" u="none">
              <a:solidFill>
                <a:srgbClr val="000000"/>
              </a:solidFill>
              <a:effectLst/>
              <a:uFillTx/>
              <a:latin typeface="Times New Roman"/>
            </a:endParaRPr>
          </a:p>
        </p:txBody>
      </p:sp>
      <p:sp>
        <p:nvSpPr>
          <p:cNvPr id="5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52"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3" name="" descr=""/>
          <p:cNvPicPr/>
          <p:nvPr/>
        </p:nvPicPr>
        <p:blipFill>
          <a:blip r:embed="rId1"/>
          <a:srcRect l="0" t="12502" r="4688" b="11513"/>
          <a:stretch/>
        </p:blipFill>
        <p:spPr>
          <a:xfrm>
            <a:off x="762120" y="1295280"/>
            <a:ext cx="7772400" cy="50292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55" name="PlaceHolder 2"/>
          <p:cNvSpPr>
            <a:spLocks noGrp="1"/>
          </p:cNvSpPr>
          <p:nvPr>
            <p:ph/>
          </p:nvPr>
        </p:nvSpPr>
        <p:spPr>
          <a:xfrm>
            <a:off x="685440" y="1828800"/>
            <a:ext cx="3809880" cy="4114800"/>
          </a:xfrm>
          <a:prstGeom prst="rect">
            <a:avLst/>
          </a:prstGeom>
          <a:noFill/>
          <a:ln w="0">
            <a:noFill/>
          </a:ln>
        </p:spPr>
        <p:txBody>
          <a:bodyPr lIns="90000" rIns="90000" tIns="46800" bIns="46800" anchor="t">
            <a:normAutofit/>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Red Hawk, 530 MW, Pinnacle West(APS), June 2003.  EPA review of site license began 10/15/00.</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Mesquite, 1,250 MW, Sempra, Jan 2003.  A public hearing is scheduled for Nov 28th.  Construction commencement is scheduled for Spring 2001.</a:t>
            </a:r>
            <a:endParaRPr b="0" lang="en-US" sz="1400" strike="noStrike" u="none">
              <a:solidFill>
                <a:srgbClr val="000000"/>
              </a:solidFill>
              <a:effectLst/>
              <a:uFillTx/>
              <a:latin typeface="Arial"/>
            </a:endParaRPr>
          </a:p>
          <a:p>
            <a:pPr lvl="1" marL="74304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6"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fontScale="92500" lnSpcReduction="9999"/>
          </a:bodyPr>
          <a:p>
            <a:pPr marL="343080" indent="-34308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lawsuits with respect to the following plants will be dropped within 30 days.  The parties entered a stipulation that would make output available to Arizona customers for 2 years from plant commencement.</a:t>
            </a:r>
            <a:endParaRPr b="0" lang="en-US" sz="1600" strike="noStrike" u="none">
              <a:solidFill>
                <a:srgbClr val="000000"/>
              </a:solidFill>
              <a:effectLst/>
              <a:uFillTx/>
              <a:latin typeface="Arial"/>
            </a:endParaRPr>
          </a:p>
          <a:p>
            <a:pPr lvl="2" marL="1143000" indent="-228600">
              <a:spcBef>
                <a:spcPts val="300"/>
              </a:spcBef>
              <a:buClr>
                <a:srgbClr val="000000"/>
              </a:buClr>
              <a:buFont typeface="Arial"/>
              <a:buChar char="1"/>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Arlington Valley, 550 MW, Duke, August 2002.  Permit to be issued by Nov 15th.</a:t>
            </a: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Clr>
                <a:srgbClr val="000000"/>
              </a:buClr>
              <a:buFont typeface="Arial"/>
              <a:buChar char="2"/>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Panda Gila, 1,000 MW, Oct 2002.  According to developer construction scheduled to begin December 2000.  </a:t>
            </a: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Clr>
                <a:srgbClr val="000000"/>
              </a:buClr>
              <a:buFont typeface="Arial"/>
              <a:buChar char="3"/>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Harquahala, 1,040 MW, March 2003. The air and water  assessment from BLM is due by Dec 2000.  The plant had expected to begin construction in January 2001.  A public hearing is scheduled for Nov 21st.</a:t>
            </a: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60"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1" name="" descr=""/>
          <p:cNvPicPr/>
          <p:nvPr/>
        </p:nvPicPr>
        <p:blipFill>
          <a:blip r:embed="rId1"/>
          <a:srcRect l="0" t="12502" r="20315" b="15627"/>
          <a:stretch/>
        </p:blipFill>
        <p:spPr>
          <a:xfrm>
            <a:off x="762120" y="1295280"/>
            <a:ext cx="7772400" cy="510552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8734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Kristian Lande</cp:lastModifiedBy>
  <cp:lastPrinted>2000-11-02T19:01:35Z</cp:lastPrinted>
  <dcterms:modified xsi:type="dcterms:W3CDTF">2000-11-03T11:49:51Z</dcterms:modified>
  <cp:revision>128</cp:revision>
  <dc:subject/>
  <dc:title>No Slide Title</dc:title>
</cp:coreProperties>
</file>