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embeddings/oleObject1.docx" ContentType="application/vnd.openxmlformats-officedocument.wordprocessingml.document"/>
  <Override PartName="/ppt/embeddings/oleObject1.xlsx" ContentType="application/vnd.openxmlformats-officedocument.spreadsheetml.sheet"/>
  <Override PartName="/ppt/media/image1.png" ContentType="image/png"/>
  <Override PartName="/ppt/media/image2.png" ContentType="image/png"/>
  <Override PartName="/ppt/media/image3.png" ContentType="image/png"/>
  <Override PartName="/ppt/media/image4.png" ContentType="image/png"/>
  <Override PartName="/ppt/media/image5.wmf" ContentType="image/x-wmf"/>
  <Override PartName="/ppt/media/image6.wmf" ContentType="image/x-wmf"/>
  <Override PartName="/ppt/media/image7.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9144000" cy="6858000"/>
  <p:notesSz cx="7037388" cy="91868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 name=""/>
          <p:cNvSpPr/>
          <p:nvPr/>
        </p:nvSpPr>
        <p:spPr>
          <a:xfrm>
            <a:off x="0" y="0"/>
            <a:ext cx="7038000" cy="9187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8" name="PlaceHolder 1"/>
          <p:cNvSpPr>
            <a:spLocks noGrp="1"/>
          </p:cNvSpPr>
          <p:nvPr>
            <p:ph type="hdr"/>
          </p:nvPr>
        </p:nvSpPr>
        <p:spPr>
          <a:xfrm>
            <a:off x="-360" y="0"/>
            <a:ext cx="3049560" cy="458640"/>
          </a:xfrm>
          <a:prstGeom prst="rect">
            <a:avLst/>
          </a:prstGeom>
          <a:noFill/>
          <a:ln w="0">
            <a:noFill/>
          </a:ln>
        </p:spPr>
        <p:txBody>
          <a:bodyPr lIns="92880" rIns="92880" tIns="46440" bIns="46440" anchor="t">
            <a:noAutofit/>
          </a:bodyPr>
          <a:p>
            <a:pPr indent="0">
              <a:lnSpc>
                <a:spcPct val="100000"/>
              </a:lnSpc>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&lt;header&gt;</a:t>
            </a:r>
            <a:endParaRPr b="0" lang="en-US" sz="1200" strike="noStrike" u="none">
              <a:solidFill>
                <a:srgbClr val="000000"/>
              </a:solidFill>
              <a:effectLst/>
              <a:uFillTx/>
              <a:latin typeface="Times New Roman"/>
            </a:endParaRPr>
          </a:p>
        </p:txBody>
      </p:sp>
      <p:sp>
        <p:nvSpPr>
          <p:cNvPr id="19" name="PlaceHolder 2"/>
          <p:cNvSpPr>
            <a:spLocks noGrp="1"/>
          </p:cNvSpPr>
          <p:nvPr>
            <p:ph type="dt" idx="4"/>
          </p:nvPr>
        </p:nvSpPr>
        <p:spPr>
          <a:xfrm>
            <a:off x="3989160" y="0"/>
            <a:ext cx="3049560" cy="458640"/>
          </a:xfrm>
          <a:prstGeom prst="rect">
            <a:avLst/>
          </a:prstGeom>
          <a:noFill/>
          <a:ln w="0">
            <a:noFill/>
          </a:ln>
        </p:spPr>
        <p:txBody>
          <a:bodyPr lIns="92880" rIns="92880" tIns="46440" bIns="46440" anchor="t">
            <a:noAutofit/>
          </a:bodyPr>
          <a:lstStyle>
            <a:lvl1pPr indent="0" algn="r">
              <a:lnSpc>
                <a:spcPct val="100000"/>
              </a:lnSpc>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lang="en-US" sz="1200" strike="noStrike" u="none">
                <a:solidFill>
                  <a:srgbClr val="000000"/>
                </a:solidFill>
                <a:effectLst/>
                <a:uFillTx/>
                <a:latin typeface="Arial"/>
              </a:defRPr>
            </a:lvl1pPr>
          </a:lstStyle>
          <a:p>
            <a:pPr indent="0" algn="r">
              <a:lnSpc>
                <a:spcPct val="100000"/>
              </a:lnSpc>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Times New Roman"/>
            </a:endParaRPr>
          </a:p>
        </p:txBody>
      </p:sp>
      <p:sp>
        <p:nvSpPr>
          <p:cNvPr id="20" name="PlaceHolder 3"/>
          <p:cNvSpPr>
            <a:spLocks noGrp="1"/>
          </p:cNvSpPr>
          <p:nvPr>
            <p:ph type="sldImg"/>
          </p:nvPr>
        </p:nvSpPr>
        <p:spPr>
          <a:xfrm>
            <a:off x="1223640" y="688680"/>
            <a:ext cx="4592520" cy="34448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move the slide</a:t>
            </a:r>
            <a:endParaRPr b="0" lang="en-US" sz="4400" strike="noStrike" u="none">
              <a:solidFill>
                <a:srgbClr val="000000"/>
              </a:solidFill>
              <a:effectLst/>
              <a:uFillTx/>
              <a:latin typeface="Arial"/>
            </a:endParaRPr>
          </a:p>
        </p:txBody>
      </p:sp>
      <p:sp>
        <p:nvSpPr>
          <p:cNvPr id="21" name="PlaceHolder 4"/>
          <p:cNvSpPr>
            <a:spLocks noGrp="1"/>
          </p:cNvSpPr>
          <p:nvPr>
            <p:ph type="body"/>
          </p:nvPr>
        </p:nvSpPr>
        <p:spPr>
          <a:xfrm>
            <a:off x="937800" y="4362120"/>
            <a:ext cx="5162760" cy="413388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2" name="PlaceHolder 5"/>
          <p:cNvSpPr>
            <a:spLocks noGrp="1"/>
          </p:cNvSpPr>
          <p:nvPr>
            <p:ph type="ftr" idx="5"/>
          </p:nvPr>
        </p:nvSpPr>
        <p:spPr>
          <a:xfrm>
            <a:off x="-360" y="8726040"/>
            <a:ext cx="3049560" cy="459000"/>
          </a:xfrm>
          <a:prstGeom prst="rect">
            <a:avLst/>
          </a:prstGeom>
          <a:noFill/>
          <a:ln w="0">
            <a:noFill/>
          </a:ln>
        </p:spPr>
        <p:txBody>
          <a:bodyPr lIns="92880" rIns="92880" tIns="46440" bIns="46440" anchor="b">
            <a:noAutofit/>
          </a:bodyPr>
          <a:lstStyle>
            <a:lvl1pPr indent="0">
              <a:lnSpc>
                <a:spcPct val="100000"/>
              </a:lnSpc>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lang="en-US" sz="1200" strike="noStrike" u="none">
                <a:solidFill>
                  <a:srgbClr val="000000"/>
                </a:solidFill>
                <a:effectLst/>
                <a:uFillTx/>
                <a:latin typeface="Arial"/>
              </a:defRPr>
            </a:lvl1pPr>
          </a:lstStyle>
          <a:p>
            <a:pPr indent="0">
              <a:lnSpc>
                <a:spcPct val="100000"/>
              </a:lnSpc>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23" name="PlaceHolder 6"/>
          <p:cNvSpPr>
            <a:spLocks noGrp="1"/>
          </p:cNvSpPr>
          <p:nvPr>
            <p:ph type="sldNum" idx="6"/>
          </p:nvPr>
        </p:nvSpPr>
        <p:spPr>
          <a:xfrm>
            <a:off x="3989160" y="8726040"/>
            <a:ext cx="3049560" cy="459000"/>
          </a:xfrm>
          <a:prstGeom prst="rect">
            <a:avLst/>
          </a:prstGeom>
          <a:noFill/>
          <a:ln w="0">
            <a:noFill/>
          </a:ln>
        </p:spPr>
        <p:txBody>
          <a:bodyPr lIns="92880" rIns="92880" tIns="46440" bIns="46440" anchor="b">
            <a:noAutofit/>
          </a:bodyPr>
          <a:lstStyle>
            <a:lvl1pPr indent="0" algn="r">
              <a:lnSpc>
                <a:spcPct val="100000"/>
              </a:lnSpc>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lang="en-US" sz="1200" strike="noStrike" u="none">
                <a:solidFill>
                  <a:srgbClr val="000000"/>
                </a:solidFill>
                <a:effectLst/>
                <a:uFillTx/>
                <a:latin typeface="Arial"/>
              </a:defRPr>
            </a:lvl1pPr>
          </a:lstStyle>
          <a:p>
            <a:pPr indent="0" algn="r">
              <a:lnSpc>
                <a:spcPct val="100000"/>
              </a:lnSpc>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fld id="{068786C5-D309-4AE3-8D56-73C2CAC085F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PlaceHolder 1"/>
          <p:cNvSpPr>
            <a:spLocks noGrp="1"/>
          </p:cNvSpPr>
          <p:nvPr>
            <p:ph type="sldImg"/>
          </p:nvPr>
        </p:nvSpPr>
        <p:spPr>
          <a:xfrm>
            <a:off x="1224000" y="689040"/>
            <a:ext cx="4592520" cy="3444840"/>
          </a:xfrm>
          <a:prstGeom prst="rect">
            <a:avLst/>
          </a:prstGeom>
          <a:ln w="0">
            <a:noFill/>
          </a:ln>
        </p:spPr>
      </p:sp>
      <p:sp>
        <p:nvSpPr>
          <p:cNvPr id="81" name="PlaceHolder 2"/>
          <p:cNvSpPr>
            <a:spLocks noGrp="1"/>
          </p:cNvSpPr>
          <p:nvPr>
            <p:ph type="body"/>
          </p:nvPr>
        </p:nvSpPr>
        <p:spPr>
          <a:xfrm>
            <a:off x="937800" y="4362120"/>
            <a:ext cx="5162760" cy="4133880"/>
          </a:xfrm>
          <a:prstGeom prst="rect">
            <a:avLst/>
          </a:prstGeom>
          <a:noFill/>
          <a:ln w="0">
            <a:noFill/>
          </a:ln>
        </p:spPr>
        <p:txBody>
          <a:bodyPr lIns="92880" rIns="92880" tIns="46440" bIns="46440" anchor="t">
            <a:noAutofit/>
          </a:bodyPr>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a:t>
            </a:r>
            <a:r>
              <a:rPr b="1" lang="en-US" sz="1200" strike="noStrike" u="none">
                <a:solidFill>
                  <a:srgbClr val="000000"/>
                </a:solidFill>
                <a:effectLst/>
                <a:uFillTx/>
                <a:latin typeface="Times New Roman"/>
              </a:rPr>
              <a:t>California Energy Commission</a:t>
            </a:r>
            <a:r>
              <a:rPr b="0" lang="en-US" sz="1200" strike="noStrike" u="none">
                <a:solidFill>
                  <a:srgbClr val="000000"/>
                </a:solidFill>
                <a:effectLst/>
                <a:uFillTx/>
                <a:latin typeface="Times New Roman"/>
              </a:rPr>
              <a:t> has the statutory authority to site and license thermal power plants that are rated at 50 megawatts and larger and related transmission lines, fuel supply lines and other facilities. </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Contact: Mignon Marks (916) 654-4732</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San Diego Air Pollution Control District</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Contact: Marcie (858) 694-3979</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San Joaquin Valley Air Pollution Control District</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Contact: Steve Roeder (559) 230-5888</a:t>
            </a:r>
            <a:r>
              <a:rPr b="1" lang="en-US" sz="1200" strike="noStrike" u="none">
                <a:solidFill>
                  <a:srgbClr val="000000"/>
                </a:solidFill>
                <a:effectLst/>
                <a:uFillTx/>
                <a:latin typeface="Times New Roman"/>
              </a:rPr>
              <a:t>Everett Planning and Community Development</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Contact: Paul Roberts (425) 257-8731, Jerry Irvin </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Origination:</a:t>
            </a:r>
            <a:r>
              <a:rPr b="0" lang="en-US" sz="1200" strike="noStrike" u="none">
                <a:solidFill>
                  <a:srgbClr val="000000"/>
                </a:solidFill>
                <a:effectLst/>
                <a:uFillTx/>
                <a:latin typeface="Times New Roman"/>
              </a:rPr>
              <a:t> Steve Thome, Ed Clark, Frank Vickers,Dave Parque, Jim Buerkl, Saji John</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PIRA</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Contact:</a:t>
            </a:r>
            <a:r>
              <a:rPr b="1"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Jimmy Kow (212) 686-6808</a:t>
            </a:r>
            <a:endParaRPr b="0" lang="en-US" sz="12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Black"/>
              </a:rPr>
              <a:t> </a:t>
            </a:r>
            <a:r>
              <a:rPr b="1" lang="en-US" sz="1000" strike="noStrike" u="none">
                <a:solidFill>
                  <a:srgbClr val="000000"/>
                </a:solidFill>
                <a:effectLst/>
                <a:uFillTx/>
                <a:latin typeface="ArialBlack"/>
              </a:rPr>
              <a:t>CEC Report -</a:t>
            </a:r>
            <a:r>
              <a:rPr b="0" lang="en-US" sz="1000" strike="noStrike" u="none">
                <a:solidFill>
                  <a:srgbClr val="000000"/>
                </a:solidFill>
                <a:effectLst/>
                <a:uFillTx/>
                <a:latin typeface="ArialBlack"/>
              </a:rPr>
              <a:t> MARKET CLEARING PRICES UNDER ALTERNATIVE RESOURCE SCENARIOS </a:t>
            </a:r>
            <a:r>
              <a:rPr b="0" lang="en-US" sz="1000" strike="noStrike" u="none">
                <a:solidFill>
                  <a:srgbClr val="000000"/>
                </a:solidFill>
                <a:effectLst/>
                <a:uFillTx/>
                <a:latin typeface="Arial,Bold"/>
              </a:rPr>
              <a:t>2000 — 2010 Appendix C</a:t>
            </a: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1224000" y="689040"/>
            <a:ext cx="4592520" cy="3444840"/>
          </a:xfrm>
          <a:prstGeom prst="rect">
            <a:avLst/>
          </a:prstGeom>
          <a:ln w="0">
            <a:noFill/>
          </a:ln>
        </p:spPr>
      </p:sp>
      <p:sp>
        <p:nvSpPr>
          <p:cNvPr id="83" name="PlaceHolder 2"/>
          <p:cNvSpPr>
            <a:spLocks noGrp="1"/>
          </p:cNvSpPr>
          <p:nvPr>
            <p:ph type="body"/>
          </p:nvPr>
        </p:nvSpPr>
        <p:spPr>
          <a:xfrm>
            <a:off x="937800" y="4362120"/>
            <a:ext cx="5162760" cy="413388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Hydrology includes consumptive and non-consumptive rights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Model Run-of-River, Storage and Pump storage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Les Nicholson, Nevada Irrigation District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PGAE  typically spills mid May - June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FERC license mandates minimum pool for flood control, in stream minimum flows. Corps of Engineers sets limitations for reservoirs during certain times of the year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Folsom Dam kept low in Oct and March. 1996 unusually early flood event got up to river capacity. Modifications were made to Folsom in order to release more water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Set of scalars and prices for different water years (good, average, bad) 1-2 std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Algorithm to optimize production from top units to units downstream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PGAE indicates that power contracts arenot for sale</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sldImg"/>
          </p:nvPr>
        </p:nvSpPr>
        <p:spPr>
          <a:xfrm>
            <a:off x="1224000" y="689040"/>
            <a:ext cx="4592520" cy="3444840"/>
          </a:xfrm>
          <a:prstGeom prst="rect">
            <a:avLst/>
          </a:prstGeom>
          <a:ln w="0">
            <a:noFill/>
          </a:ln>
        </p:spPr>
      </p:sp>
      <p:sp>
        <p:nvSpPr>
          <p:cNvPr id="85" name="PlaceHolder 2"/>
          <p:cNvSpPr>
            <a:spLocks noGrp="1"/>
          </p:cNvSpPr>
          <p:nvPr>
            <p:ph type="body"/>
          </p:nvPr>
        </p:nvSpPr>
        <p:spPr>
          <a:xfrm>
            <a:off x="937800" y="4362120"/>
            <a:ext cx="5162760" cy="413388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CISO has reset target pricing mechanism for the real time energy imbalance market.  The price of the highest decremental bids is greater than the price for the lowest incremental bid.  The new price is to be greater of zero or the lowest incremental bid.</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sldImg"/>
          </p:nvPr>
        </p:nvSpPr>
        <p:spPr>
          <a:xfrm>
            <a:off x="1224000" y="689040"/>
            <a:ext cx="4592520" cy="3444840"/>
          </a:xfrm>
          <a:prstGeom prst="rect">
            <a:avLst/>
          </a:prstGeom>
          <a:ln w="0">
            <a:noFill/>
          </a:ln>
        </p:spPr>
      </p:sp>
      <p:sp>
        <p:nvSpPr>
          <p:cNvPr id="87" name="PlaceHolder 2"/>
          <p:cNvSpPr>
            <a:spLocks noGrp="1"/>
          </p:cNvSpPr>
          <p:nvPr>
            <p:ph type="body"/>
          </p:nvPr>
        </p:nvSpPr>
        <p:spPr>
          <a:xfrm>
            <a:off x="937800" y="4362120"/>
            <a:ext cx="5162760" cy="413388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Formerly (stalled) NWPE 220 MW project.  FPL bought rights in 1/99.  Construction to began 9/1/99 As of 4/25/00 Unit 1 not complete and gas line construction has been stalled.</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9"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10"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AD98319D-B928-4535-9324-2872CC0A2EBB}"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5FD93900-52AD-4A37-9B22-4CCB8899AE4D}"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Media"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1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14"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355920ED-A180-4392-A40E-BE440314017F}"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1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E7BCD63-7C8D-4BE7-B6AB-3E5980AE041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2D9505B3-EB6C-413F-A57A-59FBBAAD1758}"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package" Target="../embeddings/oleObject1.docx"/><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C1949E3-A483-4A52-8394-59B1B183622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304920" y="0"/>
            <a:ext cx="2438280" cy="36828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0033"/>
                </a:solidFill>
                <a:effectLst/>
                <a:uFillTx/>
                <a:latin typeface="Arial"/>
              </a:rPr>
              <a:t>CONFIDENTIAL</a:t>
            </a:r>
            <a:endParaRPr b="0" lang="en-US" sz="1800" strike="noStrike" u="none">
              <a:solidFill>
                <a:srgbClr val="000000"/>
              </a:solidFill>
              <a:effectLst/>
              <a:uFillTx/>
              <a:latin typeface="Times New Roman"/>
            </a:endParaRPr>
          </a:p>
        </p:txBody>
      </p:sp>
      <p:graphicFrame>
        <p:nvGraphicFramePr>
          <p:cNvPr id="6" name=""/>
          <p:cNvGraphicFramePr/>
          <p:nvPr/>
        </p:nvGraphicFramePr>
        <p:xfrm>
          <a:off x="8458200" y="6264360"/>
          <a:ext cx="685800" cy="593640"/>
        </p:xfrm>
        <a:graphic>
          <a:graphicData uri="http://schemas.openxmlformats.org/presentationml/2006/ole">
            <p:oleObj progId="Word.Document.12" r:id="rId2" spid="">
              <p:embed/>
              <p:pic>
                <p:nvPicPr>
                  <p:cNvPr id="7" name="" descr=""/>
                  <p:cNvPicPr/>
                  <p:nvPr/>
                </p:nvPicPr>
                <p:blipFill>
                  <a:blip r:embed="rId3"/>
                  <a:stretch/>
                </p:blipFill>
                <p:spPr>
                  <a:xfrm>
                    <a:off x="8458200" y="6264360"/>
                    <a:ext cx="685800" cy="593640"/>
                  </a:xfrm>
                  <a:prstGeom prst="rect">
                    <a:avLst/>
                  </a:prstGeom>
                  <a:noFill/>
                  <a:ln w="0">
                    <a:noFill/>
                  </a:ln>
                </p:spPr>
              </p:pic>
            </p:oleObj>
          </a:graphicData>
        </a:graphic>
      </p:graphicFrame>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2177280" y="3151080"/>
            <a:ext cx="4890960" cy="5511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New Generation in WSCC</a:t>
            </a:r>
            <a:r>
              <a:rPr b="1" lang="en-US" sz="3000" strike="noStrike" u="none">
                <a:solidFill>
                  <a:srgbClr val="000000"/>
                </a:solidFill>
                <a:effectLst/>
                <a:uFillTx/>
                <a:latin typeface="Times New Roman"/>
              </a:rPr>
              <a:t> </a:t>
            </a:r>
            <a:endParaRPr b="0" lang="en-US" sz="3000" strike="noStrike" u="none">
              <a:solidFill>
                <a:srgbClr val="000000"/>
              </a:solidFill>
              <a:effectLst/>
              <a:uFillTx/>
              <a:latin typeface="Times New Roman"/>
            </a:endParaRPr>
          </a:p>
        </p:txBody>
      </p:sp>
      <p:sp>
        <p:nvSpPr>
          <p:cNvPr id="25" name=""/>
          <p:cNvSpPr/>
          <p:nvPr/>
        </p:nvSpPr>
        <p:spPr>
          <a:xfrm>
            <a:off x="1685880" y="3900600"/>
            <a:ext cx="5948280" cy="703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Presentation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July 24, 2000</a:t>
            </a:r>
            <a:endParaRPr b="0" lang="en-US" sz="2000" strike="noStrike" u="none">
              <a:solidFill>
                <a:srgbClr val="000000"/>
              </a:solidFill>
              <a:effectLst/>
              <a:uFillTx/>
              <a:latin typeface="Times New Roman"/>
            </a:endParaRPr>
          </a:p>
        </p:txBody>
      </p:sp>
      <p:pic>
        <p:nvPicPr>
          <p:cNvPr id="26" name="LogoWh" descr=""/>
          <p:cNvPicPr/>
          <p:nvPr/>
        </p:nvPicPr>
        <p:blipFill>
          <a:blip r:embed="rId1"/>
          <a:stretch/>
        </p:blipFill>
        <p:spPr>
          <a:xfrm>
            <a:off x="3540240" y="844560"/>
            <a:ext cx="2104920" cy="2111400"/>
          </a:xfrm>
          <a:prstGeom prst="rect">
            <a:avLst/>
          </a:prstGeom>
          <a:noFill/>
          <a:ln w="0">
            <a:noFill/>
          </a:ln>
        </p:spPr>
      </p:pic>
      <p:sp>
        <p:nvSpPr>
          <p:cNvPr id="27" name=""/>
          <p:cNvSpPr/>
          <p:nvPr/>
        </p:nvSpPr>
        <p:spPr>
          <a:xfrm flipV="1">
            <a:off x="392040" y="5790960"/>
            <a:ext cx="8447040" cy="4680"/>
          </a:xfrm>
          <a:prstGeom prst="line">
            <a:avLst/>
          </a:prstGeom>
          <a:ln w="25560">
            <a:solidFill>
              <a:srgbClr val="33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28" name=""/>
          <p:cNvSpPr/>
          <p:nvPr/>
        </p:nvSpPr>
        <p:spPr>
          <a:xfrm>
            <a:off x="3265560" y="5808600"/>
            <a:ext cx="259056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Proprietary and Confidential  5/02</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Summary</a:t>
            </a:r>
            <a:endParaRPr b="0" lang="en-US" sz="4400" strike="noStrike" u="none">
              <a:solidFill>
                <a:srgbClr val="000000"/>
              </a:solidFill>
              <a:effectLst/>
              <a:uFillTx/>
              <a:latin typeface="Arial"/>
            </a:endParaRPr>
          </a:p>
        </p:txBody>
      </p:sp>
      <p:sp>
        <p:nvSpPr>
          <p:cNvPr id="68" name=""/>
          <p:cNvSpPr/>
          <p:nvPr/>
        </p:nvSpPr>
        <p:spPr>
          <a:xfrm>
            <a:off x="152280" y="1219320"/>
            <a:ext cx="883944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0" y="6521400"/>
            <a:ext cx="2971800" cy="33768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Summary</a:t>
            </a:r>
            <a:endParaRPr b="0" lang="en-US" sz="1600" strike="noStrike" u="none">
              <a:solidFill>
                <a:srgbClr val="000000"/>
              </a:solidFill>
              <a:effectLst/>
              <a:uFillTx/>
              <a:latin typeface="Times New Roman"/>
            </a:endParaRPr>
          </a:p>
        </p:txBody>
      </p:sp>
      <p:graphicFrame>
        <p:nvGraphicFramePr>
          <p:cNvPr id="70" name=""/>
          <p:cNvGraphicFramePr/>
          <p:nvPr/>
        </p:nvGraphicFramePr>
        <p:xfrm>
          <a:off x="0" y="1219320"/>
          <a:ext cx="9144000" cy="5029200"/>
        </p:xfrm>
        <a:graphic>
          <a:graphicData uri="http://schemas.openxmlformats.org/presentationml/2006/ole">
            <p:oleObj progId="Excel.Sheet.12" r:id="rId1" spid="">
              <p:embed/>
              <p:pic>
                <p:nvPicPr>
                  <p:cNvPr id="71" name="" descr=""/>
                  <p:cNvPicPr/>
                  <p:nvPr/>
                </p:nvPicPr>
                <p:blipFill>
                  <a:blip r:embed="rId2"/>
                  <a:stretch/>
                </p:blipFill>
                <p:spPr>
                  <a:xfrm>
                    <a:off x="0" y="1219320"/>
                    <a:ext cx="9144000" cy="5029200"/>
                  </a:xfrm>
                  <a:prstGeom prst="rect">
                    <a:avLst/>
                  </a:prstGeom>
                  <a:noFill/>
                  <a:ln w="0">
                    <a:noFill/>
                  </a:ln>
                </p:spPr>
              </p:pic>
            </p:oleObj>
          </a:graphicData>
        </a:graphic>
      </p:graphicFrame>
      <p:sp>
        <p:nvSpPr>
          <p:cNvPr id="72" name=""/>
          <p:cNvSpPr/>
          <p:nvPr/>
        </p:nvSpPr>
        <p:spPr>
          <a:xfrm>
            <a:off x="3505320" y="6248520"/>
            <a:ext cx="45720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 Rockies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DSW: Desert Southwest</a:t>
            </a:r>
            <a:br>
              <a:rPr sz="1400"/>
            </a:br>
            <a:r>
              <a:rPr b="0" lang="en-US" sz="1400" strike="noStrike" u="none">
                <a:solidFill>
                  <a:srgbClr val="000000"/>
                </a:solidFill>
                <a:effectLst/>
                <a:uFillTx/>
                <a:latin typeface="Arial"/>
              </a:rPr>
              <a:t>PNW: Pacific Northwest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73" name=""/>
          <p:cNvGraphicFramePr/>
          <p:nvPr/>
        </p:nvGraphicFramePr>
        <p:xfrm>
          <a:off x="0" y="457200"/>
          <a:ext cx="9144000" cy="5797440"/>
        </p:xfrm>
        <a:graphic>
          <a:graphicData uri="http://schemas.openxmlformats.org/presentationml/2006/ole">
            <p:oleObj progId="Excel.Sheet.12" r:id="rId1" spid="">
              <p:embed/>
              <p:pic>
                <p:nvPicPr>
                  <p:cNvPr id="74" name="" descr=""/>
                  <p:cNvPicPr/>
                  <p:nvPr/>
                </p:nvPicPr>
                <p:blipFill>
                  <a:blip r:embed="rId2"/>
                  <a:stretch/>
                </p:blipFill>
                <p:spPr>
                  <a:xfrm>
                    <a:off x="0" y="457200"/>
                    <a:ext cx="9144000" cy="5797440"/>
                  </a:xfrm>
                  <a:prstGeom prst="rect">
                    <a:avLst/>
                  </a:prstGeom>
                  <a:noFill/>
                  <a:ln w="0">
                    <a:noFill/>
                  </a:ln>
                </p:spPr>
              </p:pic>
            </p:oleObj>
          </a:graphicData>
        </a:graphic>
      </p:graphicFrame>
      <p:sp>
        <p:nvSpPr>
          <p:cNvPr id="75" name=""/>
          <p:cNvSpPr/>
          <p:nvPr/>
        </p:nvSpPr>
        <p:spPr>
          <a:xfrm>
            <a:off x="4191120" y="6553080"/>
            <a:ext cx="4114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Bold items are shown on the preceding graph</a:t>
            </a:r>
            <a:endParaRPr b="0" lang="en-US" sz="1400" strike="noStrike" u="none">
              <a:solidFill>
                <a:srgbClr val="000000"/>
              </a:solidFill>
              <a:effectLst/>
              <a:uFillTx/>
              <a:latin typeface="Times New Roman"/>
            </a:endParaRPr>
          </a:p>
        </p:txBody>
      </p:sp>
      <p:sp>
        <p:nvSpPr>
          <p:cNvPr id="76" name=""/>
          <p:cNvSpPr/>
          <p:nvPr/>
        </p:nvSpPr>
        <p:spPr>
          <a:xfrm>
            <a:off x="0" y="6521400"/>
            <a:ext cx="2971800" cy="33768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Sorted List By Date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77" name=""/>
          <p:cNvGraphicFramePr/>
          <p:nvPr/>
        </p:nvGraphicFramePr>
        <p:xfrm>
          <a:off x="0" y="533520"/>
          <a:ext cx="9144000" cy="5638680"/>
        </p:xfrm>
        <a:graphic>
          <a:graphicData uri="http://schemas.openxmlformats.org/presentationml/2006/ole">
            <p:oleObj progId="Excel.Sheet.12" r:id="rId1" spid="">
              <p:embed/>
              <p:pic>
                <p:nvPicPr>
                  <p:cNvPr id="78" name="" descr=""/>
                  <p:cNvPicPr/>
                  <p:nvPr/>
                </p:nvPicPr>
                <p:blipFill>
                  <a:blip r:embed="rId2"/>
                  <a:stretch/>
                </p:blipFill>
                <p:spPr>
                  <a:xfrm>
                    <a:off x="0" y="533520"/>
                    <a:ext cx="9144000" cy="5638680"/>
                  </a:xfrm>
                  <a:prstGeom prst="rect">
                    <a:avLst/>
                  </a:prstGeom>
                  <a:noFill/>
                  <a:ln w="0">
                    <a:noFill/>
                  </a:ln>
                </p:spPr>
              </p:pic>
            </p:oleObj>
          </a:graphicData>
        </a:graphic>
      </p:graphicFrame>
      <p:sp>
        <p:nvSpPr>
          <p:cNvPr id="79" name=""/>
          <p:cNvSpPr/>
          <p:nvPr/>
        </p:nvSpPr>
        <p:spPr>
          <a:xfrm>
            <a:off x="0" y="6521400"/>
            <a:ext cx="2971800" cy="33768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Sorted List By Region</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4400" strike="noStrike" u="none">
                <a:solidFill>
                  <a:srgbClr val="000000"/>
                </a:solidFill>
                <a:effectLst/>
                <a:uFillTx/>
                <a:latin typeface="Arial"/>
              </a:rPr>
              <a:t>Contents</a:t>
            </a:r>
            <a:endParaRPr b="0" lang="en-US" sz="4400" strike="noStrike" u="none">
              <a:solidFill>
                <a:srgbClr val="000000"/>
              </a:solidFill>
              <a:effectLst/>
              <a:uFillTx/>
              <a:latin typeface="Arial"/>
            </a:endParaRPr>
          </a:p>
        </p:txBody>
      </p:sp>
      <p:sp>
        <p:nvSpPr>
          <p:cNvPr id="30" name="PlaceHolder 2"/>
          <p:cNvSpPr>
            <a:spLocks noGrp="1"/>
          </p:cNvSpPr>
          <p:nvPr>
            <p:ph/>
          </p:nvPr>
        </p:nvSpPr>
        <p:spPr>
          <a:xfrm>
            <a:off x="685800" y="1447920"/>
            <a:ext cx="7772400" cy="4114800"/>
          </a:xfrm>
          <a:prstGeom prst="rect">
            <a:avLst/>
          </a:prstGeom>
          <a:noFill/>
          <a:ln w="0">
            <a:noFill/>
          </a:ln>
        </p:spPr>
        <p:txBody>
          <a:bodyPr lIns="90000" rIns="90000" tIns="46800" bIns="46800" anchor="t">
            <a:normAutofit/>
          </a:bodyPr>
          <a:p>
            <a:pPr marL="282600" indent="-282600">
              <a:spcBef>
                <a:spcPts val="3750"/>
              </a:spcBef>
              <a:buNone/>
              <a:tabLst>
                <a:tab algn="l" pos="0"/>
                <a:tab algn="l" pos="7029360"/>
                <a:tab algn="r" pos="8194680"/>
                <a:tab algn="l" pos="8229600"/>
                <a:tab algn="l" pos="9144000"/>
                <a:tab algn="l" pos="10058400"/>
              </a:tabLst>
            </a:pPr>
            <a:r>
              <a:rPr b="0" lang="en-GB" sz="1600" strike="noStrike" u="none">
                <a:solidFill>
                  <a:srgbClr val="000000"/>
                </a:solidFill>
                <a:effectLst/>
                <a:uFillTx/>
                <a:latin typeface="Arial"/>
              </a:rPr>
              <a:t>Section</a:t>
            </a:r>
            <a:r>
              <a:rPr b="0" lang="en-GB" sz="2000" strike="noStrike" u="none">
                <a:solidFill>
                  <a:srgbClr val="000000"/>
                </a:solidFill>
                <a:effectLst/>
                <a:uFillTx/>
                <a:latin typeface="Arial"/>
              </a:rPr>
              <a:t>	</a:t>
            </a:r>
            <a:r>
              <a:rPr b="0" lang="en-GB" sz="1600" strike="noStrike" u="none">
                <a:solidFill>
                  <a:srgbClr val="000000"/>
                </a:solidFill>
                <a:effectLst/>
                <a:uFillTx/>
                <a:latin typeface="Arial"/>
              </a:rPr>
              <a:t>Page</a:t>
            </a:r>
            <a:br>
              <a:rPr sz="2000"/>
            </a:br>
            <a:endParaRPr b="0" lang="en-US" sz="1600" strike="noStrike" u="none">
              <a:solidFill>
                <a:srgbClr val="000000"/>
              </a:solidFill>
              <a:effectLst/>
              <a:uFillTx/>
              <a:latin typeface="Arial"/>
            </a:endParaRPr>
          </a:p>
          <a:p>
            <a:pPr marL="282600" indent="-282600">
              <a:spcBef>
                <a:spcPts val="2999"/>
              </a:spcBef>
              <a:buNone/>
              <a:tabLst>
                <a:tab algn="l" pos="0"/>
                <a:tab algn="l" pos="7029360"/>
                <a:tab algn="r" pos="8194680"/>
                <a:tab algn="l" pos="8229600"/>
                <a:tab algn="l" pos="9144000"/>
                <a:tab algn="l" pos="10058400"/>
              </a:tabLst>
            </a:pPr>
            <a:r>
              <a:rPr b="0" lang="en-GB" sz="1600" strike="noStrike" u="none">
                <a:solidFill>
                  <a:srgbClr val="000000"/>
                </a:solidFill>
                <a:effectLst/>
                <a:uFillTx/>
                <a:latin typeface="Arial"/>
              </a:rPr>
              <a:t>Sources ………………….……………….…..……………………………………….</a:t>
            </a:r>
            <a:r>
              <a:rPr b="0" lang="en-GB" sz="1600" strike="noStrike" u="none">
                <a:solidFill>
                  <a:srgbClr val="000000"/>
                </a:solidFill>
                <a:effectLst/>
                <a:uFillTx/>
                <a:latin typeface="Arial"/>
              </a:rPr>
              <a:t>	</a:t>
            </a:r>
            <a:r>
              <a:rPr b="0" lang="en-GB" sz="1600" strike="noStrike" u="none">
                <a:solidFill>
                  <a:srgbClr val="000000"/>
                </a:solidFill>
                <a:effectLst/>
                <a:uFillTx/>
                <a:latin typeface="Arial"/>
              </a:rPr>
              <a:t>3</a:t>
            </a:r>
            <a:endParaRPr b="0" lang="en-US" sz="1600" strike="noStrike" u="none">
              <a:solidFill>
                <a:srgbClr val="000000"/>
              </a:solidFill>
              <a:effectLst/>
              <a:uFillTx/>
              <a:latin typeface="Arial"/>
            </a:endParaRPr>
          </a:p>
          <a:p>
            <a:pPr marL="282600" indent="-282600">
              <a:spcBef>
                <a:spcPts val="2999"/>
              </a:spcBef>
              <a:buNone/>
              <a:tabLst>
                <a:tab algn="l" pos="0"/>
                <a:tab algn="l" pos="7029360"/>
                <a:tab algn="r" pos="8194680"/>
                <a:tab algn="l" pos="8229600"/>
                <a:tab algn="l" pos="9144000"/>
                <a:tab algn="l" pos="10058400"/>
              </a:tabLst>
            </a:pPr>
            <a:r>
              <a:rPr b="0" lang="en-GB" sz="1600" strike="noStrike" u="none">
                <a:solidFill>
                  <a:srgbClr val="000000"/>
                </a:solidFill>
                <a:effectLst/>
                <a:uFillTx/>
                <a:latin typeface="Arial"/>
              </a:rPr>
              <a:t>Criteria…………………….…….…….…..……………………………………………4</a:t>
            </a:r>
            <a:endParaRPr b="0" lang="en-US" sz="1600" strike="noStrike" u="none">
              <a:solidFill>
                <a:srgbClr val="000000"/>
              </a:solidFill>
              <a:effectLst/>
              <a:uFillTx/>
              <a:latin typeface="Arial"/>
            </a:endParaRPr>
          </a:p>
          <a:p>
            <a:pPr marL="282600" indent="-282600">
              <a:spcBef>
                <a:spcPts val="2999"/>
              </a:spcBef>
              <a:buNone/>
              <a:tabLst>
                <a:tab algn="l" pos="0"/>
                <a:tab algn="l" pos="7029360"/>
                <a:tab algn="r" pos="8194680"/>
                <a:tab algn="l" pos="8229600"/>
                <a:tab algn="l" pos="9144000"/>
                <a:tab algn="l" pos="10058400"/>
              </a:tabLst>
            </a:pPr>
            <a:r>
              <a:rPr b="0" lang="en-GB" sz="1600" strike="noStrike" u="none">
                <a:solidFill>
                  <a:srgbClr val="000000"/>
                </a:solidFill>
                <a:effectLst/>
                <a:uFillTx/>
                <a:latin typeface="Arial"/>
              </a:rPr>
              <a:t>Region-by-Region Evaluation …….…..……………………………………………</a:t>
            </a:r>
            <a:r>
              <a:rPr b="0" lang="en-GB" sz="1600" strike="noStrike" u="none">
                <a:solidFill>
                  <a:srgbClr val="000000"/>
                </a:solidFill>
                <a:effectLst/>
                <a:uFillTx/>
                <a:latin typeface="Arial"/>
              </a:rPr>
              <a:t>	</a:t>
            </a:r>
            <a:r>
              <a:rPr b="0" lang="en-GB" sz="1600" strike="noStrike" u="none">
                <a:solidFill>
                  <a:srgbClr val="000000"/>
                </a:solidFill>
                <a:effectLst/>
                <a:uFillTx/>
                <a:latin typeface="Arial"/>
              </a:rPr>
              <a:t>5</a:t>
            </a:r>
            <a:endParaRPr b="0" lang="en-US" sz="1600" strike="noStrike" u="none">
              <a:solidFill>
                <a:srgbClr val="000000"/>
              </a:solidFill>
              <a:effectLst/>
              <a:uFillTx/>
              <a:latin typeface="Arial"/>
            </a:endParaRPr>
          </a:p>
        </p:txBody>
      </p:sp>
      <p:sp>
        <p:nvSpPr>
          <p:cNvPr id="31" name=""/>
          <p:cNvSpPr/>
          <p:nvPr/>
        </p:nvSpPr>
        <p:spPr>
          <a:xfrm>
            <a:off x="762120" y="1828800"/>
            <a:ext cx="773748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Sources</a:t>
            </a:r>
            <a:endParaRPr b="0" lang="en-US" sz="4400" strike="noStrike" u="none">
              <a:solidFill>
                <a:srgbClr val="000000"/>
              </a:solidFill>
              <a:effectLst/>
              <a:uFillTx/>
              <a:latin typeface="Arial"/>
            </a:endParaRPr>
          </a:p>
        </p:txBody>
      </p:sp>
      <p:sp>
        <p:nvSpPr>
          <p:cNvPr id="33" name="PlaceHolder 2"/>
          <p:cNvSpPr>
            <a:spLocks noGrp="1"/>
          </p:cNvSpPr>
          <p:nvPr>
            <p:ph/>
          </p:nvPr>
        </p:nvSpPr>
        <p:spPr>
          <a:xfrm>
            <a:off x="685440" y="1981080"/>
            <a:ext cx="3809880" cy="4114800"/>
          </a:xfrm>
          <a:prstGeom prst="rect">
            <a:avLst/>
          </a:prstGeom>
          <a:noFill/>
          <a:ln w="0">
            <a:noFill/>
          </a:ln>
        </p:spPr>
        <p:txBody>
          <a:bodyPr lIns="90000" rIns="90000" tIns="46800" bIns="46800" anchor="t">
            <a:normAutofit/>
          </a:bodyPr>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State Siting Offices</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CEC: Siting Division </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Oregon Siting Dept.</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Washington Siting Dept</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State Utility Commissions</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PIRA, RDI, CEC Publications</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Air Quality Districts</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EPA</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Zoning Districts</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WSCC</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Origination</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Future Henwood</a:t>
            </a:r>
            <a:endParaRPr b="0" lang="en-US" sz="1800" strike="noStrike" u="none">
              <a:solidFill>
                <a:srgbClr val="000000"/>
              </a:solidFill>
              <a:effectLst/>
              <a:uFillTx/>
              <a:latin typeface="Arial"/>
            </a:endParaRPr>
          </a:p>
        </p:txBody>
      </p:sp>
      <p:sp>
        <p:nvSpPr>
          <p:cNvPr id="34" name=""/>
          <p:cNvSpPr/>
          <p:nvPr/>
        </p:nvSpPr>
        <p:spPr>
          <a:xfrm>
            <a:off x="762120" y="1828800"/>
            <a:ext cx="773748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5" name="" descr=""/>
          <p:cNvPicPr/>
          <p:nvPr/>
        </p:nvPicPr>
        <p:blipFill>
          <a:blip r:embed="rId1"/>
          <a:stretch/>
        </p:blipFill>
        <p:spPr>
          <a:xfrm>
            <a:off x="4191120" y="1905120"/>
            <a:ext cx="4343400" cy="457200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633240" y="1295280"/>
            <a:ext cx="4008600" cy="4953240"/>
          </a:xfrm>
          <a:prstGeom prst="rightArrowCallout">
            <a:avLst>
              <a:gd name="adj1" fmla="val 30242"/>
              <a:gd name="adj2" fmla="val 23248"/>
              <a:gd name="adj3" fmla="val 26185"/>
              <a:gd name="adj4" fmla="val 70764"/>
            </a:avLst>
          </a:prstGeom>
          <a:solidFill>
            <a:srgbClr val="ffffcc"/>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4782960" y="1295280"/>
            <a:ext cx="3446640" cy="4953240"/>
          </a:xfrm>
          <a:prstGeom prst="rect">
            <a:avLst/>
          </a:prstGeom>
          <a:solidFill>
            <a:srgbClr val="ffffcc"/>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PlaceHolder 1"/>
          <p:cNvSpPr>
            <a:spLocks noGrp="1"/>
          </p:cNvSpPr>
          <p:nvPr>
            <p:ph type="title"/>
          </p:nvPr>
        </p:nvSpPr>
        <p:spPr>
          <a:xfrm>
            <a:off x="533520" y="3805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Criteria</a:t>
            </a:r>
            <a:endParaRPr b="0" lang="en-US" sz="4400" strike="noStrike" u="none">
              <a:solidFill>
                <a:srgbClr val="000000"/>
              </a:solidFill>
              <a:effectLst/>
              <a:uFillTx/>
              <a:latin typeface="Arial"/>
            </a:endParaRPr>
          </a:p>
        </p:txBody>
      </p:sp>
      <p:sp>
        <p:nvSpPr>
          <p:cNvPr id="39" name="PlaceHolder 2"/>
          <p:cNvSpPr>
            <a:spLocks noGrp="1"/>
          </p:cNvSpPr>
          <p:nvPr>
            <p:ph/>
          </p:nvPr>
        </p:nvSpPr>
        <p:spPr>
          <a:xfrm>
            <a:off x="685800" y="1294920"/>
            <a:ext cx="2743200" cy="4953240"/>
          </a:xfrm>
          <a:prstGeom prst="rect">
            <a:avLst/>
          </a:prstGeom>
          <a:noFill/>
          <a:ln w="0">
            <a:noFill/>
          </a:ln>
        </p:spPr>
        <p:txBody>
          <a:bodyPr lIns="90000" rIns="90000" tIns="46800" bIns="46800" anchor="t">
            <a:normAutofit/>
          </a:bodyPr>
          <a:p>
            <a:pPr marL="343080" indent="-343080">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Under Construction or Completed</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Regulatory Approval Received</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Application Under Review</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Starting Application Process</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Air Permit Approval</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Press Release</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Word-of-Mouth</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0" name="PlaceHolder 3"/>
          <p:cNvSpPr>
            <a:spLocks noGrp="1"/>
          </p:cNvSpPr>
          <p:nvPr>
            <p:ph/>
          </p:nvPr>
        </p:nvSpPr>
        <p:spPr>
          <a:xfrm>
            <a:off x="4800240" y="1294920"/>
            <a:ext cx="3429000" cy="4953240"/>
          </a:xfrm>
          <a:prstGeom prst="rect">
            <a:avLst/>
          </a:prstGeom>
          <a:noFill/>
          <a:ln w="0">
            <a:noFill/>
          </a:ln>
        </p:spPr>
        <p:txBody>
          <a:bodyPr lIns="90000" rIns="90000" tIns="46800" bIns="46800" anchor="t">
            <a:normAutofit/>
          </a:bodyPr>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ff9933"/>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Verify with Government Agencies</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ff9933"/>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Verify with Origination</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ff9933"/>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Speak with people on-site or with development</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ff9933"/>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Check publications</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California</a:t>
            </a:r>
            <a:endParaRPr b="0" lang="en-US" sz="3600" strike="noStrike" u="none">
              <a:solidFill>
                <a:srgbClr val="000000"/>
              </a:solidFill>
              <a:effectLst/>
              <a:uFillTx/>
              <a:latin typeface="Arial"/>
            </a:endParaRPr>
          </a:p>
        </p:txBody>
      </p:sp>
      <p:sp>
        <p:nvSpPr>
          <p:cNvPr id="42" name="PlaceHolder 2"/>
          <p:cNvSpPr>
            <a:spLocks noGrp="1"/>
          </p:cNvSpPr>
          <p:nvPr>
            <p:ph/>
          </p:nvPr>
        </p:nvSpPr>
        <p:spPr>
          <a:xfrm>
            <a:off x="228600" y="1066320"/>
            <a:ext cx="3124080" cy="5257800"/>
          </a:xfrm>
          <a:prstGeom prst="rect">
            <a:avLst/>
          </a:prstGeom>
          <a:noFill/>
          <a:ln w="0">
            <a:noFill/>
          </a:ln>
        </p:spPr>
        <p:txBody>
          <a:bodyPr lIns="90000" rIns="90000" tIns="46800" bIns="46800" anchor="t">
            <a:normAutofit fontScale="92500" lnSpcReduction="9999"/>
          </a:bodyPr>
          <a:p>
            <a:pPr marL="343080" indent="-34308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High Probability Plants:         </a:t>
            </a:r>
            <a:r>
              <a:rPr b="0" lang="en-US" sz="1200" strike="noStrike" u="none">
                <a:solidFill>
                  <a:srgbClr val="000000"/>
                </a:solidFill>
                <a:effectLst/>
                <a:uFillTx/>
                <a:latin typeface="Arial"/>
              </a:rPr>
              <a:t>(UC) Under Construction               (AP) Approved by CEC</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Los Medanos(Pitt), 500 MW, Jul 2001 (UC)</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Sutter, 500MW, June 2001(UC)</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La Paloma, 1,048 MW, Aug 2001(UC)</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Delta, 880 MW, Jul 2002 (UC)</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High Desert, 720 MW, June 2002 (AP)</a:t>
            </a:r>
            <a:endParaRPr b="0" lang="en-US" sz="1200" strike="noStrike" u="none">
              <a:solidFill>
                <a:srgbClr val="000000"/>
              </a:solidFill>
              <a:effectLst/>
              <a:uFillTx/>
              <a:latin typeface="Arial"/>
            </a:endParaRPr>
          </a:p>
          <a:p>
            <a:pPr marL="343080" indent="-343080">
              <a:spcBef>
                <a:spcPts val="4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Medium Probability Plants</a:t>
            </a:r>
            <a:endParaRPr b="0" lang="en-US" sz="16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Elk Hills, 500 MW, Sep 2002</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Moss Landing, 1,090 MW, Oct 2002</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Otay Mesa, 510 MW, Nov 2002</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Pastoria, 750 MW, Jun 2003</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Blythe, 520 MW, Mar 2003</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Midway-Sunset, 500 MW, Mar 2003</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Contra Costa, 530 MW, April 2003</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Mountainview, 1,056 MW, April 2003</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Nueva Azalea, 550 MW, Jan 2004</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43" name=""/>
          <p:cNvSpPr/>
          <p:nvPr/>
        </p:nvSpPr>
        <p:spPr>
          <a:xfrm>
            <a:off x="685800" y="1066680"/>
            <a:ext cx="773748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0" y="6521400"/>
            <a:ext cx="2971800" cy="33768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California</a:t>
            </a:r>
            <a:endParaRPr b="0" lang="en-US" sz="1600" strike="noStrike" u="none">
              <a:solidFill>
                <a:srgbClr val="000000"/>
              </a:solidFill>
              <a:effectLst/>
              <a:uFillTx/>
              <a:latin typeface="Times New Roman"/>
            </a:endParaRPr>
          </a:p>
        </p:txBody>
      </p:sp>
      <p:pic>
        <p:nvPicPr>
          <p:cNvPr id="45" name="siting_cases_0717" descr=""/>
          <p:cNvPicPr/>
          <p:nvPr/>
        </p:nvPicPr>
        <p:blipFill>
          <a:blip r:embed="rId1"/>
          <a:srcRect l="638" t="12636" r="638" b="2746"/>
          <a:stretch/>
        </p:blipFill>
        <p:spPr>
          <a:xfrm>
            <a:off x="3352680" y="1219320"/>
            <a:ext cx="5105520" cy="533376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762120" y="1523880"/>
            <a:ext cx="773748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California Electricity Updates</a:t>
            </a:r>
            <a:endParaRPr b="0" lang="en-US" sz="4400" strike="noStrike" u="none">
              <a:solidFill>
                <a:srgbClr val="000000"/>
              </a:solidFill>
              <a:effectLst/>
              <a:uFillTx/>
              <a:latin typeface="Arial"/>
            </a:endParaRPr>
          </a:p>
        </p:txBody>
      </p:sp>
      <p:sp>
        <p:nvSpPr>
          <p:cNvPr id="48" name="PlaceHolder 2"/>
          <p:cNvSpPr>
            <a:spLocks noGrp="1"/>
          </p:cNvSpPr>
          <p:nvPr>
            <p:ph/>
          </p:nvPr>
        </p:nvSpPr>
        <p:spPr>
          <a:xfrm>
            <a:off x="685440" y="1981080"/>
            <a:ext cx="3809880" cy="4114800"/>
          </a:xfrm>
          <a:prstGeom prst="rect">
            <a:avLst/>
          </a:prstGeom>
          <a:noFill/>
          <a:ln w="0">
            <a:noFill/>
          </a:ln>
        </p:spPr>
        <p:txBody>
          <a:bodyPr lIns="90000" rIns="90000" tIns="46800" bIns="46800" anchor="t">
            <a:normAutofit/>
          </a:bodyPr>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Sutter, 500 MW, NP15 (UC). The construction manager indicated that this project is on an accelerated schedule and start date should be June 2001 rather than Sept.</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High Desert, 720 MW,  Dec 2002,  SP15.  Approved by CEC. Water issues regarding access to SWP water. Strong local support of plant after loss of the airbase.</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Otay Mesa, 510 MW, Nov 2002, SP15. Air quality issues are currently being addressed.  It is unclear if this will affect the current projected start date of Nov 2002.</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9" name=""/>
          <p:cNvSpPr/>
          <p:nvPr/>
        </p:nvSpPr>
        <p:spPr>
          <a:xfrm>
            <a:off x="0" y="6521400"/>
            <a:ext cx="2971800" cy="33768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California</a:t>
            </a:r>
            <a:endParaRPr b="0" lang="en-US" sz="1600" strike="noStrike" u="none">
              <a:solidFill>
                <a:srgbClr val="000000"/>
              </a:solidFill>
              <a:effectLst/>
              <a:uFillTx/>
              <a:latin typeface="Times New Roman"/>
            </a:endParaRPr>
          </a:p>
        </p:txBody>
      </p:sp>
      <p:sp>
        <p:nvSpPr>
          <p:cNvPr id="50" name="PlaceHolder 3"/>
          <p:cNvSpPr>
            <a:spLocks noGrp="1"/>
          </p:cNvSpPr>
          <p:nvPr>
            <p:ph/>
          </p:nvPr>
        </p:nvSpPr>
        <p:spPr>
          <a:xfrm>
            <a:off x="4647960" y="1981080"/>
            <a:ext cx="3809880" cy="4114800"/>
          </a:xfrm>
          <a:prstGeom prst="rect">
            <a:avLst/>
          </a:prstGeom>
          <a:noFill/>
          <a:ln w="0">
            <a:noFill/>
          </a:ln>
        </p:spPr>
        <p:txBody>
          <a:bodyPr lIns="90000" rIns="90000" tIns="46800" bIns="46800" anchor="t">
            <a:normAutofit/>
          </a:bodyPr>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Sunrise, 320 MW, Aug 2002, ZP26.  Environmental and legal issues with Texaco. Plant will probably not be built.</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Metcalf, 600 MW, Dec 2002, NP15.  CEC and local officials have suggested this not be sited in the Coyote Valley because of water quality and the existence of a rare local butterfly. Plant will probably not be built.</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Moss Landing, 1,060 MW, NP15.  Duke said that if reregulation occurs that this plant will not be built.  </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PNW Updates</a:t>
            </a:r>
            <a:endParaRPr b="0" lang="en-US" sz="4400" strike="noStrike" u="none">
              <a:solidFill>
                <a:srgbClr val="000000"/>
              </a:solidFill>
              <a:effectLst/>
              <a:uFillTx/>
              <a:latin typeface="Arial"/>
            </a:endParaRPr>
          </a:p>
        </p:txBody>
      </p:sp>
      <p:sp>
        <p:nvSpPr>
          <p:cNvPr id="52" name=""/>
          <p:cNvSpPr/>
          <p:nvPr/>
        </p:nvSpPr>
        <p:spPr>
          <a:xfrm>
            <a:off x="762120" y="1219320"/>
            <a:ext cx="773748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PlaceHolder 2"/>
          <p:cNvSpPr>
            <a:spLocks noGrp="1"/>
          </p:cNvSpPr>
          <p:nvPr>
            <p:ph/>
          </p:nvPr>
        </p:nvSpPr>
        <p:spPr>
          <a:xfrm>
            <a:off x="685440" y="1294920"/>
            <a:ext cx="3809880" cy="4800600"/>
          </a:xfrm>
          <a:prstGeom prst="rect">
            <a:avLst/>
          </a:prstGeom>
          <a:noFill/>
          <a:ln w="0">
            <a:noFill/>
          </a:ln>
        </p:spPr>
        <p:txBody>
          <a:bodyPr lIns="90000" rIns="90000" tIns="46800" bIns="46800" anchor="t">
            <a:normAutofit fontScale="92500" lnSpcReduction="9999"/>
          </a:bodyPr>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Washington </a:t>
            </a:r>
            <a:endParaRPr b="0" lang="en-US" sz="18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Everett Delta, 248 MW, Construction halted, this project has been mothballed by FP&amp;L.</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Fredrickson, 249 MW, Engage Energy.  Previous site of BPA’s Tenaska power project.  Engage began siting process again in Jan 2000.  They are expecting to receive final permits in the next few weeks. Unknown start date.</a:t>
            </a:r>
            <a:endParaRPr b="0" lang="en-US" sz="14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Oregon</a:t>
            </a:r>
            <a:endParaRPr b="0" lang="en-US" sz="18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Klamath Falls, 500 MW, July 2001</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Vestas Wind 100 MW incremental capacity, Jan 2001, Umatilla County, 35% Capacity factor.</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Coyote Springs Phase 2, 231 MW, June 2002</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Hermiston, 536 MW, May 2002</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54" name="PlaceHolder 3"/>
          <p:cNvSpPr>
            <a:spLocks noGrp="1"/>
          </p:cNvSpPr>
          <p:nvPr>
            <p:ph/>
          </p:nvPr>
        </p:nvSpPr>
        <p:spPr>
          <a:xfrm>
            <a:off x="4647960" y="1294920"/>
            <a:ext cx="3809880" cy="4953240"/>
          </a:xfrm>
          <a:prstGeom prst="rect">
            <a:avLst/>
          </a:prstGeom>
          <a:noFill/>
          <a:ln w="0">
            <a:noFill/>
          </a:ln>
        </p:spPr>
        <p:txBody>
          <a:bodyPr lIns="90000" rIns="90000" tIns="46800" bIns="46800" anchor="t">
            <a:normAutofit/>
          </a:bodyPr>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Idaho</a:t>
            </a:r>
            <a:endParaRPr b="0" lang="en-US" sz="18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Rathdrum, 270 MW, 6,900 HR CC, June 2001. Published start date is Dec 2000, developer had estimated Aug - Sept 2001. No weather delays means they now expect June 2002 startup.</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Wyoming</a:t>
            </a:r>
            <a:endParaRPr b="0" lang="en-US" sz="18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Foot Creek #4 Wind, 17 MW, June 2000</a:t>
            </a:r>
            <a:endParaRPr b="0" lang="en-US" sz="1400" strike="noStrike" u="none">
              <a:solidFill>
                <a:srgbClr val="000000"/>
              </a:solidFill>
              <a:effectLst/>
              <a:uFillTx/>
              <a:latin typeface="Arial"/>
            </a:endParaRPr>
          </a:p>
        </p:txBody>
      </p:sp>
      <p:sp>
        <p:nvSpPr>
          <p:cNvPr id="55" name=""/>
          <p:cNvSpPr/>
          <p:nvPr/>
        </p:nvSpPr>
        <p:spPr>
          <a:xfrm>
            <a:off x="0" y="6521400"/>
            <a:ext cx="2971800" cy="33768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PNW</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
          <p:cNvSpPr/>
          <p:nvPr/>
        </p:nvSpPr>
        <p:spPr>
          <a:xfrm>
            <a:off x="838080" y="1143000"/>
            <a:ext cx="773748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PlaceHolder 1"/>
          <p:cNvSpPr>
            <a:spLocks noGrp="1"/>
          </p:cNvSpPr>
          <p:nvPr>
            <p:ph type="title"/>
          </p:nvPr>
        </p:nvSpPr>
        <p:spPr>
          <a:xfrm>
            <a:off x="76212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Rockies Updates</a:t>
            </a:r>
            <a:endParaRPr b="0" lang="en-US" sz="4400" strike="noStrike" u="none">
              <a:solidFill>
                <a:srgbClr val="000000"/>
              </a:solidFill>
              <a:effectLst/>
              <a:uFillTx/>
              <a:latin typeface="Arial"/>
            </a:endParaRPr>
          </a:p>
        </p:txBody>
      </p:sp>
      <p:sp>
        <p:nvSpPr>
          <p:cNvPr id="58" name="PlaceHolder 2"/>
          <p:cNvSpPr>
            <a:spLocks noGrp="1"/>
          </p:cNvSpPr>
          <p:nvPr>
            <p:ph/>
          </p:nvPr>
        </p:nvSpPr>
        <p:spPr>
          <a:xfrm>
            <a:off x="685440" y="1371240"/>
            <a:ext cx="3809880" cy="4800600"/>
          </a:xfrm>
          <a:prstGeom prst="rect">
            <a:avLst/>
          </a:prstGeom>
          <a:noFill/>
          <a:ln w="0">
            <a:noFill/>
          </a:ln>
        </p:spPr>
        <p:txBody>
          <a:bodyPr lIns="90000" rIns="90000" tIns="46800" bIns="46800" anchor="t">
            <a:normAutofit/>
          </a:bodyPr>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Manchief (Brush), 265 MW (UC), Original on-line date June, 2000.  Encountered testing delays on-line date now set to July, 20th 2000.</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Ft. St. Vrain, 235 MW (UC), June 2001, Construction has begun on 3rd unit of existing 2 7FA converted nuke site.</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Ray Nixon (Phase 2), 460 MW, January 2003.  Not short listed, but will probably be built.</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Powhatan 48, 150 MW, May 2002.  This project was not short listed in PSC RFP and is not expected to be built.</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59" name="PlaceHolder 3"/>
          <p:cNvSpPr>
            <a:spLocks noGrp="1"/>
          </p:cNvSpPr>
          <p:nvPr>
            <p:ph/>
          </p:nvPr>
        </p:nvSpPr>
        <p:spPr>
          <a:xfrm>
            <a:off x="4647960" y="1371600"/>
            <a:ext cx="3809880" cy="4114800"/>
          </a:xfrm>
          <a:prstGeom prst="rect">
            <a:avLst/>
          </a:prstGeom>
          <a:noFill/>
          <a:ln w="0">
            <a:noFill/>
          </a:ln>
        </p:spPr>
        <p:txBody>
          <a:bodyPr lIns="90000" rIns="90000" tIns="46800" bIns="46800" anchor="t">
            <a:normAutofit/>
          </a:bodyPr>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PSCo has issued its “Recommended Plan” which shows 739 MW for 2002, 334 MW for 2003 and 516 MW 2004 for a total of 1,589MW.</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PSCo has a $4.5 million DSM Request for Proposal for Bid 2001.</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60" name=""/>
          <p:cNvSpPr/>
          <p:nvPr/>
        </p:nvSpPr>
        <p:spPr>
          <a:xfrm>
            <a:off x="5410080" y="5791320"/>
            <a:ext cx="3581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Source: PSCO 1999 Integrated Resource Plan</a:t>
            </a:r>
            <a:endParaRPr b="0" lang="en-US" sz="1200" strike="noStrike" u="none">
              <a:solidFill>
                <a:srgbClr val="000000"/>
              </a:solidFill>
              <a:effectLst/>
              <a:uFillTx/>
              <a:latin typeface="Times New Roman"/>
            </a:endParaRPr>
          </a:p>
        </p:txBody>
      </p:sp>
      <p:sp>
        <p:nvSpPr>
          <p:cNvPr id="61" name=""/>
          <p:cNvSpPr/>
          <p:nvPr/>
        </p:nvSpPr>
        <p:spPr>
          <a:xfrm>
            <a:off x="0" y="6521400"/>
            <a:ext cx="2971800" cy="33768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Rockies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DSW Updates</a:t>
            </a:r>
            <a:endParaRPr b="0" lang="en-US" sz="4400" strike="noStrike" u="none">
              <a:solidFill>
                <a:srgbClr val="000000"/>
              </a:solidFill>
              <a:effectLst/>
              <a:uFillTx/>
              <a:latin typeface="Arial"/>
            </a:endParaRPr>
          </a:p>
        </p:txBody>
      </p:sp>
      <p:sp>
        <p:nvSpPr>
          <p:cNvPr id="63" name="PlaceHolder 2"/>
          <p:cNvSpPr>
            <a:spLocks noGrp="1"/>
          </p:cNvSpPr>
          <p:nvPr>
            <p:ph/>
          </p:nvPr>
        </p:nvSpPr>
        <p:spPr>
          <a:xfrm>
            <a:off x="685440" y="1981080"/>
            <a:ext cx="3809880" cy="4114800"/>
          </a:xfrm>
          <a:prstGeom prst="rect">
            <a:avLst/>
          </a:prstGeom>
          <a:noFill/>
          <a:ln w="0">
            <a:noFill/>
          </a:ln>
        </p:spPr>
        <p:txBody>
          <a:bodyPr lIns="90000" rIns="90000" tIns="46800" bIns="46800" anchor="t">
            <a:normAutofit fontScale="92500" lnSpcReduction="9999"/>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Arizona</a:t>
            </a:r>
            <a:endParaRPr b="0" lang="en-US" sz="20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South Point Power Plant (UC) [Mojave], 545 MW, construction manager indicated that this project is on an accelerated schedule Mar 2001 rather than May 2001</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Griffith Energy Project (UC), 520 MW, May 2001.  The “absolute drop dead date” is July 2001</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Desert Basin Generating (UC), 560 MW, June 2001, 7,000 Heat Rate</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West Phoenix 4- Repower, 70 Incremental MW, August 2001</a:t>
            </a:r>
            <a:endParaRPr b="0" lang="en-US" sz="14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West Phoenix 5- New Build, 500 MW, December 2001 </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Arlington Valley, 550 MW, Duke, August 2002. They should receive permit approval in the next 2 weeks.</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64" name=""/>
          <p:cNvSpPr/>
          <p:nvPr/>
        </p:nvSpPr>
        <p:spPr>
          <a:xfrm>
            <a:off x="762120" y="1828800"/>
            <a:ext cx="773748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PlaceHolder 3"/>
          <p:cNvSpPr>
            <a:spLocks noGrp="1"/>
          </p:cNvSpPr>
          <p:nvPr>
            <p:ph/>
          </p:nvPr>
        </p:nvSpPr>
        <p:spPr>
          <a:xfrm>
            <a:off x="4647960" y="1981080"/>
            <a:ext cx="380988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New Mexico</a:t>
            </a:r>
            <a:endParaRPr b="0" lang="en-US" sz="20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Cobisa Person, 140 MW, On-line date listed of May 2000 was incorrect.  Actual start date was July 10, 2000.</a:t>
            </a:r>
            <a:endParaRPr b="0" lang="en-US" sz="14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Nevada</a:t>
            </a:r>
            <a:endParaRPr b="0" lang="en-US" sz="20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Las Vegas CoGen Expansion, 250 MW, June 2002</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66" name=""/>
          <p:cNvSpPr/>
          <p:nvPr/>
        </p:nvSpPr>
        <p:spPr>
          <a:xfrm>
            <a:off x="0" y="6521400"/>
            <a:ext cx="2971800" cy="33768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DSW</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6262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2000-04-28T18:58:10Z</dcterms:created>
  <dc:creator>klande</dc:creator>
  <dc:description/>
  <dc:language>en-US</dc:language>
  <cp:lastModifiedBy>Kristian Lande</cp:lastModifiedBy>
  <cp:lastPrinted>2000-07-25T18:06:56Z</cp:lastPrinted>
  <dcterms:modified xsi:type="dcterms:W3CDTF">2000-07-25T18:52:00Z</dcterms:modified>
  <cp:revision>89</cp:revision>
  <dc:subject/>
  <dc:title>No Slide Title</dc:title>
</cp:coreProperties>
</file>