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media/image8.wmf" ContentType="image/x-wmf"/>
  <Override PartName="/ppt/media/image9.png" ContentType="image/png"/>
  <Override PartName="/ppt/media/image10.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6"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7"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18"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19"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0"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1"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D0644E9E-1D3B-41D7-AF30-B723E94D279E}"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1158840" y="692280"/>
            <a:ext cx="4618080" cy="3463920"/>
          </a:xfrm>
          <a:prstGeom prst="rect">
            <a:avLst/>
          </a:prstGeom>
          <a:ln w="0">
            <a:noFill/>
          </a:ln>
        </p:spPr>
      </p:sp>
      <p:sp>
        <p:nvSpPr>
          <p:cNvPr id="93"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1158840" y="692280"/>
            <a:ext cx="4618080" cy="3463920"/>
          </a:xfrm>
          <a:prstGeom prst="rect">
            <a:avLst/>
          </a:prstGeom>
          <a:ln w="0">
            <a:noFill/>
          </a:ln>
        </p:spPr>
      </p:sp>
      <p:sp>
        <p:nvSpPr>
          <p:cNvPr id="95"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88D0F5F-265D-4C58-AC27-B7EBF86FE224}"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F2E9B83-66B4-4BCA-865C-AA636DA92F98}"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ABCC94C-9BBB-4685-B8B4-C38FE208BFB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529BB1A-2D4D-4550-BDC8-CBDA2201F888}"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FC401CF-5A9E-436D-A731-27AAC7F3D259}"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458200" y="6264360"/>
          <a:ext cx="685800" cy="593640"/>
        </p:xfrm>
        <a:graphic>
          <a:graphicData uri="http://schemas.openxmlformats.org/presentationml/2006/ole">
            <p:oleObj progId="Word.Document.12" r:id="rId2" spid="">
              <p:embed/>
              <p:pic>
                <p:nvPicPr>
                  <p:cNvPr id="7" name="" descr=""/>
                  <p:cNvPicPr/>
                  <p:nvPr/>
                </p:nvPicPr>
                <p:blipFill>
                  <a:blip r:embed="rId3"/>
                  <a:stretch/>
                </p:blipFill>
                <p:spPr>
                  <a:xfrm>
                    <a:off x="8458200" y="6264360"/>
                    <a:ext cx="685800" cy="59364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png"/><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2" name=""/>
          <p:cNvSpPr/>
          <p:nvPr/>
        </p:nvSpPr>
        <p:spPr>
          <a:xfrm>
            <a:off x="217728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3" name=""/>
          <p:cNvSpPr/>
          <p:nvPr/>
        </p:nvSpPr>
        <p:spPr>
          <a:xfrm>
            <a:off x="1685880" y="3900600"/>
            <a:ext cx="59482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January 31, 2000</a:t>
            </a:r>
            <a:endParaRPr b="0" lang="en-US" sz="2000" strike="noStrike" u="none">
              <a:solidFill>
                <a:srgbClr val="000000"/>
              </a:solidFill>
              <a:effectLst/>
              <a:uFillTx/>
              <a:latin typeface="Times New Roman"/>
            </a:endParaRPr>
          </a:p>
        </p:txBody>
      </p:sp>
      <p:pic>
        <p:nvPicPr>
          <p:cNvPr id="24" name="LogoWh" descr=""/>
          <p:cNvPicPr/>
          <p:nvPr/>
        </p:nvPicPr>
        <p:blipFill>
          <a:blip r:embed="rId1"/>
          <a:stretch/>
        </p:blipFill>
        <p:spPr>
          <a:xfrm>
            <a:off x="3540240" y="844560"/>
            <a:ext cx="2104920" cy="2111400"/>
          </a:xfrm>
          <a:prstGeom prst="rect">
            <a:avLst/>
          </a:prstGeom>
          <a:noFill/>
          <a:ln w="0">
            <a:noFill/>
          </a:ln>
        </p:spPr>
      </p:pic>
      <p:sp>
        <p:nvSpPr>
          <p:cNvPr id="25"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6"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Summary</a:t>
            </a:r>
            <a:endParaRPr b="0" lang="en-US" sz="4400" strike="noStrike" u="none">
              <a:solidFill>
                <a:srgbClr val="000000"/>
              </a:solidFill>
              <a:effectLst/>
              <a:uFillTx/>
              <a:latin typeface="Arial"/>
            </a:endParaRPr>
          </a:p>
        </p:txBody>
      </p:sp>
      <p:sp>
        <p:nvSpPr>
          <p:cNvPr id="64" name=""/>
          <p:cNvSpPr/>
          <p:nvPr/>
        </p:nvSpPr>
        <p:spPr>
          <a:xfrm>
            <a:off x="152280" y="12193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66" name=""/>
          <p:cNvSpPr/>
          <p:nvPr/>
        </p:nvSpPr>
        <p:spPr>
          <a:xfrm>
            <a:off x="3505320" y="624852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r>
              <a:rPr b="0" lang="en-US" sz="1400" strike="noStrike" u="none">
                <a:solidFill>
                  <a:srgbClr val="000000"/>
                </a:solidFill>
                <a:effectLst/>
                <a:uFillTx/>
                <a:latin typeface="Arial"/>
              </a:rPr>
              <a:t>PNW: Pacific Northwest</a:t>
            </a:r>
            <a:endParaRPr b="0" lang="en-US" sz="1400" strike="noStrike" u="none">
              <a:solidFill>
                <a:srgbClr val="000000"/>
              </a:solidFill>
              <a:effectLst/>
              <a:uFillTx/>
              <a:latin typeface="Times New Roman"/>
            </a:endParaRPr>
          </a:p>
        </p:txBody>
      </p:sp>
      <p:graphicFrame>
        <p:nvGraphicFramePr>
          <p:cNvPr id="67" name=""/>
          <p:cNvGraphicFramePr/>
          <p:nvPr/>
        </p:nvGraphicFramePr>
        <p:xfrm>
          <a:off x="0" y="1219320"/>
          <a:ext cx="9144000" cy="5105160"/>
        </p:xfrm>
        <a:graphic>
          <a:graphicData uri="http://schemas.openxmlformats.org/presentationml/2006/ole">
            <p:oleObj progId="Excel.Sheet.12" r:id="rId1" spid="">
              <p:embed/>
              <p:pic>
                <p:nvPicPr>
                  <p:cNvPr id="68" name="" descr=""/>
                  <p:cNvPicPr/>
                  <p:nvPr/>
                </p:nvPicPr>
                <p:blipFill>
                  <a:blip r:embed="rId2"/>
                  <a:stretch/>
                </p:blipFill>
                <p:spPr>
                  <a:xfrm>
                    <a:off x="0" y="1219320"/>
                    <a:ext cx="9144000" cy="51051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Bold items are shown on the preceding graph</a:t>
            </a:r>
            <a:endParaRPr b="0" lang="en-US" sz="1400" strike="noStrike" u="none">
              <a:solidFill>
                <a:srgbClr val="000000"/>
              </a:solidFill>
              <a:effectLst/>
              <a:uFillTx/>
              <a:latin typeface="Times New Roman"/>
            </a:endParaRPr>
          </a:p>
        </p:txBody>
      </p:sp>
      <p:sp>
        <p:nvSpPr>
          <p:cNvPr id="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Date</a:t>
            </a:r>
            <a:endParaRPr b="0" lang="en-US" sz="1600" strike="noStrike" u="none">
              <a:solidFill>
                <a:srgbClr val="000000"/>
              </a:solidFill>
              <a:effectLst/>
              <a:uFillTx/>
              <a:latin typeface="Times New Roman"/>
            </a:endParaRPr>
          </a:p>
        </p:txBody>
      </p:sp>
      <p:graphicFrame>
        <p:nvGraphicFramePr>
          <p:cNvPr id="71" name=""/>
          <p:cNvGraphicFramePr/>
          <p:nvPr/>
        </p:nvGraphicFramePr>
        <p:xfrm>
          <a:off x="0" y="228600"/>
          <a:ext cx="9144000" cy="6324480"/>
        </p:xfrm>
        <a:graphic>
          <a:graphicData uri="http://schemas.openxmlformats.org/presentationml/2006/ole">
            <p:oleObj progId="Excel.Sheet.12" r:id="rId1" spid="">
              <p:embed/>
              <p:pic>
                <p:nvPicPr>
                  <p:cNvPr id="72" name="" descr=""/>
                  <p:cNvPicPr/>
                  <p:nvPr/>
                </p:nvPicPr>
                <p:blipFill>
                  <a:blip r:embed="rId2"/>
                  <a:stretch/>
                </p:blipFill>
                <p:spPr>
                  <a:xfrm>
                    <a:off x="0" y="228600"/>
                    <a:ext cx="9144000" cy="6324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74" name=""/>
          <p:cNvGraphicFramePr/>
          <p:nvPr/>
        </p:nvGraphicFramePr>
        <p:xfrm>
          <a:off x="0" y="304920"/>
          <a:ext cx="9144000" cy="6248160"/>
        </p:xfrm>
        <a:graphic>
          <a:graphicData uri="http://schemas.openxmlformats.org/presentationml/2006/ole">
            <p:oleObj progId="Excel.Sheet.12" r:id="rId1" spid="">
              <p:embed/>
              <p:pic>
                <p:nvPicPr>
                  <p:cNvPr id="75" name="" descr=""/>
                  <p:cNvPicPr/>
                  <p:nvPr/>
                </p:nvPicPr>
                <p:blipFill>
                  <a:blip r:embed="rId2"/>
                  <a:stretch/>
                </p:blipFill>
                <p:spPr>
                  <a:xfrm>
                    <a:off x="0" y="304920"/>
                    <a:ext cx="9144000" cy="62481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6" name=""/>
          <p:cNvGraphicFramePr/>
          <p:nvPr/>
        </p:nvGraphicFramePr>
        <p:xfrm>
          <a:off x="0" y="838080"/>
          <a:ext cx="8991720" cy="2971800"/>
        </p:xfrm>
        <a:graphic>
          <a:graphicData uri="http://schemas.openxmlformats.org/presentationml/2006/ole">
            <p:oleObj progId="Excel.Sheet.12" r:id="rId1" spid="">
              <p:embed/>
              <p:pic>
                <p:nvPicPr>
                  <p:cNvPr id="77" name="" descr=""/>
                  <p:cNvPicPr/>
                  <p:nvPr/>
                </p:nvPicPr>
                <p:blipFill>
                  <a:blip r:embed="rId2"/>
                  <a:stretch/>
                </p:blipFill>
                <p:spPr>
                  <a:xfrm>
                    <a:off x="0" y="838080"/>
                    <a:ext cx="8991720" cy="2971800"/>
                  </a:xfrm>
                  <a:prstGeom prst="rect">
                    <a:avLst/>
                  </a:prstGeom>
                  <a:noFill/>
                  <a:ln w="0">
                    <a:noFill/>
                  </a:ln>
                </p:spPr>
              </p:pic>
            </p:oleObj>
          </a:graphicData>
        </a:graphic>
      </p:graphicFrame>
      <p:sp>
        <p:nvSpPr>
          <p:cNvPr id="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79" name=""/>
          <p:cNvSpPr/>
          <p:nvPr/>
        </p:nvSpPr>
        <p:spPr>
          <a:xfrm>
            <a:off x="685800" y="152280"/>
            <a:ext cx="7772400" cy="8384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Arial"/>
              </a:rPr>
              <a:t>WSCC Capacity Additions</a:t>
            </a:r>
            <a:endParaRPr b="0" lang="en-US" sz="4400" strike="noStrike" u="none">
              <a:solidFill>
                <a:srgbClr val="000000"/>
              </a:solidFill>
              <a:effectLst/>
              <a:uFillTx/>
              <a:latin typeface="Times New Roman"/>
            </a:endParaRPr>
          </a:p>
        </p:txBody>
      </p:sp>
      <p:sp>
        <p:nvSpPr>
          <p:cNvPr id="80" name=""/>
          <p:cNvSpPr/>
          <p:nvPr/>
        </p:nvSpPr>
        <p:spPr>
          <a:xfrm>
            <a:off x="152280" y="3733920"/>
            <a:ext cx="8991720" cy="91692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  Sunrise Peaker, ZP26, 320 MW, Aug 01.</a:t>
            </a:r>
            <a:r>
              <a:rPr b="0" lang="en-US" sz="1600" strike="noStrike" u="none">
                <a:solidFill>
                  <a:srgbClr val="000000"/>
                </a:solidFill>
                <a:effectLst/>
                <a:uFillTx/>
                <a:latin typeface="Times New Roman"/>
              </a:rPr>
              <a:t> N</a:t>
            </a:r>
            <a:r>
              <a:rPr b="0" lang="en-US" sz="1800" strike="noStrike" u="none">
                <a:solidFill>
                  <a:srgbClr val="000000"/>
                </a:solidFill>
                <a:effectLst/>
                <a:uFillTx/>
                <a:latin typeface="Times New Roman"/>
              </a:rPr>
              <a:t>ote: Rosarito(Not included), 450 MW, CFE, Aug 01. Rosarito is not connected to the CFE main grid, but it can export to SP15 during an emergency.</a:t>
            </a:r>
            <a:endParaRPr b="0" lang="en-US" sz="1800" strike="noStrike" u="none">
              <a:solidFill>
                <a:srgbClr val="000000"/>
              </a:solidFill>
              <a:effectLst/>
              <a:uFillTx/>
              <a:latin typeface="Times New Roman"/>
            </a:endParaRPr>
          </a:p>
        </p:txBody>
      </p:sp>
      <p:sp>
        <p:nvSpPr>
          <p:cNvPr id="81" name=""/>
          <p:cNvSpPr/>
          <p:nvPr/>
        </p:nvSpPr>
        <p:spPr>
          <a:xfrm>
            <a:off x="0" y="4572000"/>
            <a:ext cx="830592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II.</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Elk Hills, ZP26, 500 MW, Jul 02.</a:t>
            </a:r>
            <a:endParaRPr b="0" lang="en-US" sz="1800" strike="noStrike" u="none">
              <a:solidFill>
                <a:srgbClr val="000000"/>
              </a:solidFill>
              <a:effectLst/>
              <a:uFillTx/>
              <a:latin typeface="Times New Roman"/>
            </a:endParaRPr>
          </a:p>
        </p:txBody>
      </p:sp>
      <p:sp>
        <p:nvSpPr>
          <p:cNvPr id="82" name=""/>
          <p:cNvSpPr/>
          <p:nvPr/>
        </p:nvSpPr>
        <p:spPr>
          <a:xfrm>
            <a:off x="4800600" y="2286000"/>
            <a:ext cx="30492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a:t>
            </a:r>
            <a:endParaRPr b="0" lang="en-US" sz="2800" strike="noStrike" u="none">
              <a:solidFill>
                <a:srgbClr val="000000"/>
              </a:solidFill>
              <a:effectLst/>
              <a:uFillTx/>
              <a:latin typeface="Times New Roman"/>
            </a:endParaRPr>
          </a:p>
        </p:txBody>
      </p:sp>
      <p:sp>
        <p:nvSpPr>
          <p:cNvPr id="83" name=""/>
          <p:cNvSpPr/>
          <p:nvPr/>
        </p:nvSpPr>
        <p:spPr>
          <a:xfrm>
            <a:off x="6781680" y="2286000"/>
            <a:ext cx="45720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II</a:t>
            </a:r>
            <a:endParaRPr b="0" lang="en-US" sz="2800" strike="noStrike" u="none">
              <a:solidFill>
                <a:srgbClr val="000000"/>
              </a:solidFill>
              <a:effectLst/>
              <a:uFillTx/>
              <a:latin typeface="Times New Roman"/>
            </a:endParaRPr>
          </a:p>
        </p:txBody>
      </p:sp>
      <p:sp>
        <p:nvSpPr>
          <p:cNvPr id="84" name=""/>
          <p:cNvSpPr/>
          <p:nvPr/>
        </p:nvSpPr>
        <p:spPr>
          <a:xfrm>
            <a:off x="8534520" y="2286000"/>
            <a:ext cx="60948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III</a:t>
            </a:r>
            <a:endParaRPr b="0" lang="en-US" sz="2800" strike="noStrike" u="none">
              <a:solidFill>
                <a:srgbClr val="000000"/>
              </a:solidFill>
              <a:effectLst/>
              <a:uFillTx/>
              <a:latin typeface="Times New Roman"/>
            </a:endParaRPr>
          </a:p>
        </p:txBody>
      </p:sp>
      <p:sp>
        <p:nvSpPr>
          <p:cNvPr id="85" name=""/>
          <p:cNvSpPr/>
          <p:nvPr/>
        </p:nvSpPr>
        <p:spPr>
          <a:xfrm>
            <a:off x="0" y="4876920"/>
            <a:ext cx="830592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III.</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Pastoria, SP15, 750 MW, Jul 03.  Midway-Sunset, SP15, 500 MW, Mar 03.</a:t>
            </a:r>
            <a:endParaRPr b="0" lang="en-US" sz="1800" strike="noStrike" u="none">
              <a:solidFill>
                <a:srgbClr val="000000"/>
              </a:solidFill>
              <a:effectLst/>
              <a:uFillTx/>
              <a:latin typeface="Times New Roman"/>
            </a:endParaRPr>
          </a:p>
        </p:txBody>
      </p:sp>
      <p:sp>
        <p:nvSpPr>
          <p:cNvPr id="86" name=""/>
          <p:cNvSpPr/>
          <p:nvPr/>
        </p:nvSpPr>
        <p:spPr>
          <a:xfrm>
            <a:off x="0" y="5181480"/>
            <a:ext cx="868680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IV.  </a:t>
            </a:r>
            <a:r>
              <a:rPr b="0" lang="en-US" sz="1800" strike="noStrike" u="none">
                <a:solidFill>
                  <a:srgbClr val="000000"/>
                </a:solidFill>
                <a:effectLst/>
                <a:uFillTx/>
                <a:latin typeface="Times New Roman"/>
              </a:rPr>
              <a:t>Valmont Repower</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 37 MW, May 01.  Midway changed to 225 MW, Jun 01.</a:t>
            </a:r>
            <a:endParaRPr b="0" lang="en-US" sz="1800" strike="noStrike" u="none">
              <a:solidFill>
                <a:srgbClr val="000000"/>
              </a:solidFill>
              <a:effectLst/>
              <a:uFillTx/>
              <a:latin typeface="Times New Roman"/>
            </a:endParaRPr>
          </a:p>
        </p:txBody>
      </p:sp>
      <p:sp>
        <p:nvSpPr>
          <p:cNvPr id="87" name=""/>
          <p:cNvSpPr/>
          <p:nvPr/>
        </p:nvSpPr>
        <p:spPr>
          <a:xfrm>
            <a:off x="4724280" y="2819520"/>
            <a:ext cx="60984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IV</a:t>
            </a:r>
            <a:endParaRPr b="0" lang="en-US" sz="2800" strike="noStrike" u="none">
              <a:solidFill>
                <a:srgbClr val="000000"/>
              </a:solidFill>
              <a:effectLst/>
              <a:uFillTx/>
              <a:latin typeface="Times New Roman"/>
            </a:endParaRPr>
          </a:p>
        </p:txBody>
      </p:sp>
      <p:sp>
        <p:nvSpPr>
          <p:cNvPr id="88" name=""/>
          <p:cNvSpPr/>
          <p:nvPr/>
        </p:nvSpPr>
        <p:spPr>
          <a:xfrm>
            <a:off x="6781680" y="2819520"/>
            <a:ext cx="60984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V</a:t>
            </a:r>
            <a:endParaRPr b="0" lang="en-US" sz="2800" strike="noStrike" u="none">
              <a:solidFill>
                <a:srgbClr val="000000"/>
              </a:solidFill>
              <a:effectLst/>
              <a:uFillTx/>
              <a:latin typeface="Times New Roman"/>
            </a:endParaRPr>
          </a:p>
        </p:txBody>
      </p:sp>
      <p:sp>
        <p:nvSpPr>
          <p:cNvPr id="89" name=""/>
          <p:cNvSpPr/>
          <p:nvPr/>
        </p:nvSpPr>
        <p:spPr>
          <a:xfrm>
            <a:off x="0" y="5486400"/>
            <a:ext cx="8686800" cy="64260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  </a:t>
            </a:r>
            <a:r>
              <a:rPr b="0" lang="en-US" sz="1800" strike="noStrike" u="none">
                <a:solidFill>
                  <a:srgbClr val="000000"/>
                </a:solidFill>
                <a:effectLst/>
                <a:uFillTx/>
                <a:latin typeface="Times New Roman"/>
              </a:rPr>
              <a:t>Kyrene Expansion</a:t>
            </a:r>
            <a:r>
              <a:rPr b="0" lang="en-US" sz="1600" strike="noStrike" u="none">
                <a:solidFill>
                  <a:srgbClr val="000000"/>
                </a:solidFill>
                <a:effectLst/>
                <a:uFillTx/>
                <a:latin typeface="Arial"/>
              </a:rPr>
              <a:t> </a:t>
            </a:r>
            <a:r>
              <a:rPr b="0" lang="en-US" sz="1800" strike="noStrike" u="none">
                <a:solidFill>
                  <a:srgbClr val="000000"/>
                </a:solidFill>
                <a:effectLst/>
                <a:uFillTx/>
                <a:latin typeface="Times New Roman"/>
              </a:rPr>
              <a:t>,  changed from 825 to 250 MW, Jan 02.  Redhawk 1&amp;2, 1,060 MW, Jun 02.</a:t>
            </a:r>
            <a:endParaRPr b="0" lang="en-US" sz="1800" strike="noStrike" u="none">
              <a:solidFill>
                <a:srgbClr val="000000"/>
              </a:solidFill>
              <a:effectLst/>
              <a:uFillTx/>
              <a:latin typeface="Times New Roman"/>
            </a:endParaRPr>
          </a:p>
        </p:txBody>
      </p:sp>
      <p:sp>
        <p:nvSpPr>
          <p:cNvPr id="90" name=""/>
          <p:cNvSpPr/>
          <p:nvPr/>
        </p:nvSpPr>
        <p:spPr>
          <a:xfrm>
            <a:off x="8534520" y="2819520"/>
            <a:ext cx="609480" cy="5209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VI</a:t>
            </a:r>
            <a:endParaRPr b="0" lang="en-US" sz="2800" strike="noStrike" u="none">
              <a:solidFill>
                <a:srgbClr val="000000"/>
              </a:solidFill>
              <a:effectLst/>
              <a:uFillTx/>
              <a:latin typeface="Times New Roman"/>
            </a:endParaRPr>
          </a:p>
        </p:txBody>
      </p:sp>
      <p:sp>
        <p:nvSpPr>
          <p:cNvPr id="91" name=""/>
          <p:cNvSpPr/>
          <p:nvPr/>
        </p:nvSpPr>
        <p:spPr>
          <a:xfrm>
            <a:off x="0" y="6095880"/>
            <a:ext cx="8686800" cy="33768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VI. Moapa, 750 MW, May 03.  West Phoenix 5, 530 MW, Aug 03.</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28" name="PlaceHolder 2"/>
          <p:cNvSpPr>
            <a:spLocks noGrp="1"/>
          </p:cNvSpPr>
          <p:nvPr>
            <p:ph/>
          </p:nvPr>
        </p:nvSpPr>
        <p:spPr>
          <a:xfrm>
            <a:off x="228600" y="609120"/>
            <a:ext cx="3124080" cy="5257800"/>
          </a:xfrm>
          <a:prstGeom prst="rect">
            <a:avLst/>
          </a:prstGeom>
          <a:noFill/>
          <a:ln w="0">
            <a:noFill/>
          </a:ln>
        </p:spPr>
        <p:txBody>
          <a:bodyPr lIns="90000" rIns="90000" tIns="46800" bIns="46800" anchor="t">
            <a:normAutofit fontScale="92500" lnSpcReduction="9999"/>
          </a:bodyPr>
          <a:p>
            <a:pPr marL="343080" indent="-34308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1200" strike="noStrike" u="none">
                <a:solidFill>
                  <a:srgbClr val="000000"/>
                </a:solidFill>
                <a:effectLst/>
                <a:uFillTx/>
                <a:latin typeface="Arial"/>
              </a:rPr>
              <a:t>(UC) Under Construction               (AP) Approved by CEC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Seawest, 16 MW, Mar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 2001(UC) </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 500 MW, Jul 2001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1,043 MW, Nov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 2002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1,090 MW, Sep 2002(UC)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Jul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 2003 (AP)</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Sunrise, 320 MW, Jan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Jun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Jun 2003</a:t>
            </a:r>
            <a:endParaRPr b="0" lang="en-US" sz="1200" strike="noStrike" u="none">
              <a:solidFill>
                <a:srgbClr val="000000"/>
              </a:solidFill>
              <a:effectLst/>
              <a:uFillTx/>
              <a:latin typeface="Arial"/>
            </a:endParaRPr>
          </a:p>
          <a:p>
            <a:pPr marL="343080" indent="-343080">
              <a:spcBef>
                <a:spcPts val="4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Medium Probability Plants</a:t>
            </a:r>
            <a:endParaRPr b="0" lang="en-US" sz="16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Metcalf, 600 MW, Feb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Apr 2003</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29" name=""/>
          <p:cNvSpPr/>
          <p:nvPr/>
        </p:nvSpPr>
        <p:spPr>
          <a:xfrm>
            <a:off x="609480" y="6094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1" name=""/>
          <p:cNvSpPr/>
          <p:nvPr/>
        </p:nvSpPr>
        <p:spPr>
          <a:xfrm>
            <a:off x="3962520" y="5943600"/>
            <a:ext cx="3200400" cy="609480"/>
          </a:xfrm>
          <a:prstGeom prst="rect">
            <a:avLst/>
          </a:prstGeom>
          <a:noFill/>
          <a:ln w="0">
            <a:noFill/>
          </a:ln>
        </p:spPr>
        <p:style>
          <a:lnRef idx="0"/>
          <a:fillRef idx="0"/>
          <a:effectRef idx="0"/>
          <a:fontRef idx="minor"/>
        </p:style>
        <p:txBody>
          <a:bodyPr lIns="90000" rIns="90000" tIns="46800" bIns="46800" anchor="t">
            <a:normAutofit/>
          </a:bodyPr>
          <a:p>
            <a:pPr lvl="1" marL="743040" indent="-285840">
              <a:lnSpc>
                <a:spcPct val="100000"/>
              </a:lnSpc>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Rosarito (Tijuana, MX), 255 MW, Apr 2003</a:t>
            </a:r>
            <a:r>
              <a:rPr b="0" lang="en-US" sz="1200" strike="noStrike" u="none">
                <a:solidFill>
                  <a:srgbClr val="000000"/>
                </a:solidFill>
                <a:effectLst/>
                <a:uFillTx/>
                <a:latin typeface="Arial"/>
              </a:rPr>
              <a:t>	</a:t>
            </a:r>
            <a:endParaRPr b="0" lang="en-US" sz="1200" strike="noStrike" u="none">
              <a:solidFill>
                <a:srgbClr val="000000"/>
              </a:solidFill>
              <a:effectLst/>
              <a:uFillTx/>
              <a:latin typeface="Times New Roman"/>
            </a:endParaRPr>
          </a:p>
        </p:txBody>
      </p:sp>
      <p:pic>
        <p:nvPicPr>
          <p:cNvPr id="32" name="siting_cases" descr=""/>
          <p:cNvPicPr/>
          <p:nvPr/>
        </p:nvPicPr>
        <p:blipFill>
          <a:blip r:embed="rId1"/>
          <a:srcRect l="6534" t="16163" r="5885" b="6061"/>
          <a:stretch/>
        </p:blipFill>
        <p:spPr>
          <a:xfrm>
            <a:off x="3276720" y="685800"/>
            <a:ext cx="5562360" cy="52578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3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6" name="PlaceHolder 2"/>
          <p:cNvSpPr>
            <a:spLocks noGrp="1"/>
          </p:cNvSpPr>
          <p:nvPr>
            <p:ph/>
          </p:nvPr>
        </p:nvSpPr>
        <p:spPr>
          <a:xfrm>
            <a:off x="4647960" y="1523520"/>
            <a:ext cx="3809880" cy="49532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AES Corp. asked California regulators to quickly approve a proposal to put two of the company's mothballed generating units back online after substantial refurbishment. If approved, it would add 450 MW to the grid. </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Leader of the California Senate and Assembly have asked the CEC to override a recent decision of the San Jose City Court and approve the construction of Calpine Corp.'s 600-MW Metcalf power plant.</a:t>
            </a:r>
            <a:endParaRPr b="0" lang="en-US" sz="1400" strike="noStrike" u="none">
              <a:solidFill>
                <a:srgbClr val="000000"/>
              </a:solidFill>
              <a:effectLst/>
              <a:uFillTx/>
              <a:latin typeface="Arial"/>
            </a:endParaRPr>
          </a:p>
        </p:txBody>
      </p:sp>
      <p:sp>
        <p:nvSpPr>
          <p:cNvPr id="37" name="PlaceHolder 3"/>
          <p:cNvSpPr>
            <a:spLocks noGrp="1"/>
          </p:cNvSpPr>
          <p:nvPr>
            <p:ph/>
          </p:nvPr>
        </p:nvSpPr>
        <p:spPr>
          <a:xfrm>
            <a:off x="685440" y="1523880"/>
            <a:ext cx="3809880" cy="50292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Lodi Gas Storage has signed a 10-year firm agreement with Calpine to provide the independent power generator with up to 4 billion cf of gas from its proposed Northern California storage facility. Financial terms of the deal were not disclosed. The capacity equals 20% of the San Jose, Calif.-based power generation company’s projected western region peak-day gas requirements for 2002. Lodi is scheduled to begin construction of the storage facility in mid-March, with service expected to launch in October.</a:t>
            </a: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 Mayor Richard Riordan is offering to build a 400-MW power plant at the 1,660-MW coal-fired Intermountain Power Project in Utah and supply its power to the state. Construction estimated at $300-million, taking two years to complete.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3805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Updates</a:t>
            </a:r>
            <a:endParaRPr b="0" lang="en-US" sz="4400" strike="noStrike" u="none">
              <a:solidFill>
                <a:srgbClr val="000000"/>
              </a:solidFill>
              <a:effectLst/>
              <a:uFillTx/>
              <a:latin typeface="Arial"/>
            </a:endParaRPr>
          </a:p>
        </p:txBody>
      </p:sp>
      <p:sp>
        <p:nvSpPr>
          <p:cNvPr id="39"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0" name="PlaceHolder 2"/>
          <p:cNvSpPr>
            <a:spLocks noGrp="1"/>
          </p:cNvSpPr>
          <p:nvPr>
            <p:ph/>
          </p:nvPr>
        </p:nvSpPr>
        <p:spPr>
          <a:xfrm>
            <a:off x="685440" y="1295280"/>
            <a:ext cx="3809880" cy="51818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FPL Energy will build, own and operate a 300-MW Stateline wind project. PPM has agreed to purchase and market the entire output of the project over a 25-year period. Once the project is fully operational, more than 450 wind turbines will produce enough electricity to serve the energy needs of some 70,000 homes.</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Duke Energy North America intends to build a 630-MW, gas-fired station. Duke will spend more than $250 million to build the plant and offered $5 million purchase the 22-acre site from Energy Northwest will operate and maintain the plant once it is complete. Under the agreement, Energy Northwest will also buy up to 100 MW at production cost.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1" name="PlaceHolder 3"/>
          <p:cNvSpPr>
            <a:spLocks noGrp="1"/>
          </p:cNvSpPr>
          <p:nvPr>
            <p:ph/>
          </p:nvPr>
        </p:nvSpPr>
        <p:spPr>
          <a:xfrm>
            <a:off x="4647960" y="1294920"/>
            <a:ext cx="3809880" cy="49532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Klamath Falls, 500 MW, July 2000. Because tax-exempt financing was used for the project, 250 MW were set to be sold to tax exempt entities. There is still 100 MW left for sale. The plant developer is currently looking at the possibility of 250 MW expansion.</a:t>
            </a: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Rathdrum, 270 MW, 6,900 HR CC, Construction delays have pushed this online date from June 2001 to August 2001. </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Idaho Power Co has issued an RFP for 250 MW of peaking power installed by June 2004. </a:t>
            </a:r>
            <a:endParaRPr b="0" lang="en-US" sz="14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4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New Generation Map</a:t>
            </a:r>
            <a:endParaRPr b="0" lang="en-US" sz="4400" strike="noStrike" u="none">
              <a:solidFill>
                <a:srgbClr val="000000"/>
              </a:solidFill>
              <a:effectLst/>
              <a:uFillTx/>
              <a:latin typeface="Arial"/>
            </a:endParaRPr>
          </a:p>
        </p:txBody>
      </p:sp>
      <p:sp>
        <p:nvSpPr>
          <p:cNvPr id="44"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45" name="" descr=""/>
          <p:cNvPicPr/>
          <p:nvPr/>
        </p:nvPicPr>
        <p:blipFill>
          <a:blip r:embed="rId1"/>
          <a:srcRect l="0" t="12502" r="1562" b="17709"/>
          <a:stretch/>
        </p:blipFill>
        <p:spPr>
          <a:xfrm>
            <a:off x="762120" y="1295280"/>
            <a:ext cx="7696080" cy="518184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838080" y="11430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PlaceHolder 1"/>
          <p:cNvSpPr>
            <a:spLocks noGrp="1"/>
          </p:cNvSpPr>
          <p:nvPr>
            <p:ph type="title"/>
          </p:nvPr>
        </p:nvSpPr>
        <p:spPr>
          <a:xfrm>
            <a:off x="762120" y="3805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Updates</a:t>
            </a:r>
            <a:endParaRPr b="0" lang="en-US" sz="4400" strike="noStrike" u="none">
              <a:solidFill>
                <a:srgbClr val="000000"/>
              </a:solidFill>
              <a:effectLst/>
              <a:uFillTx/>
              <a:latin typeface="Arial"/>
            </a:endParaRPr>
          </a:p>
        </p:txBody>
      </p:sp>
      <p:sp>
        <p:nvSpPr>
          <p:cNvPr id="48" name="PlaceHolder 2"/>
          <p:cNvSpPr>
            <a:spLocks noGrp="1"/>
          </p:cNvSpPr>
          <p:nvPr>
            <p:ph/>
          </p:nvPr>
        </p:nvSpPr>
        <p:spPr>
          <a:xfrm>
            <a:off x="685440" y="1371240"/>
            <a:ext cx="3809880" cy="48006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Colorado Office of Consumer Counsel claims that PSCO wasted $567 million by not building generation.(MWD 11/14/00) This did not stop the PUC from approving these purchases on Dec 14th.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North American Power Group has announced plans to invest $175 million in a new power line that would connect Colorado's Front Range with coal-fired generation resources in Wyoming and northern Colorado. If approved, the plans call for the project to be completed in 2004 and predict that 30% more power could be delivered to electricity markets in Colorado.  The lines would run from northeast of Douglas, Wyoming into Colorado near Ault and south into metro Denver, according to WAPA.</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9" name="PlaceHolder 3"/>
          <p:cNvSpPr>
            <a:spLocks noGrp="1"/>
          </p:cNvSpPr>
          <p:nvPr>
            <p:ph/>
          </p:nvPr>
        </p:nvSpPr>
        <p:spPr>
          <a:xfrm>
            <a:off x="4647960" y="1371600"/>
            <a:ext cx="3809880" cy="3733920"/>
          </a:xfrm>
          <a:prstGeom prst="rect">
            <a:avLst/>
          </a:prstGeom>
          <a:noFill/>
          <a:ln w="0">
            <a:noFill/>
          </a:ln>
        </p:spPr>
        <p:txBody>
          <a:bodyPr lIns="90000" rIns="90000" tIns="46800" bIns="46800" anchor="t">
            <a:normAutofit fontScale="77500" lnSpcReduction="1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Ft. St. Vrain, 235 MW (UC), June 2001. Construction has begun on this 3rd unit of existing 2 7FA converted nuke site.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Ray Nixon (Phase 2), 460 MW, May 2003.  Not short listed, but will probably be built(80%).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issued its “Recommended Plan” which shows 739 MW for 2002, 334 MW for 2003 and 516 MW 2004 for a total of 1,589MW.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a $4.5 million DSM Request for Proposal for Bid 2001 which is roughly 362 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Midway, 225 MW, Jul 2001.  6 x LM6000 Peaker.  PPA signed for 11 year toll on Oct 15th. Air Permits received Oct 31st.  County commission approval received Dec 14th.</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New Generation Map</a:t>
            </a:r>
            <a:endParaRPr b="0" lang="en-US" sz="4400" strike="noStrike" u="none">
              <a:solidFill>
                <a:srgbClr val="000000"/>
              </a:solidFill>
              <a:effectLst/>
              <a:uFillTx/>
              <a:latin typeface="Arial"/>
            </a:endParaRPr>
          </a:p>
        </p:txBody>
      </p:sp>
      <p:sp>
        <p:nvSpPr>
          <p:cNvPr id="52"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3" name="" descr=""/>
          <p:cNvPicPr/>
          <p:nvPr/>
        </p:nvPicPr>
        <p:blipFill>
          <a:blip r:embed="rId1"/>
          <a:srcRect l="0" t="12502" r="7811" b="6251"/>
          <a:stretch/>
        </p:blipFill>
        <p:spPr>
          <a:xfrm>
            <a:off x="762120" y="1219320"/>
            <a:ext cx="7543800" cy="54864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Updates</a:t>
            </a:r>
            <a:endParaRPr b="0" lang="en-US" sz="4400" strike="noStrike" u="none">
              <a:solidFill>
                <a:srgbClr val="000000"/>
              </a:solidFill>
              <a:effectLst/>
              <a:uFillTx/>
              <a:latin typeface="Arial"/>
            </a:endParaRPr>
          </a:p>
        </p:txBody>
      </p:sp>
      <p:sp>
        <p:nvSpPr>
          <p:cNvPr id="55" name="PlaceHolder 2"/>
          <p:cNvSpPr>
            <a:spLocks noGrp="1"/>
          </p:cNvSpPr>
          <p:nvPr>
            <p:ph/>
          </p:nvPr>
        </p:nvSpPr>
        <p:spPr>
          <a:xfrm>
            <a:off x="761760" y="1523880"/>
            <a:ext cx="3809880" cy="4114800"/>
          </a:xfrm>
          <a:prstGeom prst="rect">
            <a:avLst/>
          </a:prstGeom>
          <a:noFill/>
          <a:ln w="0">
            <a:noFill/>
          </a:ln>
        </p:spPr>
        <p:txBody>
          <a:bodyPr lIns="90000" rIns="90000" tIns="46800" bIns="46800" anchor="t">
            <a:normAutofit fontScale="92500" lnSpcReduction="9999"/>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Red Hawk, 1,060 MW, Pinnacle West(APS), June 2002.  Broke ground on Dec 19th.</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Panda Gila, 1,000 MW, Oct 2002.  Project entered public notice phase on Dec 15th.  Project has become a joint venture with Teco.</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Mesquite, 1,250 MW, Sempra, Jan 2003. Approval received on Dec 7th. Construction commencement is scheduled for Q2 2001.</a:t>
            </a:r>
            <a:endParaRPr b="0" lang="en-US" sz="1400" strike="noStrike" u="none">
              <a:solidFill>
                <a:srgbClr val="000000"/>
              </a:solidFill>
              <a:effectLst/>
              <a:uFillTx/>
              <a:latin typeface="Arial"/>
            </a:endParaRPr>
          </a:p>
          <a:p>
            <a:pPr lvl="1" marL="74304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West Phoenix 4, 120 MW, Aug 2001.  Major equipment delivery expected Dec 2000.</a:t>
            </a:r>
            <a:endParaRPr b="0" lang="en-US" sz="1400" strike="noStrike" u="none">
              <a:solidFill>
                <a:srgbClr val="000000"/>
              </a:solidFill>
              <a:effectLst/>
              <a:uFillTx/>
              <a:latin typeface="Arial"/>
            </a:endParaRPr>
          </a:p>
          <a:p>
            <a:pPr lvl="2" marL="1143000" indent="0">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lvl="2" marL="1143000" indent="0">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6"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7"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5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59" name=""/>
          <p:cNvSpPr/>
          <p:nvPr/>
        </p:nvSpPr>
        <p:spPr>
          <a:xfrm>
            <a:off x="4648320" y="1523880"/>
            <a:ext cx="3809880" cy="4114800"/>
          </a:xfrm>
          <a:prstGeom prst="rect">
            <a:avLst/>
          </a:prstGeom>
          <a:noFill/>
          <a:ln w="0">
            <a:noFill/>
          </a:ln>
        </p:spPr>
        <p:style>
          <a:lnRef idx="0"/>
          <a:fillRef idx="0"/>
          <a:effectRef idx="0"/>
          <a:fontRef idx="minor"/>
        </p:style>
        <p:txBody>
          <a:bodyPr lIns="90000" rIns="90000" tIns="46800" bIns="46800" anchor="t">
            <a:normAutofit fontScale="92500" lnSpcReduction="9999"/>
          </a:bodyPr>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Kyrene Expansion, 250 MW, Jan 2002.  Expansion capacity was revised from 825 MW to 250 MW to meet community pollution concerns.  Plan has expanded to a retrofit for emissions of existing units and the acquisition of local emission offsets.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Nevada</a:t>
            </a:r>
            <a:endParaRPr b="0" lang="en-US" sz="2000" strike="noStrike" u="none">
              <a:solidFill>
                <a:srgbClr val="000000"/>
              </a:solidFill>
              <a:effectLst/>
              <a:uFillTx/>
              <a:latin typeface="Times New Roman"/>
            </a:endParaRPr>
          </a:p>
          <a:p>
            <a:pPr lvl="1" marL="743040" indent="-28584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M&amp;N Windpower and Siemens Automation &amp; Technology are forming a join venture to develop a wind farm in Nevada that could generate up to 260 MW. 85 MW on-line as early as 2002. Balance of generation would go into service in 2004. The project would use 325 turbines.</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15228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New Generation Map</a:t>
            </a:r>
            <a:endParaRPr b="0" lang="en-US" sz="4400" strike="noStrike" u="none">
              <a:solidFill>
                <a:srgbClr val="000000"/>
              </a:solidFill>
              <a:effectLst/>
              <a:uFillTx/>
              <a:latin typeface="Arial"/>
            </a:endParaRPr>
          </a:p>
        </p:txBody>
      </p:sp>
      <p:sp>
        <p:nvSpPr>
          <p:cNvPr id="61" name=""/>
          <p:cNvSpPr/>
          <p:nvPr/>
        </p:nvSpPr>
        <p:spPr>
          <a:xfrm>
            <a:off x="838080" y="9144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2" name="" descr=""/>
          <p:cNvPicPr/>
          <p:nvPr/>
        </p:nvPicPr>
        <p:blipFill>
          <a:blip r:embed="rId1"/>
          <a:srcRect l="5467" t="13540" r="3127" b="7294"/>
          <a:stretch/>
        </p:blipFill>
        <p:spPr>
          <a:xfrm>
            <a:off x="0" y="1066680"/>
            <a:ext cx="8458200" cy="579132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10018</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Jeffrey Oh</cp:lastModifiedBy>
  <cp:lastPrinted>2000-12-29T16:04:34Z</cp:lastPrinted>
  <dcterms:modified xsi:type="dcterms:W3CDTF">2001-02-01T13:44:31Z</dcterms:modified>
  <cp:revision>148</cp:revision>
  <dc:subject/>
  <dc:title>No Slide Title</dc:title>
</cp:coreProperties>
</file>