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wmf" ContentType="image/x-wmf"/>
  <Override PartName="/ppt/media/image9.png" ContentType="image/png"/>
  <Override PartName="/ppt/media/image10.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7"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9"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1"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D05ADE67-0B9C-4EB8-926A-FEAE67F6A82A}"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1158840" y="692280"/>
            <a:ext cx="4618080" cy="3463920"/>
          </a:xfrm>
          <a:prstGeom prst="rect">
            <a:avLst/>
          </a:prstGeom>
          <a:ln w="0">
            <a:noFill/>
          </a:ln>
        </p:spPr>
      </p:sp>
      <p:sp>
        <p:nvSpPr>
          <p:cNvPr id="9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158840" y="692280"/>
            <a:ext cx="4618080" cy="3463920"/>
          </a:xfrm>
          <a:prstGeom prst="rect">
            <a:avLst/>
          </a:prstGeom>
          <a:ln w="0">
            <a:noFill/>
          </a:ln>
        </p:spPr>
      </p:sp>
      <p:sp>
        <p:nvSpPr>
          <p:cNvPr id="95"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BA3D0E3-5A70-4ED4-BA72-3965D7D80C87}"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422E207-0FA4-4371-B4F1-C734CF310D8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3BA3E94-085F-4F2E-892A-941F4739793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50CBB32-89A3-4961-93CB-32058085035D}"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E381E88-90CC-46F3-A45B-35B1A3DD44BA}"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png"/><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3"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December 29, 2000</a:t>
            </a:r>
            <a:endParaRPr b="0" lang="en-US" sz="2000" strike="noStrike" u="none">
              <a:solidFill>
                <a:srgbClr val="000000"/>
              </a:solidFill>
              <a:effectLst/>
              <a:uFillTx/>
              <a:latin typeface="Times New Roman"/>
            </a:endParaRPr>
          </a:p>
        </p:txBody>
      </p:sp>
      <p:pic>
        <p:nvPicPr>
          <p:cNvPr id="24" name="LogoWh" descr=""/>
          <p:cNvPicPr/>
          <p:nvPr/>
        </p:nvPicPr>
        <p:blipFill>
          <a:blip r:embed="rId1"/>
          <a:stretch/>
        </p:blipFill>
        <p:spPr>
          <a:xfrm>
            <a:off x="3540240" y="844560"/>
            <a:ext cx="2104920" cy="2111400"/>
          </a:xfrm>
          <a:prstGeom prst="rect">
            <a:avLst/>
          </a:prstGeom>
          <a:noFill/>
          <a:ln w="0">
            <a:noFill/>
          </a:ln>
        </p:spPr>
      </p:pic>
      <p:sp>
        <p:nvSpPr>
          <p:cNvPr id="25"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6"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64"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66"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67" name=""/>
          <p:cNvGraphicFramePr/>
          <p:nvPr/>
        </p:nvGraphicFramePr>
        <p:xfrm>
          <a:off x="0" y="1219320"/>
          <a:ext cx="9144000" cy="5105160"/>
        </p:xfrm>
        <a:graphic>
          <a:graphicData uri="http://schemas.openxmlformats.org/presentationml/2006/ole">
            <p:oleObj progId="Excel.Sheet.12" r:id="rId1" spid="">
              <p:embed/>
              <p:pic>
                <p:nvPicPr>
                  <p:cNvPr id="68" name="" descr=""/>
                  <p:cNvPicPr/>
                  <p:nvPr/>
                </p:nvPicPr>
                <p:blipFill>
                  <a:blip r:embed="rId2"/>
                  <a:stretch/>
                </p:blipFill>
                <p:spPr>
                  <a:xfrm>
                    <a:off x="0" y="1219320"/>
                    <a:ext cx="9144000" cy="5105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71" name=""/>
          <p:cNvGraphicFramePr/>
          <p:nvPr/>
        </p:nvGraphicFramePr>
        <p:xfrm>
          <a:off x="0" y="228600"/>
          <a:ext cx="9144000" cy="6324480"/>
        </p:xfrm>
        <a:graphic>
          <a:graphicData uri="http://schemas.openxmlformats.org/presentationml/2006/ole">
            <p:oleObj progId="Excel.Sheet.12" r:id="rId1" spid="">
              <p:embed/>
              <p:pic>
                <p:nvPicPr>
                  <p:cNvPr id="72" name="" descr=""/>
                  <p:cNvPicPr/>
                  <p:nvPr/>
                </p:nvPicPr>
                <p:blipFill>
                  <a:blip r:embed="rId2"/>
                  <a:stretch/>
                </p:blipFill>
                <p:spPr>
                  <a:xfrm>
                    <a:off x="0" y="228600"/>
                    <a:ext cx="914400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74" name=""/>
          <p:cNvGraphicFramePr/>
          <p:nvPr/>
        </p:nvGraphicFramePr>
        <p:xfrm>
          <a:off x="0" y="304920"/>
          <a:ext cx="9144000" cy="6248160"/>
        </p:xfrm>
        <a:graphic>
          <a:graphicData uri="http://schemas.openxmlformats.org/presentationml/2006/ole">
            <p:oleObj progId="Excel.Sheet.12" r:id="rId1" spid="">
              <p:embed/>
              <p:pic>
                <p:nvPicPr>
                  <p:cNvPr id="75" name="" descr=""/>
                  <p:cNvPicPr/>
                  <p:nvPr/>
                </p:nvPicPr>
                <p:blipFill>
                  <a:blip r:embed="rId2"/>
                  <a:stretch/>
                </p:blipFill>
                <p:spPr>
                  <a:xfrm>
                    <a:off x="0" y="304920"/>
                    <a:ext cx="9144000" cy="6248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6" name=""/>
          <p:cNvGraphicFramePr/>
          <p:nvPr/>
        </p:nvGraphicFramePr>
        <p:xfrm>
          <a:off x="0" y="838080"/>
          <a:ext cx="8991720" cy="2971800"/>
        </p:xfrm>
        <a:graphic>
          <a:graphicData uri="http://schemas.openxmlformats.org/presentationml/2006/ole">
            <p:oleObj progId="Excel.Sheet.12" r:id="rId1" spid="">
              <p:embed/>
              <p:pic>
                <p:nvPicPr>
                  <p:cNvPr id="77" name="" descr=""/>
                  <p:cNvPicPr/>
                  <p:nvPr/>
                </p:nvPicPr>
                <p:blipFill>
                  <a:blip r:embed="rId2"/>
                  <a:stretch/>
                </p:blipFill>
                <p:spPr>
                  <a:xfrm>
                    <a:off x="0" y="838080"/>
                    <a:ext cx="8991720" cy="2971800"/>
                  </a:xfrm>
                  <a:prstGeom prst="rect">
                    <a:avLst/>
                  </a:prstGeom>
                  <a:noFill/>
                  <a:ln w="0">
                    <a:noFill/>
                  </a:ln>
                </p:spPr>
              </p:pic>
            </p:oleObj>
          </a:graphicData>
        </a:graphic>
      </p:graphicFrame>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79" name=""/>
          <p:cNvSpPr/>
          <p:nvPr/>
        </p:nvSpPr>
        <p:spPr>
          <a:xfrm>
            <a:off x="685800" y="152280"/>
            <a:ext cx="7772400" cy="8384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sp>
        <p:nvSpPr>
          <p:cNvPr id="80" name=""/>
          <p:cNvSpPr/>
          <p:nvPr/>
        </p:nvSpPr>
        <p:spPr>
          <a:xfrm>
            <a:off x="152280" y="3733920"/>
            <a:ext cx="8991720" cy="91692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  Sunrise Peaker, ZP26, 320 MW, Aug 01.</a:t>
            </a:r>
            <a:r>
              <a:rPr b="0" lang="en-US" sz="1600" strike="noStrike" u="none">
                <a:solidFill>
                  <a:srgbClr val="000000"/>
                </a:solidFill>
                <a:effectLst/>
                <a:uFillTx/>
                <a:latin typeface="Times New Roman"/>
              </a:rPr>
              <a:t> N</a:t>
            </a:r>
            <a:r>
              <a:rPr b="0" lang="en-US" sz="1800" strike="noStrike" u="none">
                <a:solidFill>
                  <a:srgbClr val="000000"/>
                </a:solidFill>
                <a:effectLst/>
                <a:uFillTx/>
                <a:latin typeface="Times New Roman"/>
              </a:rPr>
              <a:t>ote: Rosarito(Not included), 450 MW, CFE, Aug 01. Rosarito is not connected to the CFE main grid, but it can export to SP15 during an emergency.</a:t>
            </a:r>
            <a:endParaRPr b="0" lang="en-US" sz="1800" strike="noStrike" u="none">
              <a:solidFill>
                <a:srgbClr val="000000"/>
              </a:solidFill>
              <a:effectLst/>
              <a:uFillTx/>
              <a:latin typeface="Times New Roman"/>
            </a:endParaRPr>
          </a:p>
        </p:txBody>
      </p:sp>
      <p:sp>
        <p:nvSpPr>
          <p:cNvPr id="81" name=""/>
          <p:cNvSpPr/>
          <p:nvPr/>
        </p:nvSpPr>
        <p:spPr>
          <a:xfrm>
            <a:off x="0" y="4572000"/>
            <a:ext cx="83059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II.</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Elk Hills, ZP26, 500 MW, Jul 02.</a:t>
            </a:r>
            <a:endParaRPr b="0" lang="en-US" sz="1800" strike="noStrike" u="none">
              <a:solidFill>
                <a:srgbClr val="000000"/>
              </a:solidFill>
              <a:effectLst/>
              <a:uFillTx/>
              <a:latin typeface="Times New Roman"/>
            </a:endParaRPr>
          </a:p>
        </p:txBody>
      </p:sp>
      <p:sp>
        <p:nvSpPr>
          <p:cNvPr id="82" name=""/>
          <p:cNvSpPr/>
          <p:nvPr/>
        </p:nvSpPr>
        <p:spPr>
          <a:xfrm>
            <a:off x="4800600" y="2286000"/>
            <a:ext cx="30492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a:t>
            </a:r>
            <a:endParaRPr b="0" lang="en-US" sz="2800" strike="noStrike" u="none">
              <a:solidFill>
                <a:srgbClr val="000000"/>
              </a:solidFill>
              <a:effectLst/>
              <a:uFillTx/>
              <a:latin typeface="Times New Roman"/>
            </a:endParaRPr>
          </a:p>
        </p:txBody>
      </p:sp>
      <p:sp>
        <p:nvSpPr>
          <p:cNvPr id="83" name=""/>
          <p:cNvSpPr/>
          <p:nvPr/>
        </p:nvSpPr>
        <p:spPr>
          <a:xfrm>
            <a:off x="6781680" y="2286000"/>
            <a:ext cx="45720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II</a:t>
            </a:r>
            <a:endParaRPr b="0" lang="en-US" sz="2800" strike="noStrike" u="none">
              <a:solidFill>
                <a:srgbClr val="000000"/>
              </a:solidFill>
              <a:effectLst/>
              <a:uFillTx/>
              <a:latin typeface="Times New Roman"/>
            </a:endParaRPr>
          </a:p>
        </p:txBody>
      </p:sp>
      <p:sp>
        <p:nvSpPr>
          <p:cNvPr id="84" name=""/>
          <p:cNvSpPr/>
          <p:nvPr/>
        </p:nvSpPr>
        <p:spPr>
          <a:xfrm>
            <a:off x="8534520" y="2286000"/>
            <a:ext cx="60948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III</a:t>
            </a:r>
            <a:endParaRPr b="0" lang="en-US" sz="2800" strike="noStrike" u="none">
              <a:solidFill>
                <a:srgbClr val="000000"/>
              </a:solidFill>
              <a:effectLst/>
              <a:uFillTx/>
              <a:latin typeface="Times New Roman"/>
            </a:endParaRPr>
          </a:p>
        </p:txBody>
      </p:sp>
      <p:sp>
        <p:nvSpPr>
          <p:cNvPr id="85" name=""/>
          <p:cNvSpPr/>
          <p:nvPr/>
        </p:nvSpPr>
        <p:spPr>
          <a:xfrm>
            <a:off x="0" y="4876920"/>
            <a:ext cx="83059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III.</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Pastoria, SP15, 750 MW, Jul 03.  Midway-Sunset, SP15, 500 MW, Mar 03.</a:t>
            </a:r>
            <a:endParaRPr b="0" lang="en-US" sz="1800" strike="noStrike" u="none">
              <a:solidFill>
                <a:srgbClr val="000000"/>
              </a:solidFill>
              <a:effectLst/>
              <a:uFillTx/>
              <a:latin typeface="Times New Roman"/>
            </a:endParaRPr>
          </a:p>
        </p:txBody>
      </p:sp>
      <p:sp>
        <p:nvSpPr>
          <p:cNvPr id="86" name=""/>
          <p:cNvSpPr/>
          <p:nvPr/>
        </p:nvSpPr>
        <p:spPr>
          <a:xfrm>
            <a:off x="0" y="5181480"/>
            <a:ext cx="868680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IV.  </a:t>
            </a:r>
            <a:r>
              <a:rPr b="0" lang="en-US" sz="1800" strike="noStrike" u="none">
                <a:solidFill>
                  <a:srgbClr val="000000"/>
                </a:solidFill>
                <a:effectLst/>
                <a:uFillTx/>
                <a:latin typeface="Times New Roman"/>
              </a:rPr>
              <a:t>Valmont Repower</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 37 MW, May 01.  Midway changed to 225 MW, Jun 01.</a:t>
            </a:r>
            <a:endParaRPr b="0" lang="en-US" sz="1800" strike="noStrike" u="none">
              <a:solidFill>
                <a:srgbClr val="000000"/>
              </a:solidFill>
              <a:effectLst/>
              <a:uFillTx/>
              <a:latin typeface="Times New Roman"/>
            </a:endParaRPr>
          </a:p>
        </p:txBody>
      </p:sp>
      <p:sp>
        <p:nvSpPr>
          <p:cNvPr id="87" name=""/>
          <p:cNvSpPr/>
          <p:nvPr/>
        </p:nvSpPr>
        <p:spPr>
          <a:xfrm>
            <a:off x="4724280" y="2819520"/>
            <a:ext cx="60984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IV</a:t>
            </a:r>
            <a:endParaRPr b="0" lang="en-US" sz="2800" strike="noStrike" u="none">
              <a:solidFill>
                <a:srgbClr val="000000"/>
              </a:solidFill>
              <a:effectLst/>
              <a:uFillTx/>
              <a:latin typeface="Times New Roman"/>
            </a:endParaRPr>
          </a:p>
        </p:txBody>
      </p:sp>
      <p:sp>
        <p:nvSpPr>
          <p:cNvPr id="88" name=""/>
          <p:cNvSpPr/>
          <p:nvPr/>
        </p:nvSpPr>
        <p:spPr>
          <a:xfrm>
            <a:off x="6781680" y="2819520"/>
            <a:ext cx="60984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V</a:t>
            </a:r>
            <a:endParaRPr b="0" lang="en-US" sz="2800" strike="noStrike" u="none">
              <a:solidFill>
                <a:srgbClr val="000000"/>
              </a:solidFill>
              <a:effectLst/>
              <a:uFillTx/>
              <a:latin typeface="Times New Roman"/>
            </a:endParaRPr>
          </a:p>
        </p:txBody>
      </p:sp>
      <p:sp>
        <p:nvSpPr>
          <p:cNvPr id="89" name=""/>
          <p:cNvSpPr/>
          <p:nvPr/>
        </p:nvSpPr>
        <p:spPr>
          <a:xfrm>
            <a:off x="0" y="5486400"/>
            <a:ext cx="8686800" cy="64260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  </a:t>
            </a:r>
            <a:r>
              <a:rPr b="0" lang="en-US" sz="1800" strike="noStrike" u="none">
                <a:solidFill>
                  <a:srgbClr val="000000"/>
                </a:solidFill>
                <a:effectLst/>
                <a:uFillTx/>
                <a:latin typeface="Times New Roman"/>
              </a:rPr>
              <a:t>Kyrene Expansion</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  changed from 825 to 250 MW, Jan 02.  Redhawk 1&amp;2, 1,060 MW, Jun 02.</a:t>
            </a:r>
            <a:endParaRPr b="0" lang="en-US" sz="1800" strike="noStrike" u="none">
              <a:solidFill>
                <a:srgbClr val="000000"/>
              </a:solidFill>
              <a:effectLst/>
              <a:uFillTx/>
              <a:latin typeface="Times New Roman"/>
            </a:endParaRPr>
          </a:p>
        </p:txBody>
      </p:sp>
      <p:sp>
        <p:nvSpPr>
          <p:cNvPr id="90" name=""/>
          <p:cNvSpPr/>
          <p:nvPr/>
        </p:nvSpPr>
        <p:spPr>
          <a:xfrm>
            <a:off x="8534520" y="2819520"/>
            <a:ext cx="60948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VI</a:t>
            </a:r>
            <a:endParaRPr b="0" lang="en-US" sz="2800" strike="noStrike" u="none">
              <a:solidFill>
                <a:srgbClr val="000000"/>
              </a:solidFill>
              <a:effectLst/>
              <a:uFillTx/>
              <a:latin typeface="Times New Roman"/>
            </a:endParaRPr>
          </a:p>
        </p:txBody>
      </p:sp>
      <p:sp>
        <p:nvSpPr>
          <p:cNvPr id="91" name=""/>
          <p:cNvSpPr/>
          <p:nvPr/>
        </p:nvSpPr>
        <p:spPr>
          <a:xfrm>
            <a:off x="0" y="6095880"/>
            <a:ext cx="868680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VI. Moapa, 750 MW, May 03.  West Phoenix 5, 530 MW, Aug 03.</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28" name="PlaceHolder 2"/>
          <p:cNvSpPr>
            <a:spLocks noGrp="1"/>
          </p:cNvSpPr>
          <p:nvPr>
            <p:ph/>
          </p:nvPr>
        </p:nvSpPr>
        <p:spPr>
          <a:xfrm>
            <a:off x="228600" y="6091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Seawest, 16 MW, Mar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1,043 MW, Nov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Dec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Sunrise, 320 MW, Jan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Jun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Metcalf, 600 MW, Feb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29" name=""/>
          <p:cNvSpPr/>
          <p:nvPr/>
        </p:nvSpPr>
        <p:spPr>
          <a:xfrm>
            <a:off x="609480" y="6094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1" name=""/>
          <p:cNvSpPr/>
          <p:nvPr/>
        </p:nvSpPr>
        <p:spPr>
          <a:xfrm>
            <a:off x="3962520" y="5943600"/>
            <a:ext cx="3124080" cy="609480"/>
          </a:xfrm>
          <a:prstGeom prst="rect">
            <a:avLst/>
          </a:prstGeom>
          <a:noFill/>
          <a:ln w="0">
            <a:noFill/>
          </a:ln>
        </p:spPr>
        <p:style>
          <a:lnRef idx="0"/>
          <a:fillRef idx="0"/>
          <a:effectRef idx="0"/>
          <a:fontRef idx="minor"/>
        </p:style>
        <p:txBody>
          <a:bodyPr lIns="90000" rIns="90000" tIns="46800" bIns="46800" anchor="t">
            <a:normAutofit/>
          </a:bodyPr>
          <a:p>
            <a:pPr lvl="1" marL="743040" indent="-285840">
              <a:lnSpc>
                <a:spcPct val="100000"/>
              </a:lnSpc>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Rosarito(Tijuana, MX), 255 MW, Apr 2003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Times New Roman"/>
            </a:endParaRPr>
          </a:p>
        </p:txBody>
      </p:sp>
      <p:pic>
        <p:nvPicPr>
          <p:cNvPr id="32" name="siting_cases" descr=""/>
          <p:cNvPicPr/>
          <p:nvPr/>
        </p:nvPicPr>
        <p:blipFill>
          <a:blip r:embed="rId1"/>
          <a:srcRect l="6534" t="16163" r="5885" b="6061"/>
          <a:stretch/>
        </p:blipFill>
        <p:spPr>
          <a:xfrm>
            <a:off x="3276720" y="685800"/>
            <a:ext cx="556236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3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6" name="PlaceHolder 2"/>
          <p:cNvSpPr>
            <a:spLocks noGrp="1"/>
          </p:cNvSpPr>
          <p:nvPr>
            <p:ph/>
          </p:nvPr>
        </p:nvSpPr>
        <p:spPr>
          <a:xfrm>
            <a:off x="4647960" y="15235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Chula Vista, 49 MW peaker, Jun 2001, SP15. Limited to 48,000 annual MW output.</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Golden Gate Power Project, 51 MW, Jul 01, NP15. Approval received by the CEC on Dec 8th for the four month approval process.</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Warnerville, 86.4 MW, Oct 01, NP15.  This project was canceled by Calpine on Dec 10th.</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An additional 350 MWs of peaker P&amp;W turbines have been directed to meeting this RFP by an independent developer.  These are sited throughout the state.  It is unclear how and when these will be sited but many of these will probably not meet the CISO target date of June 2001.</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City of Escondido (SP15) has an RFP offering a site for a peaker to be installed by June 2001.</a:t>
            </a:r>
            <a:endParaRPr b="0" lang="en-US" sz="1400" strike="noStrike" u="none">
              <a:solidFill>
                <a:srgbClr val="000000"/>
              </a:solidFill>
              <a:effectLst/>
              <a:uFillTx/>
              <a:latin typeface="Arial"/>
            </a:endParaRPr>
          </a:p>
        </p:txBody>
      </p:sp>
      <p:sp>
        <p:nvSpPr>
          <p:cNvPr id="37" name="PlaceHolder 3"/>
          <p:cNvSpPr>
            <a:spLocks noGrp="1"/>
          </p:cNvSpPr>
          <p:nvPr>
            <p:ph/>
          </p:nvPr>
        </p:nvSpPr>
        <p:spPr>
          <a:xfrm>
            <a:off x="685440" y="1523880"/>
            <a:ext cx="3809880" cy="50292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Elk Hills, 500 MW, Jul 2002, ZP26. Final approval was received Dec 6th with construction to begin Q1 2001.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Pastoria, 750 MW, June 2003, SP15. Final approval was received Dec 20th with construction to begin June 2001.</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PEAKERS</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The CISO has issued an RFP for 2,000 MW of peaking power to come online by Summer 2001. They have indicated that only 800 MW has been submitted.</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Sunrise, 320 MW, ZP26, Aug 2001. Mission Energy was granted fast track approval to build the first phase for peaking power next summer.  The peaking permit will be effective until December 31, 2002 at which time the unit will begin a conversion to CC.</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39"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PG&amp;E has announced plans for a phased expansion of the Pacific Northwest pipeline system.  The first phase will serve primarily the California market  The second mainline expansion, between 2003-2004, will also target generation demand in the Pacific Northwest and California. In addition, the company has another pipeline in development that will connect with the PG&amp;E GT–NW system to serve the Seattle region.  In total the expansions could yield as much as 1 billion cfd of new capacity on the PG&amp;E GT–NW system. </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Fredrickson, 249 MW, June 2002. Turbines(7FA-7241) are scheduled for delivery in December.  Herzog is finished.  There are plans for an expansion of this facility in Q3-4 2003.</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1"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fontScale="92500" lnSpcReduction="9999"/>
          </a:bodyPr>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Chehalis, 550 MW, June 2003.  Construction set to begin June 13, 2001. TIC has been chosen as the EPC for this project.  Turbines have been lined up to begin construction.</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2000. Because tax-exempt financing was used for the project, 250 MW were set to be sold to tax exempt entities. There is still 100 MW left for sale. The plant developer is currently looking at the possibility of 250 MW expansion.</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Construction delays have pushed this online date from June 2001 to August 2001. </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 Power Co has issued an RFP for 250 MW of peaking power installed by June 2004. </a:t>
            </a: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44"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5"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48"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Colorado Office of Consumer Counsel claims that PSCO wasted $567 million by not building generation.(MWD 11/14/00) This did not stop the PUC from approving these purchases on Dec 14th.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North American Power Group has announced plans to invest $175 million in a new power line that would connect Colorado's Front Range with coal-fired generation resources in Wyoming and northern Colorado. If approved, the plans call for the project to be completed in 2004 and predict that 30% more power could be delivered to electricity markets in Colorado.  The lines would run from northeast of Douglas, Wyoming into Colorado near Ault and south into metro Denver, according to WAPA.</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fontScale="77500" lnSpcReduction="1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2003.  Not short listed, but will probably be built(80%).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 which is roughly 362 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Midway, 225 MW, Jul 2001.  6 x LM6000 Peaker.  PPA signed for 11 year toll on Oct 15th. Air Permits received Oct 31st.  County commission approval received Dec 14th.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52"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3" name="" descr=""/>
          <p:cNvPicPr/>
          <p:nvPr/>
        </p:nvPicPr>
        <p:blipFill>
          <a:blip r:embed="rId1"/>
          <a:srcRect l="0" t="12502" r="7811" b="6251"/>
          <a:stretch/>
        </p:blipFill>
        <p:spPr>
          <a:xfrm>
            <a:off x="762120" y="1219320"/>
            <a:ext cx="7543800" cy="54864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55" name="PlaceHolder 2"/>
          <p:cNvSpPr>
            <a:spLocks noGrp="1"/>
          </p:cNvSpPr>
          <p:nvPr>
            <p:ph/>
          </p:nvPr>
        </p:nvSpPr>
        <p:spPr>
          <a:xfrm>
            <a:off x="761760" y="1523880"/>
            <a:ext cx="3809880" cy="4114800"/>
          </a:xfrm>
          <a:prstGeom prst="rect">
            <a:avLst/>
          </a:prstGeom>
          <a:noFill/>
          <a:ln w="0">
            <a:noFill/>
          </a:ln>
        </p:spPr>
        <p:txBody>
          <a:bodyPr lIns="90000" rIns="90000" tIns="46800" bIns="46800" anchor="t">
            <a:normAutofit fontScale="92500"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Red Hawk, 1,060 MW, Pinnacle West(APS), June 2002.  Broke ground on Dec 19th.</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Panda Gila, 1,000 MW, Oct 2002.  Project entered public notice phase on Dec 15th.  Project has become a joint venture with Teco.</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Mesquite, 1,250 MW, Sempra, Jan 2003. Approval received on Dec 7th. Construction commencement is scheduled for Q2 2001.</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4, 120 MW, Aug 2001.  Major equipment delivery expected Dec 2000.</a:t>
            </a:r>
            <a:endParaRPr b="0" lang="en-US" sz="1400" strike="noStrike" u="none">
              <a:solidFill>
                <a:srgbClr val="000000"/>
              </a:solidFill>
              <a:effectLst/>
              <a:uFillTx/>
              <a:latin typeface="Arial"/>
            </a:endParaRPr>
          </a:p>
          <a:p>
            <a:pPr lvl="2" marL="1143000" indent="0">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2" marL="1143000" indent="0">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6"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59" name=""/>
          <p:cNvSpPr/>
          <p:nvPr/>
        </p:nvSpPr>
        <p:spPr>
          <a:xfrm>
            <a:off x="4648320" y="1523880"/>
            <a:ext cx="3809880" cy="4114800"/>
          </a:xfrm>
          <a:prstGeom prst="rect">
            <a:avLst/>
          </a:prstGeom>
          <a:noFill/>
          <a:ln w="0">
            <a:noFill/>
          </a:ln>
        </p:spPr>
        <p:style>
          <a:lnRef idx="0"/>
          <a:fillRef idx="0"/>
          <a:effectRef idx="0"/>
          <a:fontRef idx="minor"/>
        </p:style>
        <p:txBody>
          <a:bodyPr lIns="90000" rIns="90000" tIns="46800" bIns="46800" anchor="t">
            <a:normAutofit fontScale="77500" lnSpcReduction="19999"/>
          </a:bodyPr>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Kyrene Expansion, 250 MW, Jan 2002.  Expansion capacity was revised from 825 MW to 250 MW to meet community pollution concerns.  Plan has expanded to a retrofit for emissions of existing units and the acquisition of local emission offsets.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Times New Roman"/>
            </a:endParaRPr>
          </a:p>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Tahoe-Reno Industrial Center, 350 MW, Sept 2001.  Foundation pouring began Dec 15th. Project is being constructed by Morgan-Stanley and Kansai Electric.</a:t>
            </a:r>
            <a:endParaRPr b="0" lang="en-US" sz="14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 $230 million pipeline, which would run 215 miles from Arizona to Mexico has been filed with FERC in October.  The pipeline would begin at an interconnection with El Paso Natural Gas near Ehrenberg, Ariz., and cross California into northern Baja California, Mexico. </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15228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61" name=""/>
          <p:cNvSpPr/>
          <p:nvPr/>
        </p:nvSpPr>
        <p:spPr>
          <a:xfrm>
            <a:off x="838080" y="9144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2" name="" descr=""/>
          <p:cNvPicPr/>
          <p:nvPr/>
        </p:nvPicPr>
        <p:blipFill>
          <a:blip r:embed="rId1"/>
          <a:srcRect l="5467" t="13540" r="3127" b="7294"/>
          <a:stretch/>
        </p:blipFill>
        <p:spPr>
          <a:xfrm>
            <a:off x="0" y="1066680"/>
            <a:ext cx="8458200" cy="579132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9969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klande</cp:lastModifiedBy>
  <cp:lastPrinted>2000-12-29T16:04:34Z</cp:lastPrinted>
  <dcterms:modified xsi:type="dcterms:W3CDTF">2001-01-02T21:42:22Z</dcterms:modified>
  <cp:revision>145</cp:revision>
  <dc:subject/>
  <dc:title>No Slide Title</dc:title>
</cp:coreProperties>
</file>