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docx" ContentType="application/vnd.openxmlformats-officedocument.wordprocessingml.document"/>
  <Override PartName="/ppt/embeddings/oleObject1.xlsx" ContentType="application/vnd.openxmlformats-officedocument.spreadsheetml.sheet"/>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10.wmf" ContentType="image/x-wmf"/>
  <Override PartName="/ppt/media/image8.wmf" ContentType="image/x-wmf"/>
  <Override PartName="/ppt/media/image9.wmf" ContentType="image/x-wmf"/>
  <Override PartName="/ppt/media/image11.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_rels/slide11.xml.rels" ContentType="application/vnd.openxmlformats-package.relationships+xml"/>
  <Override PartName="/ppt/slides/_rels/slide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p:notesSz cx="7037388" cy="91868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 name=""/>
          <p:cNvSpPr/>
          <p:nvPr/>
        </p:nvSpPr>
        <p:spPr>
          <a:xfrm>
            <a:off x="0" y="0"/>
            <a:ext cx="7038000" cy="9187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8" name="PlaceHolder 1"/>
          <p:cNvSpPr>
            <a:spLocks noGrp="1"/>
          </p:cNvSpPr>
          <p:nvPr>
            <p:ph type="hdr"/>
          </p:nvPr>
        </p:nvSpPr>
        <p:spPr>
          <a:xfrm>
            <a:off x="-360" y="0"/>
            <a:ext cx="3049560" cy="458640"/>
          </a:xfrm>
          <a:prstGeom prst="rect">
            <a:avLst/>
          </a:prstGeom>
          <a:noFill/>
          <a:ln w="0">
            <a:noFill/>
          </a:ln>
        </p:spPr>
        <p:txBody>
          <a:bodyPr lIns="92880" rIns="92880" tIns="46440" bIns="46440" anchor="t">
            <a:noAutofit/>
          </a:bodyPr>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&lt;header&gt;</a:t>
            </a:r>
            <a:endParaRPr b="0" lang="en-US" sz="1200" strike="noStrike" u="none">
              <a:solidFill>
                <a:srgbClr val="000000"/>
              </a:solidFill>
              <a:effectLst/>
              <a:uFillTx/>
              <a:latin typeface="Times New Roman"/>
            </a:endParaRPr>
          </a:p>
        </p:txBody>
      </p:sp>
      <p:sp>
        <p:nvSpPr>
          <p:cNvPr id="19" name="PlaceHolder 2"/>
          <p:cNvSpPr>
            <a:spLocks noGrp="1"/>
          </p:cNvSpPr>
          <p:nvPr>
            <p:ph type="dt" idx="4"/>
          </p:nvPr>
        </p:nvSpPr>
        <p:spPr>
          <a:xfrm>
            <a:off x="3989160" y="0"/>
            <a:ext cx="3049560" cy="458640"/>
          </a:xfrm>
          <a:prstGeom prst="rect">
            <a:avLst/>
          </a:prstGeom>
          <a:noFill/>
          <a:ln w="0">
            <a:noFill/>
          </a:ln>
        </p:spPr>
        <p:txBody>
          <a:bodyPr lIns="92880" rIns="92880" tIns="46440" bIns="46440" anchor="t">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&lt;date/time&gt;</a:t>
            </a:r>
            <a:endParaRPr b="0" lang="en-US" sz="1200" strike="noStrike" u="none">
              <a:solidFill>
                <a:srgbClr val="000000"/>
              </a:solidFill>
              <a:effectLst/>
              <a:uFillTx/>
              <a:latin typeface="Times New Roman"/>
            </a:endParaRPr>
          </a:p>
        </p:txBody>
      </p:sp>
      <p:sp>
        <p:nvSpPr>
          <p:cNvPr id="20" name="PlaceHolder 3"/>
          <p:cNvSpPr>
            <a:spLocks noGrp="1"/>
          </p:cNvSpPr>
          <p:nvPr>
            <p:ph type="sldImg"/>
          </p:nvPr>
        </p:nvSpPr>
        <p:spPr>
          <a:xfrm>
            <a:off x="1223640" y="688680"/>
            <a:ext cx="4592520" cy="344484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move the slide</a:t>
            </a:r>
            <a:endParaRPr b="0" lang="en-US" sz="4400" strike="noStrike" u="none">
              <a:solidFill>
                <a:srgbClr val="000000"/>
              </a:solidFill>
              <a:effectLst/>
              <a:uFillTx/>
              <a:latin typeface="Arial"/>
            </a:endParaRPr>
          </a:p>
        </p:txBody>
      </p:sp>
      <p:sp>
        <p:nvSpPr>
          <p:cNvPr id="21" name="PlaceHolder 4"/>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22" name="PlaceHolder 5"/>
          <p:cNvSpPr>
            <a:spLocks noGrp="1"/>
          </p:cNvSpPr>
          <p:nvPr>
            <p:ph type="ftr" idx="5"/>
          </p:nvPr>
        </p:nvSpPr>
        <p:spPr>
          <a:xfrm>
            <a:off x="-360" y="8726040"/>
            <a:ext cx="3049560" cy="459000"/>
          </a:xfrm>
          <a:prstGeom prst="rect">
            <a:avLst/>
          </a:prstGeom>
          <a:noFill/>
          <a:ln w="0">
            <a:noFill/>
          </a:ln>
        </p:spPr>
        <p:txBody>
          <a:bodyPr lIns="92880" rIns="92880" tIns="46440" bIns="46440" anchor="b">
            <a:noAutofit/>
          </a:bodyPr>
          <a:lstStyle>
            <a:lvl1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r>
              <a:rPr b="0" lang="en-US" sz="1200" strike="noStrike" u="none">
                <a:solidFill>
                  <a:srgbClr val="000000"/>
                </a:solidFill>
                <a:effectLst/>
                <a:uFillTx/>
                <a:latin typeface="Arial"/>
              </a:rPr>
              <a:t>&lt;footer&gt;</a:t>
            </a:r>
            <a:endParaRPr b="0" lang="en-US" sz="1200" strike="noStrike" u="none">
              <a:solidFill>
                <a:srgbClr val="000000"/>
              </a:solidFill>
              <a:effectLst/>
              <a:uFillTx/>
              <a:latin typeface="Times New Roman"/>
            </a:endParaRPr>
          </a:p>
        </p:txBody>
      </p:sp>
      <p:sp>
        <p:nvSpPr>
          <p:cNvPr id="23" name="PlaceHolder 6"/>
          <p:cNvSpPr>
            <a:spLocks noGrp="1"/>
          </p:cNvSpPr>
          <p:nvPr>
            <p:ph type="sldNum" idx="6"/>
          </p:nvPr>
        </p:nvSpPr>
        <p:spPr>
          <a:xfrm>
            <a:off x="3989160" y="8726040"/>
            <a:ext cx="3049560" cy="459000"/>
          </a:xfrm>
          <a:prstGeom prst="rect">
            <a:avLst/>
          </a:prstGeom>
          <a:noFill/>
          <a:ln w="0">
            <a:noFill/>
          </a:ln>
        </p:spPr>
        <p:txBody>
          <a:bodyPr lIns="92880" rIns="92880" tIns="46440" bIns="46440" anchor="b">
            <a:noAutofit/>
          </a:bodyPr>
          <a:lstStyle>
            <a:lvl1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defRPr b="0" lang="en-US" sz="1200" strike="noStrike" u="none">
                <a:solidFill>
                  <a:srgbClr val="000000"/>
                </a:solidFill>
                <a:effectLst/>
                <a:uFillTx/>
                <a:latin typeface="Arial"/>
              </a:defRPr>
            </a:lvl1pPr>
          </a:lstStyle>
          <a:p>
            <a:pPr indent="0" algn="r">
              <a:lnSpc>
                <a:spcPct val="100000"/>
              </a:lnSpc>
              <a:buNone/>
              <a:tabLst>
                <a:tab algn="l" pos="0"/>
                <a:tab algn="l" pos="927000"/>
                <a:tab algn="l" pos="1854360"/>
                <a:tab algn="l" pos="2781360"/>
                <a:tab algn="l" pos="3708360"/>
                <a:tab algn="l" pos="4635360"/>
                <a:tab algn="l" pos="5562720"/>
                <a:tab algn="l" pos="6489720"/>
                <a:tab algn="l" pos="7416720"/>
                <a:tab algn="l" pos="8344080"/>
                <a:tab algn="l" pos="9271080"/>
                <a:tab algn="l" pos="10198080"/>
              </a:tabLst>
            </a:pPr>
            <a:fld id="{4A856521-2376-4ECD-92A3-8CB490E8AA9E}" type="slidenum">
              <a:rPr b="0" lang="en-US" sz="1200" strike="noStrike" u="none">
                <a:solidFill>
                  <a:srgbClr val="000000"/>
                </a:solidFill>
                <a:effectLst/>
                <a:uFillTx/>
                <a:latin typeface="Arial"/>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sldImg"/>
          </p:nvPr>
        </p:nvSpPr>
        <p:spPr>
          <a:xfrm>
            <a:off x="1224000" y="689040"/>
            <a:ext cx="4592520" cy="3444840"/>
          </a:xfrm>
          <a:prstGeom prst="rect">
            <a:avLst/>
          </a:prstGeom>
          <a:ln w="0">
            <a:noFill/>
          </a:ln>
        </p:spPr>
      </p:sp>
      <p:sp>
        <p:nvSpPr>
          <p:cNvPr id="98"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a:t>
            </a:r>
            <a:r>
              <a:rPr b="1" lang="en-US" sz="1200" strike="noStrike" u="none">
                <a:solidFill>
                  <a:srgbClr val="000000"/>
                </a:solidFill>
                <a:effectLst/>
                <a:uFillTx/>
                <a:latin typeface="Times New Roman"/>
              </a:rPr>
              <a:t>California Energy Commission</a:t>
            </a:r>
            <a:r>
              <a:rPr b="0" lang="en-US" sz="1200" strike="noStrike" u="none">
                <a:solidFill>
                  <a:srgbClr val="000000"/>
                </a:solidFill>
                <a:effectLst/>
                <a:uFillTx/>
                <a:latin typeface="Times New Roman"/>
              </a:rPr>
              <a:t> has the statutory authority to site and license thermal power plants that are rated at 50 megawatts and larger and related transmission lines, fuel supply lines and other facilities. </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Mignon Marks (916) 654-4732</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San Diego Air Pollution Control District</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Marcie (858) 694-3979</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San Joaquin Valley Air Pollution Control District</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Steve Roeder (559) 230-5888</a:t>
            </a:r>
            <a:r>
              <a:rPr b="1" lang="en-US" sz="1200" strike="noStrike" u="none">
                <a:solidFill>
                  <a:srgbClr val="000000"/>
                </a:solidFill>
                <a:effectLst/>
                <a:uFillTx/>
                <a:latin typeface="Times New Roman"/>
              </a:rPr>
              <a:t>Everett Planning and Community Development</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 Paul Roberts (425) 257-8731, Jerry Irvin </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Origination:</a:t>
            </a:r>
            <a:r>
              <a:rPr b="0" lang="en-US" sz="1200" strike="noStrike" u="none">
                <a:solidFill>
                  <a:srgbClr val="000000"/>
                </a:solidFill>
                <a:effectLst/>
                <a:uFillTx/>
                <a:latin typeface="Times New Roman"/>
              </a:rPr>
              <a:t> Steve Thome, Ed Clark, Frank Vickers,Dave Parque, Jim Buerkl, Saji John</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PIRA</a:t>
            </a:r>
            <a:endParaRPr b="0" lang="en-US" sz="1200" strike="noStrike" u="none">
              <a:solidFill>
                <a:srgbClr val="000000"/>
              </a:solidFill>
              <a:effectLst/>
              <a:uFillTx/>
              <a:latin typeface="Times New Roman"/>
            </a:endParaRPr>
          </a:p>
          <a:p>
            <a:pPr indent="0">
              <a:spcBef>
                <a:spcPts val="499"/>
              </a:spcBef>
              <a:spcAft>
                <a:spcPts val="49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Times New Roman"/>
              </a:rPr>
              <a:t>	</a:t>
            </a: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Contact:</a:t>
            </a:r>
            <a:r>
              <a:rPr b="1" lang="en-US" sz="1200" strike="noStrike" u="none">
                <a:solidFill>
                  <a:srgbClr val="000000"/>
                </a:solidFill>
                <a:effectLst/>
                <a:uFillTx/>
                <a:latin typeface="Times New Roman"/>
              </a:rPr>
              <a:t> </a:t>
            </a:r>
            <a:r>
              <a:rPr b="0" lang="en-US" sz="1200" strike="noStrike" u="none">
                <a:solidFill>
                  <a:srgbClr val="000000"/>
                </a:solidFill>
                <a:effectLst/>
                <a:uFillTx/>
                <a:latin typeface="Times New Roman"/>
              </a:rPr>
              <a:t>Jimmy Kow (212) 686-6808</a:t>
            </a:r>
            <a:endParaRPr b="0" lang="en-US" sz="1200" strike="noStrike" u="none">
              <a:solidFill>
                <a:srgbClr val="000000"/>
              </a:solidFill>
              <a:effectLst/>
              <a:uFillTx/>
              <a:latin typeface="Times New Roman"/>
            </a:endParaRPr>
          </a:p>
          <a:p>
            <a:pPr indent="0">
              <a:lnSpc>
                <a:spcPct val="10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Black"/>
              </a:rPr>
              <a:t> </a:t>
            </a:r>
            <a:r>
              <a:rPr b="1" lang="en-US" sz="1000" strike="noStrike" u="none">
                <a:solidFill>
                  <a:srgbClr val="000000"/>
                </a:solidFill>
                <a:effectLst/>
                <a:uFillTx/>
                <a:latin typeface="ArialBlack"/>
              </a:rPr>
              <a:t>CEC Report -</a:t>
            </a:r>
            <a:r>
              <a:rPr b="0" lang="en-US" sz="1000" strike="noStrike" u="none">
                <a:solidFill>
                  <a:srgbClr val="000000"/>
                </a:solidFill>
                <a:effectLst/>
                <a:uFillTx/>
                <a:latin typeface="ArialBlack"/>
              </a:rPr>
              <a:t> MARKET CLEARING PRICES UNDER ALTERNATIVE RESOURCE SCENARIOS </a:t>
            </a:r>
            <a:r>
              <a:rPr b="0" lang="en-US" sz="1000" strike="noStrike" u="none">
                <a:solidFill>
                  <a:srgbClr val="000000"/>
                </a:solidFill>
                <a:effectLst/>
                <a:uFillTx/>
                <a:latin typeface="Arial,Bold"/>
              </a:rPr>
              <a:t>2000 — 2010 Appendix C</a:t>
            </a:r>
            <a:endParaRPr b="0" lang="en-US" sz="1000" strike="noStrike" u="none">
              <a:solidFill>
                <a:srgbClr val="000000"/>
              </a:solidFill>
              <a:effectLst/>
              <a:uFillTx/>
              <a:latin typeface="Times New Roman"/>
            </a:endParaRPr>
          </a:p>
          <a:p>
            <a:pPr indent="0">
              <a:lnSpc>
                <a:spcPct val="100000"/>
              </a:lnSpc>
              <a:spcBef>
                <a:spcPts val="374"/>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1224000" y="689040"/>
            <a:ext cx="4592520" cy="3444840"/>
          </a:xfrm>
          <a:prstGeom prst="rect">
            <a:avLst/>
          </a:prstGeom>
          <a:ln w="0">
            <a:noFill/>
          </a:ln>
        </p:spPr>
      </p:sp>
      <p:sp>
        <p:nvSpPr>
          <p:cNvPr id="100"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Hydrology includes consumptive and non-consumptive rights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Model Run-of-River, Storage and Pump storage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Les Nicholson, Nevada Irrigation District</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PGAE  typically spills mid May - June</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FERC license mandates minimum pool for flood control, in stream minimum flows. Corps of Engineers sets limitations for reservoirs during certain times of the year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Folsom Dam kept low in Oct and March. 1996 unusually early flood event got up to river capacity. Modifications were made to Folsom in order to release more water</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Set of scalars and prices for different water years (good, average, bad) 1-2 std </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Algorithm to optimize production from top units to units downstream</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PGAE indicates that power contracts arenot for sale</a:t>
            </a:r>
            <a:endParaRPr b="0" lang="en-US" sz="1200" strike="noStrike" u="none">
              <a:solidFill>
                <a:srgbClr val="000000"/>
              </a:solidFill>
              <a:effectLst/>
              <a:uFillTx/>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sldImg"/>
          </p:nvPr>
        </p:nvSpPr>
        <p:spPr>
          <a:xfrm>
            <a:off x="1224000" y="689040"/>
            <a:ext cx="4592520" cy="3444840"/>
          </a:xfrm>
          <a:prstGeom prst="rect">
            <a:avLst/>
          </a:prstGeom>
          <a:ln w="0">
            <a:noFill/>
          </a:ln>
        </p:spPr>
      </p:sp>
      <p:sp>
        <p:nvSpPr>
          <p:cNvPr id="102"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CISO has reset target pricing mechanism for the real time energy imbalance market.  The price of the highest decremental bids is greater than the price for the lowest incremental bid.  The new price is to be greater of zero or the lowest incremental bid.</a:t>
            </a:r>
            <a:endParaRPr b="0" lang="en-US" sz="1200" strike="noStrike" u="none">
              <a:solidFill>
                <a:srgbClr val="000000"/>
              </a:solidFill>
              <a:effectLst/>
              <a:uFillTx/>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sldImg"/>
          </p:nvPr>
        </p:nvSpPr>
        <p:spPr>
          <a:xfrm>
            <a:off x="1224000" y="689040"/>
            <a:ext cx="4592520" cy="3444840"/>
          </a:xfrm>
          <a:prstGeom prst="rect">
            <a:avLst/>
          </a:prstGeom>
          <a:ln w="0">
            <a:noFill/>
          </a:ln>
        </p:spPr>
      </p:sp>
      <p:sp>
        <p:nvSpPr>
          <p:cNvPr id="104" name="PlaceHolder 2"/>
          <p:cNvSpPr>
            <a:spLocks noGrp="1"/>
          </p:cNvSpPr>
          <p:nvPr>
            <p:ph type="body"/>
          </p:nvPr>
        </p:nvSpPr>
        <p:spPr>
          <a:xfrm>
            <a:off x="937800" y="4362120"/>
            <a:ext cx="51627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Formerly (stalled) NWPE 220 MW project.  FPL bought rights in 1/99.  Construction to began 9/1/99 As of 4/25/00 Unit 1 not complete and gas line construction has been stalled.</a:t>
            </a: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9" name="PlaceHolder 2"/>
          <p:cNvSpPr>
            <a:spLocks noGrp="1"/>
          </p:cNvSpPr>
          <p:nvPr>
            <p:ph/>
          </p:nvPr>
        </p:nvSpPr>
        <p:spPr>
          <a:xfrm>
            <a:off x="68580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0" name="PlaceHolder 3"/>
          <p:cNvSpPr>
            <a:spLocks noGrp="1"/>
          </p:cNvSpPr>
          <p:nvPr>
            <p:ph/>
          </p:nvPr>
        </p:nvSpPr>
        <p:spPr>
          <a:xfrm>
            <a:off x="4668480" y="1981080"/>
            <a:ext cx="37926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3752672-825A-412A-AC53-21C9B89CE24D}"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B60258B-34D3-4C90-A0B1-375F79BD809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Media" preserve="1">
  <p:cSld name="Default">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3"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14" name="PlaceHolder 3"/>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BF58AC0E-AF97-4AD4-B5AD-88F142699CF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trike="noStrike" u="none">
              <a:solidFill>
                <a:srgbClr val="000000"/>
              </a:solidFill>
              <a:effectLst/>
              <a:uFillTx/>
              <a:latin typeface="Arial"/>
            </a:endParaRPr>
          </a:p>
        </p:txBody>
      </p:sp>
      <p:sp>
        <p:nvSpPr>
          <p:cNvPr id="16" name="PlaceHolder 2"/>
          <p:cNvSpPr>
            <a:spLocks noGrp="1"/>
          </p:cNvSpPr>
          <p:nvPr>
            <p:ph/>
          </p:nvPr>
        </p:nvSpPr>
        <p:spPr>
          <a:xfrm>
            <a:off x="685800" y="1981080"/>
            <a:ext cx="7772400" cy="411480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46D1630-931D-443F-AD13-65B347F9E835}"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C75E962B-8DAA-4F25-825C-D42B11EF4D81}"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package" Target="../embeddings/oleObject1.docx"/><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Click to edit the title text format</a:t>
            </a:r>
            <a:endParaRPr b="0" lang="en-US" sz="4400" strike="noStrike" u="none">
              <a:solidFill>
                <a:srgbClr val="000000"/>
              </a:solidFill>
              <a:effectLst/>
              <a:uFillTx/>
              <a:latin typeface="Arial"/>
            </a:endParaRPr>
          </a:p>
        </p:txBody>
      </p:sp>
      <p:sp>
        <p:nvSpPr>
          <p:cNvPr id="1" name="PlaceHolder 2"/>
          <p:cNvSpPr>
            <a:spLocks noGrp="1"/>
          </p:cNvSpPr>
          <p:nvPr>
            <p:ph type="body"/>
          </p:nvPr>
        </p:nvSpPr>
        <p:spPr>
          <a:xfrm>
            <a:off x="685800" y="1981080"/>
            <a:ext cx="7772400" cy="4114800"/>
          </a:xfrm>
          <a:prstGeom prst="rect">
            <a:avLst/>
          </a:prstGeom>
          <a:noFill/>
          <a:ln w="0">
            <a:noFill/>
          </a:ln>
        </p:spPr>
        <p:txBody>
          <a:bodyPr lIns="90000" rIns="90000" tIns="46800" bIns="46800" anchor="t">
            <a:normAutofit lnSpcReduction="9999"/>
          </a:bodyPr>
          <a:p>
            <a:pPr marL="343080" indent="-34308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Click to edit the outline text format</a:t>
            </a:r>
            <a:endParaRPr b="0" lang="en-US" sz="3200" strike="noStrike" u="none">
              <a:solidFill>
                <a:srgbClr val="000000"/>
              </a:solidFill>
              <a:effectLst/>
              <a:uFillTx/>
              <a:latin typeface="Arial"/>
            </a:endParaRPr>
          </a:p>
          <a:p>
            <a:pPr lvl="1" marL="743040" indent="-28584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Second Outline Level</a:t>
            </a:r>
            <a:endParaRPr b="0" lang="en-US" sz="3200" strike="noStrike" u="none">
              <a:solidFill>
                <a:srgbClr val="000000"/>
              </a:solidFill>
              <a:effectLst/>
              <a:uFillTx/>
              <a:latin typeface="Arial"/>
            </a:endParaRPr>
          </a:p>
          <a:p>
            <a:pPr lvl="2" marL="11430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Third Outline Level</a:t>
            </a:r>
            <a:endParaRPr b="0" lang="en-US" sz="3200" strike="noStrike" u="none">
              <a:solidFill>
                <a:srgbClr val="000000"/>
              </a:solidFill>
              <a:effectLst/>
              <a:uFillTx/>
              <a:latin typeface="Arial"/>
            </a:endParaRPr>
          </a:p>
          <a:p>
            <a:pPr lvl="3" marL="16002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Fourth Outline Level</a:t>
            </a:r>
            <a:endParaRPr b="0" lang="en-US" sz="3200" strike="noStrike" u="none">
              <a:solidFill>
                <a:srgbClr val="000000"/>
              </a:solidFill>
              <a:effectLst/>
              <a:uFillTx/>
              <a:latin typeface="Arial"/>
            </a:endParaRPr>
          </a:p>
          <a:p>
            <a:pPr lvl="4"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Fifth Outline Level</a:t>
            </a:r>
            <a:endParaRPr b="0" lang="en-US" sz="3200" strike="noStrike" u="none">
              <a:solidFill>
                <a:srgbClr val="000000"/>
              </a:solidFill>
              <a:effectLst/>
              <a:uFillTx/>
              <a:latin typeface="Arial"/>
            </a:endParaRPr>
          </a:p>
          <a:p>
            <a:pPr lvl="5"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Sixth Outline Level</a:t>
            </a:r>
            <a:endParaRPr b="0" lang="en-US" sz="3200" strike="noStrike" u="none">
              <a:solidFill>
                <a:srgbClr val="000000"/>
              </a:solidFill>
              <a:effectLst/>
              <a:uFillTx/>
              <a:latin typeface="Arial"/>
            </a:endParaRPr>
          </a:p>
          <a:p>
            <a:pPr lvl="6" marL="2057400" indent="-228600">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Seventh Outline Level</a:t>
            </a:r>
            <a:endParaRPr b="0" lang="en-US" sz="3200" strike="noStrike" u="none">
              <a:solidFill>
                <a:srgbClr val="000000"/>
              </a:solidFill>
              <a:effectLst/>
              <a:uFillTx/>
              <a:latin typeface="Arial"/>
            </a:endParaRPr>
          </a:p>
        </p:txBody>
      </p:sp>
      <p:sp>
        <p:nvSpPr>
          <p:cNvPr id="2" name="PlaceHolder 3"/>
          <p:cNvSpPr>
            <a:spLocks noGrp="1"/>
          </p:cNvSpPr>
          <p:nvPr>
            <p:ph type="dt" idx="1"/>
          </p:nvPr>
        </p:nvSpPr>
        <p:spPr>
          <a:xfrm>
            <a:off x="685800" y="6248520"/>
            <a:ext cx="1905120" cy="45720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3124080" y="6248520"/>
            <a:ext cx="2895840" cy="45720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6553080" y="6248520"/>
            <a:ext cx="190512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300B6D8-5755-4E71-95C9-AB2CA14681E1}"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5" name=""/>
          <p:cNvSpPr/>
          <p:nvPr/>
        </p:nvSpPr>
        <p:spPr>
          <a:xfrm>
            <a:off x="304920" y="0"/>
            <a:ext cx="2438280" cy="368280"/>
          </a:xfrm>
          <a:prstGeom prst="rect">
            <a:avLst/>
          </a:prstGeom>
          <a:noFill/>
          <a:ln w="0">
            <a:noFill/>
          </a:ln>
        </p:spPr>
        <p:style>
          <a:lnRef idx="0"/>
          <a:fillRef idx="0"/>
          <a:effectRef idx="0"/>
          <a:fontRef idx="minor"/>
        </p:style>
        <p:txBody>
          <a:bodyPr lIns="90000" rIns="90000" tIns="46800" bIns="46800" anchor="t">
            <a:spAutoFit/>
          </a:bodyPr>
          <a:p>
            <a:pPr indent="0">
              <a:lnSpc>
                <a:spcPct val="100000"/>
              </a:lnSpc>
              <a:spcBef>
                <a:spcPts val="1125"/>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ff0033"/>
                </a:solidFill>
                <a:effectLst/>
                <a:uFillTx/>
                <a:latin typeface="Arial"/>
              </a:rPr>
              <a:t>CONFIDENTIAL</a:t>
            </a:r>
            <a:endParaRPr b="0" lang="en-US" sz="1800" strike="noStrike" u="none">
              <a:solidFill>
                <a:srgbClr val="000000"/>
              </a:solidFill>
              <a:effectLst/>
              <a:uFillTx/>
              <a:latin typeface="Times New Roman"/>
            </a:endParaRPr>
          </a:p>
        </p:txBody>
      </p:sp>
      <p:graphicFrame>
        <p:nvGraphicFramePr>
          <p:cNvPr id="6" name=""/>
          <p:cNvGraphicFramePr/>
          <p:nvPr/>
        </p:nvGraphicFramePr>
        <p:xfrm>
          <a:off x="8458200" y="6264360"/>
          <a:ext cx="685800" cy="593640"/>
        </p:xfrm>
        <a:graphic>
          <a:graphicData uri="http://schemas.openxmlformats.org/presentationml/2006/ole">
            <p:oleObj progId="Word.Document.12" r:id="rId2" spid="">
              <p:embed/>
              <p:pic>
                <p:nvPicPr>
                  <p:cNvPr id="7" name="" descr=""/>
                  <p:cNvPicPr/>
                  <p:nvPr/>
                </p:nvPicPr>
                <p:blipFill>
                  <a:blip r:embed="rId3"/>
                  <a:stretch/>
                </p:blipFill>
                <p:spPr>
                  <a:xfrm>
                    <a:off x="8458200" y="6264360"/>
                    <a:ext cx="685800" cy="593640"/>
                  </a:xfrm>
                  <a:prstGeom prst="rect">
                    <a:avLst/>
                  </a:prstGeom>
                  <a:noFill/>
                  <a:ln w="0">
                    <a:noFill/>
                  </a:ln>
                </p:spPr>
              </p:pic>
            </p:oleObj>
          </a:graphicData>
        </a:graphic>
      </p:graphicFrame>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wmf"/><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9.wmf"/><Relationship Id="rId3"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0.wmf"/><Relationship Id="rId3" Type="http://schemas.openxmlformats.org/officeDocument/2006/relationships/slideLayout" Target="../slideLayouts/slideLayout5.xml"/>
</Relationships>
</file>

<file path=ppt/slides/_rels/slide1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1.wmf"/><Relationship Id="rId3"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2177280" y="3151080"/>
            <a:ext cx="4890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Arial"/>
              </a:rPr>
              <a:t>New Generation in WSCC</a:t>
            </a:r>
            <a:r>
              <a:rPr b="1" lang="en-US" sz="3000" strike="noStrike" u="none">
                <a:solidFill>
                  <a:srgbClr val="000000"/>
                </a:solidFill>
                <a:effectLst/>
                <a:uFillTx/>
                <a:latin typeface="Times New Roman"/>
              </a:rPr>
              <a:t> </a:t>
            </a:r>
            <a:endParaRPr b="0" lang="en-US" sz="3000" strike="noStrike" u="none">
              <a:solidFill>
                <a:srgbClr val="000000"/>
              </a:solidFill>
              <a:effectLst/>
              <a:uFillTx/>
              <a:latin typeface="Times New Roman"/>
            </a:endParaRPr>
          </a:p>
        </p:txBody>
      </p:sp>
      <p:sp>
        <p:nvSpPr>
          <p:cNvPr id="25" name=""/>
          <p:cNvSpPr/>
          <p:nvPr/>
        </p:nvSpPr>
        <p:spPr>
          <a:xfrm>
            <a:off x="1685880" y="3900600"/>
            <a:ext cx="594828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Presentation</a:t>
            </a:r>
            <a:endParaRPr b="0" lang="en-US" sz="2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August 24, 2000</a:t>
            </a:r>
            <a:endParaRPr b="0" lang="en-US" sz="2000" strike="noStrike" u="none">
              <a:solidFill>
                <a:srgbClr val="000000"/>
              </a:solidFill>
              <a:effectLst/>
              <a:uFillTx/>
              <a:latin typeface="Times New Roman"/>
            </a:endParaRPr>
          </a:p>
        </p:txBody>
      </p:sp>
      <p:pic>
        <p:nvPicPr>
          <p:cNvPr id="26" name="LogoWh" descr=""/>
          <p:cNvPicPr/>
          <p:nvPr/>
        </p:nvPicPr>
        <p:blipFill>
          <a:blip r:embed="rId1"/>
          <a:stretch/>
        </p:blipFill>
        <p:spPr>
          <a:xfrm>
            <a:off x="3540240" y="844560"/>
            <a:ext cx="2104920" cy="2111400"/>
          </a:xfrm>
          <a:prstGeom prst="rect">
            <a:avLst/>
          </a:prstGeom>
          <a:noFill/>
          <a:ln w="0">
            <a:noFill/>
          </a:ln>
        </p:spPr>
      </p:pic>
      <p:sp>
        <p:nvSpPr>
          <p:cNvPr id="27" name=""/>
          <p:cNvSpPr/>
          <p:nvPr/>
        </p:nvSpPr>
        <p:spPr>
          <a:xfrm flipV="1">
            <a:off x="392040" y="5790960"/>
            <a:ext cx="8447040" cy="4680"/>
          </a:xfrm>
          <a:prstGeom prst="line">
            <a:avLst/>
          </a:prstGeom>
          <a:ln w="25560">
            <a:solidFill>
              <a:srgbClr val="3333cc"/>
            </a:solidFill>
            <a:miter/>
          </a:ln>
        </p:spPr>
        <p:style>
          <a:lnRef idx="0"/>
          <a:fillRef idx="0"/>
          <a:effectRef idx="0"/>
          <a:fontRef idx="minor"/>
        </p:style>
        <p:txBody>
          <a:bodyPr lIns="90000" rIns="90000" tIns="-42120" bIns="-42120" anchor="ctr">
            <a:noAutofit/>
          </a:bodyPr>
          <a:p>
            <a:endParaRPr b="0" lang="en-US" sz="2400" strike="noStrike" u="none">
              <a:solidFill>
                <a:srgbClr val="000000"/>
              </a:solidFill>
              <a:effectLst/>
              <a:uFillTx/>
              <a:latin typeface="Times New Roman"/>
            </a:endParaRPr>
          </a:p>
        </p:txBody>
      </p:sp>
      <p:sp>
        <p:nvSpPr>
          <p:cNvPr id="28" name=""/>
          <p:cNvSpPr/>
          <p:nvPr/>
        </p:nvSpPr>
        <p:spPr>
          <a:xfrm>
            <a:off x="3265560" y="5808600"/>
            <a:ext cx="2590560" cy="246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Arial"/>
              </a:rPr>
              <a:t>Proprietary and Confidential  5/02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New Generation Map</a:t>
            </a:r>
            <a:endParaRPr b="0" lang="en-US" sz="4400" strike="noStrike" u="none">
              <a:solidFill>
                <a:srgbClr val="000000"/>
              </a:solidFill>
              <a:effectLst/>
              <a:uFillTx/>
              <a:latin typeface="Arial"/>
            </a:endParaRPr>
          </a:p>
        </p:txBody>
      </p:sp>
      <p:sp>
        <p:nvSpPr>
          <p:cNvPr id="66"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67" name="" descr=""/>
          <p:cNvPicPr/>
          <p:nvPr/>
        </p:nvPicPr>
        <p:blipFill>
          <a:blip r:embed="rId1"/>
          <a:srcRect l="0" t="12502" r="4688" b="11513"/>
          <a:stretch/>
        </p:blipFill>
        <p:spPr>
          <a:xfrm>
            <a:off x="762120" y="1295280"/>
            <a:ext cx="7772400" cy="502920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Updates</a:t>
            </a:r>
            <a:endParaRPr b="0" lang="en-US" sz="4400" strike="noStrike" u="none">
              <a:solidFill>
                <a:srgbClr val="000000"/>
              </a:solidFill>
              <a:effectLst/>
              <a:uFillTx/>
              <a:latin typeface="Arial"/>
            </a:endParaRPr>
          </a:p>
        </p:txBody>
      </p:sp>
      <p:sp>
        <p:nvSpPr>
          <p:cNvPr id="69" name="PlaceHolder 2"/>
          <p:cNvSpPr>
            <a:spLocks noGrp="1"/>
          </p:cNvSpPr>
          <p:nvPr>
            <p:ph/>
          </p:nvPr>
        </p:nvSpPr>
        <p:spPr>
          <a:xfrm>
            <a:off x="685440" y="1981080"/>
            <a:ext cx="3809880" cy="4114800"/>
          </a:xfrm>
          <a:prstGeom prst="rect">
            <a:avLst/>
          </a:prstGeom>
          <a:noFill/>
          <a:ln w="0">
            <a:noFill/>
          </a:ln>
        </p:spPr>
        <p:txBody>
          <a:bodyPr lIns="90000" rIns="90000" tIns="46800" bIns="46800" anchor="t">
            <a:normAutofit fontScale="92500" lnSpcReduction="9999"/>
          </a:bodyPr>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Arizona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South Point Power Plant (UC) [Mojave], 545 MW, construction manager indicated that this project is on an accelerated schedule Mar 2001 rather than June 2001</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Griffith Energy Project (UC), 520 MW, May 2001.  The “absolute drop dead date” is July 2001</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Desert Basin Generating (UC), 560 MW, June 2001, 7,000 Heat Rate</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West Phoenix 4- Repower, 70 Incremental MW, August 2001</a:t>
            </a:r>
            <a:endParaRPr b="0" lang="en-US" sz="14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West Phoenix 5- New Build, 500 MW, December 2001 </a:t>
            </a:r>
            <a:r>
              <a:rPr b="0" lang="en-US" sz="1800" strike="noStrike" u="none">
                <a:solidFill>
                  <a:srgbClr val="000000"/>
                </a:solidFill>
                <a:effectLst/>
                <a:uFillTx/>
                <a:latin typeface="Arial"/>
              </a:rPr>
              <a:t>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Arlington Valley, 550 MW, Duke, August 2002.</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70"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1" name="PlaceHolder 3"/>
          <p:cNvSpPr>
            <a:spLocks noGrp="1"/>
          </p:cNvSpPr>
          <p:nvPr>
            <p:ph/>
          </p:nvPr>
        </p:nvSpPr>
        <p:spPr>
          <a:xfrm>
            <a:off x="4647960" y="1981080"/>
            <a:ext cx="3809880" cy="4114800"/>
          </a:xfrm>
          <a:prstGeom prst="rect">
            <a:avLst/>
          </a:prstGeom>
          <a:noFill/>
          <a:ln w="0">
            <a:noFill/>
          </a:ln>
        </p:spPr>
        <p:txBody>
          <a:bodyPr lIns="90000" rIns="90000" tIns="46800" bIns="46800" anchor="t">
            <a:normAutofit/>
          </a:bodyPr>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Panda Gila, 1,000 MW, Oct 2002.  According to developer construction is to begin November or December 2000.  </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Harquahala, 1,040 MW, March 2003.  Special use permit granted on July 17, 2000.  Still awaiting air, water and environmental assessment.  Expected to begin construction in January 2001.</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Nevada</a:t>
            </a:r>
            <a:endParaRPr b="0" lang="en-US" sz="20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Las Vegas CoGen Expansion, 220 MW, June 2002.  </a:t>
            </a:r>
            <a:endParaRPr b="0" lang="en-US" sz="1400" strike="noStrike" u="none">
              <a:solidFill>
                <a:srgbClr val="000000"/>
              </a:solidFill>
              <a:effectLst/>
              <a:uFillTx/>
              <a:latin typeface="Arial"/>
            </a:endParaRPr>
          </a:p>
        </p:txBody>
      </p:sp>
      <p:sp>
        <p:nvSpPr>
          <p:cNvPr id="72"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DSW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DSW New Generation Map</a:t>
            </a:r>
            <a:endParaRPr b="0" lang="en-US" sz="4400" strike="noStrike" u="none">
              <a:solidFill>
                <a:srgbClr val="000000"/>
              </a:solidFill>
              <a:effectLst/>
              <a:uFillTx/>
              <a:latin typeface="Arial"/>
            </a:endParaRPr>
          </a:p>
        </p:txBody>
      </p:sp>
      <p:sp>
        <p:nvSpPr>
          <p:cNvPr id="74"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75" name="" descr=""/>
          <p:cNvPicPr/>
          <p:nvPr/>
        </p:nvPicPr>
        <p:blipFill>
          <a:blip r:embed="rId1"/>
          <a:srcRect l="0" t="12502" r="20315" b="15627"/>
          <a:stretch/>
        </p:blipFill>
        <p:spPr>
          <a:xfrm>
            <a:off x="762120" y="1295280"/>
            <a:ext cx="7772400" cy="510552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30456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Summary</a:t>
            </a:r>
            <a:endParaRPr b="0" lang="en-US" sz="4400" strike="noStrike" u="none">
              <a:solidFill>
                <a:srgbClr val="000000"/>
              </a:solidFill>
              <a:effectLst/>
              <a:uFillTx/>
              <a:latin typeface="Arial"/>
            </a:endParaRPr>
          </a:p>
        </p:txBody>
      </p:sp>
      <p:sp>
        <p:nvSpPr>
          <p:cNvPr id="77" name=""/>
          <p:cNvSpPr/>
          <p:nvPr/>
        </p:nvSpPr>
        <p:spPr>
          <a:xfrm>
            <a:off x="152280" y="1219320"/>
            <a:ext cx="883944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Summary</a:t>
            </a:r>
            <a:endParaRPr b="0" lang="en-US" sz="1600" strike="noStrike" u="none">
              <a:solidFill>
                <a:srgbClr val="000000"/>
              </a:solidFill>
              <a:effectLst/>
              <a:uFillTx/>
              <a:latin typeface="Times New Roman"/>
            </a:endParaRPr>
          </a:p>
        </p:txBody>
      </p:sp>
      <p:sp>
        <p:nvSpPr>
          <p:cNvPr id="79" name=""/>
          <p:cNvSpPr/>
          <p:nvPr/>
        </p:nvSpPr>
        <p:spPr>
          <a:xfrm>
            <a:off x="3505320" y="6248520"/>
            <a:ext cx="457200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RO: Rockies</a:t>
            </a:r>
            <a:r>
              <a:rPr b="0" lang="en-US" sz="1400" strike="noStrike" u="none">
                <a:solidFill>
                  <a:srgbClr val="000000"/>
                </a:solidFill>
                <a:effectLst/>
                <a:uFillTx/>
                <a:latin typeface="Arial"/>
              </a:rPr>
              <a:t>	</a:t>
            </a:r>
            <a:r>
              <a:rPr b="0" lang="en-US" sz="1400" strike="noStrike" u="none">
                <a:solidFill>
                  <a:srgbClr val="000000"/>
                </a:solidFill>
                <a:effectLst/>
                <a:uFillTx/>
                <a:latin typeface="Arial"/>
              </a:rPr>
              <a:t>DSW: Desert Southwest</a:t>
            </a:r>
            <a:br>
              <a:rPr sz="1400"/>
            </a:br>
            <a:r>
              <a:rPr b="0" lang="en-US" sz="1400" strike="noStrike" u="none">
                <a:solidFill>
                  <a:srgbClr val="000000"/>
                </a:solidFill>
                <a:effectLst/>
                <a:uFillTx/>
                <a:latin typeface="Arial"/>
              </a:rPr>
              <a:t>PNW: Pacific Northwest</a:t>
            </a:r>
            <a:endParaRPr b="0" lang="en-US" sz="1400" strike="noStrike" u="none">
              <a:solidFill>
                <a:srgbClr val="000000"/>
              </a:solidFill>
              <a:effectLst/>
              <a:uFillTx/>
              <a:latin typeface="Times New Roman"/>
            </a:endParaRPr>
          </a:p>
        </p:txBody>
      </p:sp>
      <p:graphicFrame>
        <p:nvGraphicFramePr>
          <p:cNvPr id="80" name=""/>
          <p:cNvGraphicFramePr/>
          <p:nvPr/>
        </p:nvGraphicFramePr>
        <p:xfrm>
          <a:off x="76320" y="1371600"/>
          <a:ext cx="9067680" cy="4724280"/>
        </p:xfrm>
        <a:graphic>
          <a:graphicData uri="http://schemas.openxmlformats.org/presentationml/2006/ole">
            <p:oleObj progId="Excel.Sheet.12" r:id="rId1" spid="">
              <p:embed/>
              <p:pic>
                <p:nvPicPr>
                  <p:cNvPr id="81" name="" descr=""/>
                  <p:cNvPicPr/>
                  <p:nvPr/>
                </p:nvPicPr>
                <p:blipFill>
                  <a:blip r:embed="rId2"/>
                  <a:stretch/>
                </p:blipFill>
                <p:spPr>
                  <a:xfrm>
                    <a:off x="76320" y="1371600"/>
                    <a:ext cx="9067680" cy="47242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
          <p:cNvSpPr/>
          <p:nvPr/>
        </p:nvSpPr>
        <p:spPr>
          <a:xfrm>
            <a:off x="4191120" y="6553080"/>
            <a:ext cx="41148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Bold items are shown on the preceding graph</a:t>
            </a:r>
            <a:endParaRPr b="0" lang="en-US" sz="1400" strike="noStrike" u="none">
              <a:solidFill>
                <a:srgbClr val="000000"/>
              </a:solidFill>
              <a:effectLst/>
              <a:uFillTx/>
              <a:latin typeface="Times New Roman"/>
            </a:endParaRPr>
          </a:p>
        </p:txBody>
      </p:sp>
      <p:sp>
        <p:nvSpPr>
          <p:cNvPr id="83"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Date</a:t>
            </a:r>
            <a:endParaRPr b="0" lang="en-US" sz="1600" strike="noStrike" u="none">
              <a:solidFill>
                <a:srgbClr val="000000"/>
              </a:solidFill>
              <a:effectLst/>
              <a:uFillTx/>
              <a:latin typeface="Times New Roman"/>
            </a:endParaRPr>
          </a:p>
        </p:txBody>
      </p:sp>
      <p:graphicFrame>
        <p:nvGraphicFramePr>
          <p:cNvPr id="84" name=""/>
          <p:cNvGraphicFramePr/>
          <p:nvPr/>
        </p:nvGraphicFramePr>
        <p:xfrm>
          <a:off x="0" y="304920"/>
          <a:ext cx="9144000" cy="5968800"/>
        </p:xfrm>
        <a:graphic>
          <a:graphicData uri="http://schemas.openxmlformats.org/presentationml/2006/ole">
            <p:oleObj progId="Excel.Sheet.12" r:id="rId1" spid="">
              <p:embed/>
              <p:pic>
                <p:nvPicPr>
                  <p:cNvPr id="85" name="" descr=""/>
                  <p:cNvPicPr/>
                  <p:nvPr/>
                </p:nvPicPr>
                <p:blipFill>
                  <a:blip r:embed="rId2"/>
                  <a:stretch/>
                </p:blipFill>
                <p:spPr>
                  <a:xfrm>
                    <a:off x="0" y="304920"/>
                    <a:ext cx="9144000" cy="59688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Region</a:t>
            </a:r>
            <a:endParaRPr b="0" lang="en-US" sz="1600" strike="noStrike" u="none">
              <a:solidFill>
                <a:srgbClr val="000000"/>
              </a:solidFill>
              <a:effectLst/>
              <a:uFillTx/>
              <a:latin typeface="Times New Roman"/>
            </a:endParaRPr>
          </a:p>
        </p:txBody>
      </p:sp>
      <p:graphicFrame>
        <p:nvGraphicFramePr>
          <p:cNvPr id="87" name=""/>
          <p:cNvGraphicFramePr/>
          <p:nvPr/>
        </p:nvGraphicFramePr>
        <p:xfrm>
          <a:off x="0" y="304920"/>
          <a:ext cx="9144000" cy="5968800"/>
        </p:xfrm>
        <a:graphic>
          <a:graphicData uri="http://schemas.openxmlformats.org/presentationml/2006/ole">
            <p:oleObj progId="Excel.Sheet.12" r:id="rId1" spid="">
              <p:embed/>
              <p:pic>
                <p:nvPicPr>
                  <p:cNvPr id="88" name="" descr=""/>
                  <p:cNvPicPr/>
                  <p:nvPr/>
                </p:nvPicPr>
                <p:blipFill>
                  <a:blip r:embed="rId2"/>
                  <a:stretch/>
                </p:blipFill>
                <p:spPr>
                  <a:xfrm>
                    <a:off x="0" y="304920"/>
                    <a:ext cx="9144000" cy="596880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Sorted List By Summer</a:t>
            </a:r>
            <a:endParaRPr b="0" lang="en-US" sz="1600" strike="noStrike" u="none">
              <a:solidFill>
                <a:srgbClr val="000000"/>
              </a:solidFill>
              <a:effectLst/>
              <a:uFillTx/>
              <a:latin typeface="Times New Roman"/>
            </a:endParaRPr>
          </a:p>
        </p:txBody>
      </p:sp>
      <p:sp>
        <p:nvSpPr>
          <p:cNvPr id="90" name=""/>
          <p:cNvSpPr/>
          <p:nvPr/>
        </p:nvSpPr>
        <p:spPr>
          <a:xfrm>
            <a:off x="685800" y="228600"/>
            <a:ext cx="7772400" cy="838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0000"/>
                </a:solidFill>
                <a:effectLst/>
                <a:uFillTx/>
                <a:latin typeface="Arial"/>
              </a:rPr>
              <a:t>WSCC Capacity Additions</a:t>
            </a:r>
            <a:endParaRPr b="0" lang="en-US" sz="4400" strike="noStrike" u="none">
              <a:solidFill>
                <a:srgbClr val="000000"/>
              </a:solidFill>
              <a:effectLst/>
              <a:uFillTx/>
              <a:latin typeface="Times New Roman"/>
            </a:endParaRPr>
          </a:p>
        </p:txBody>
      </p:sp>
      <p:graphicFrame>
        <p:nvGraphicFramePr>
          <p:cNvPr id="91" name=""/>
          <p:cNvGraphicFramePr/>
          <p:nvPr/>
        </p:nvGraphicFramePr>
        <p:xfrm>
          <a:off x="1143000" y="1066680"/>
          <a:ext cx="6781680" cy="3886200"/>
        </p:xfrm>
        <a:graphic>
          <a:graphicData uri="http://schemas.openxmlformats.org/presentationml/2006/ole">
            <p:oleObj progId="Excel.Sheet.12" r:id="rId1" spid="">
              <p:embed/>
              <p:pic>
                <p:nvPicPr>
                  <p:cNvPr id="92" name="" descr=""/>
                  <p:cNvPicPr/>
                  <p:nvPr/>
                </p:nvPicPr>
                <p:blipFill>
                  <a:blip r:embed="rId2"/>
                  <a:stretch/>
                </p:blipFill>
                <p:spPr>
                  <a:xfrm>
                    <a:off x="1143000" y="1066680"/>
                    <a:ext cx="6781680" cy="3886200"/>
                  </a:xfrm>
                  <a:prstGeom prst="rect">
                    <a:avLst/>
                  </a:prstGeom>
                  <a:noFill/>
                  <a:ln w="0">
                    <a:noFill/>
                  </a:ln>
                </p:spPr>
              </p:pic>
            </p:oleObj>
          </a:graphicData>
        </a:graphic>
      </p:graphicFrame>
      <p:sp>
        <p:nvSpPr>
          <p:cNvPr id="93" name=""/>
          <p:cNvSpPr/>
          <p:nvPr/>
        </p:nvSpPr>
        <p:spPr>
          <a:xfrm>
            <a:off x="1600200" y="5562720"/>
            <a:ext cx="327672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Everett Delta plant mothballed</a:t>
            </a:r>
            <a:endParaRPr b="0" lang="en-US" sz="1600" strike="noStrike" u="none">
              <a:solidFill>
                <a:srgbClr val="000000"/>
              </a:solidFill>
              <a:effectLst/>
              <a:uFillTx/>
              <a:latin typeface="Times New Roman"/>
            </a:endParaRPr>
          </a:p>
        </p:txBody>
      </p:sp>
      <p:sp>
        <p:nvSpPr>
          <p:cNvPr id="94" name=""/>
          <p:cNvSpPr/>
          <p:nvPr/>
        </p:nvSpPr>
        <p:spPr>
          <a:xfrm>
            <a:off x="7543800" y="2666880"/>
            <a:ext cx="4572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 </a:t>
            </a:r>
            <a:endParaRPr b="0" lang="en-US" sz="3200" strike="noStrike" u="none">
              <a:solidFill>
                <a:srgbClr val="000000"/>
              </a:solidFill>
              <a:effectLst/>
              <a:uFillTx/>
              <a:latin typeface="Times New Roman"/>
            </a:endParaRPr>
          </a:p>
        </p:txBody>
      </p:sp>
      <p:sp>
        <p:nvSpPr>
          <p:cNvPr id="95" name=""/>
          <p:cNvSpPr/>
          <p:nvPr/>
        </p:nvSpPr>
        <p:spPr>
          <a:xfrm>
            <a:off x="1523880" y="5943600"/>
            <a:ext cx="2438640" cy="3376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High Desert delayed</a:t>
            </a:r>
            <a:endParaRPr b="0" lang="en-US" sz="1600" strike="noStrike" u="none">
              <a:solidFill>
                <a:srgbClr val="000000"/>
              </a:solidFill>
              <a:effectLst/>
              <a:uFillTx/>
              <a:latin typeface="Times New Roman"/>
            </a:endParaRPr>
          </a:p>
        </p:txBody>
      </p:sp>
      <p:sp>
        <p:nvSpPr>
          <p:cNvPr id="96" name=""/>
          <p:cNvSpPr/>
          <p:nvPr/>
        </p:nvSpPr>
        <p:spPr>
          <a:xfrm>
            <a:off x="7543800" y="3276720"/>
            <a:ext cx="68580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Arial"/>
              </a:rPr>
              <a:t>**</a:t>
            </a:r>
            <a:endParaRPr b="0" lang="en-US" sz="32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4400" strike="noStrike" u="none">
                <a:solidFill>
                  <a:srgbClr val="000000"/>
                </a:solidFill>
                <a:effectLst/>
                <a:uFillTx/>
                <a:latin typeface="Arial"/>
              </a:rPr>
              <a:t>Contents</a:t>
            </a:r>
            <a:endParaRPr b="0" lang="en-US" sz="4400" strike="noStrike" u="none">
              <a:solidFill>
                <a:srgbClr val="000000"/>
              </a:solidFill>
              <a:effectLst/>
              <a:uFillTx/>
              <a:latin typeface="Arial"/>
            </a:endParaRPr>
          </a:p>
        </p:txBody>
      </p:sp>
      <p:sp>
        <p:nvSpPr>
          <p:cNvPr id="30" name="PlaceHolder 2"/>
          <p:cNvSpPr>
            <a:spLocks noGrp="1"/>
          </p:cNvSpPr>
          <p:nvPr>
            <p:ph/>
          </p:nvPr>
        </p:nvSpPr>
        <p:spPr>
          <a:xfrm>
            <a:off x="685800" y="1447920"/>
            <a:ext cx="7772400" cy="4114800"/>
          </a:xfrm>
          <a:prstGeom prst="rect">
            <a:avLst/>
          </a:prstGeom>
          <a:noFill/>
          <a:ln w="0">
            <a:noFill/>
          </a:ln>
        </p:spPr>
        <p:txBody>
          <a:bodyPr lIns="90000" rIns="90000" tIns="46800" bIns="46800" anchor="t">
            <a:normAutofit/>
          </a:bodyPr>
          <a:p>
            <a:pPr marL="282600" indent="-282600">
              <a:spcBef>
                <a:spcPts val="3750"/>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Section</a:t>
            </a:r>
            <a:r>
              <a:rPr b="0" lang="en-GB" sz="2000" strike="noStrike" u="none">
                <a:solidFill>
                  <a:srgbClr val="000000"/>
                </a:solidFill>
                <a:effectLst/>
                <a:uFillTx/>
                <a:latin typeface="Arial"/>
              </a:rPr>
              <a:t>	</a:t>
            </a:r>
            <a:r>
              <a:rPr b="0" lang="en-GB" sz="1600" strike="noStrike" u="none">
                <a:solidFill>
                  <a:srgbClr val="000000"/>
                </a:solidFill>
                <a:effectLst/>
                <a:uFillTx/>
                <a:latin typeface="Arial"/>
              </a:rPr>
              <a:t>Page</a:t>
            </a:r>
            <a:br>
              <a:rPr sz="2000"/>
            </a:br>
            <a:endParaRPr b="0" lang="en-US" sz="1600" strike="noStrike" u="none">
              <a:solidFill>
                <a:srgbClr val="000000"/>
              </a:solidFill>
              <a:effectLst/>
              <a:uFillTx/>
              <a:latin typeface="Arial"/>
            </a:endParaRPr>
          </a:p>
          <a:p>
            <a:pPr marL="282600" indent="-282600">
              <a:spcBef>
                <a:spcPts val="2999"/>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Sources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3</a:t>
            </a:r>
            <a:endParaRPr b="0" lang="en-US" sz="1600" strike="noStrike" u="none">
              <a:solidFill>
                <a:srgbClr val="000000"/>
              </a:solidFill>
              <a:effectLst/>
              <a:uFillTx/>
              <a:latin typeface="Arial"/>
            </a:endParaRPr>
          </a:p>
          <a:p>
            <a:pPr marL="282600" indent="-282600">
              <a:spcBef>
                <a:spcPts val="2999"/>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Criteria…………………….…….…….…..……………………………………………4</a:t>
            </a:r>
            <a:endParaRPr b="0" lang="en-US" sz="1600" strike="noStrike" u="none">
              <a:solidFill>
                <a:srgbClr val="000000"/>
              </a:solidFill>
              <a:effectLst/>
              <a:uFillTx/>
              <a:latin typeface="Arial"/>
            </a:endParaRPr>
          </a:p>
          <a:p>
            <a:pPr marL="282600" indent="-282600">
              <a:spcBef>
                <a:spcPts val="2999"/>
              </a:spcBef>
              <a:buNone/>
              <a:tabLst>
                <a:tab algn="l" pos="0"/>
                <a:tab algn="l" pos="7029360"/>
                <a:tab algn="r" pos="8194680"/>
                <a:tab algn="l" pos="8229600"/>
                <a:tab algn="l" pos="9144000"/>
                <a:tab algn="l" pos="10058400"/>
              </a:tabLst>
            </a:pPr>
            <a:r>
              <a:rPr b="0" lang="en-GB" sz="1600" strike="noStrike" u="none">
                <a:solidFill>
                  <a:srgbClr val="000000"/>
                </a:solidFill>
                <a:effectLst/>
                <a:uFillTx/>
                <a:latin typeface="Arial"/>
              </a:rPr>
              <a:t>Region-by-Region Evaluation …….…..……………………………………………</a:t>
            </a:r>
            <a:r>
              <a:rPr b="0" lang="en-GB" sz="1600" strike="noStrike" u="none">
                <a:solidFill>
                  <a:srgbClr val="000000"/>
                </a:solidFill>
                <a:effectLst/>
                <a:uFillTx/>
                <a:latin typeface="Arial"/>
              </a:rPr>
              <a:t>	</a:t>
            </a:r>
            <a:r>
              <a:rPr b="0" lang="en-GB" sz="1600" strike="noStrike" u="none">
                <a:solidFill>
                  <a:srgbClr val="000000"/>
                </a:solidFill>
                <a:effectLst/>
                <a:uFillTx/>
                <a:latin typeface="Arial"/>
              </a:rPr>
              <a:t>5</a:t>
            </a:r>
            <a:endParaRPr b="0" lang="en-US" sz="1600" strike="noStrike" u="none">
              <a:solidFill>
                <a:srgbClr val="000000"/>
              </a:solidFill>
              <a:effectLst/>
              <a:uFillTx/>
              <a:latin typeface="Arial"/>
            </a:endParaRPr>
          </a:p>
        </p:txBody>
      </p:sp>
      <p:sp>
        <p:nvSpPr>
          <p:cNvPr id="31"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Sources</a:t>
            </a:r>
            <a:endParaRPr b="0" lang="en-US" sz="4400" strike="noStrike" u="none">
              <a:solidFill>
                <a:srgbClr val="000000"/>
              </a:solidFill>
              <a:effectLst/>
              <a:uFillTx/>
              <a:latin typeface="Arial"/>
            </a:endParaRPr>
          </a:p>
        </p:txBody>
      </p:sp>
      <p:sp>
        <p:nvSpPr>
          <p:cNvPr id="33" name="PlaceHolder 2"/>
          <p:cNvSpPr>
            <a:spLocks noGrp="1"/>
          </p:cNvSpPr>
          <p:nvPr>
            <p:ph/>
          </p:nvPr>
        </p:nvSpPr>
        <p:spPr>
          <a:xfrm>
            <a:off x="685440" y="1981080"/>
            <a:ext cx="3809880" cy="411480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State Siting Offices</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CEC: Siting Division </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 Siting Dept.</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Siting Dept</a:t>
            </a:r>
            <a:endParaRPr b="0" lang="en-US" sz="1800" strike="noStrike" u="none">
              <a:solidFill>
                <a:srgbClr val="000000"/>
              </a:solidFill>
              <a:effectLst/>
              <a:uFillTx/>
              <a:latin typeface="Arial"/>
            </a:endParaRPr>
          </a:p>
          <a:p>
            <a:pPr lvl="1" marL="743040" indent="-28584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State Utility Commissions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PIRA, RDI, CEC Publications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Air Quality Districts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EPA</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Zoning Districts</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WSCC</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Origination</a:t>
            </a: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Future Henwood</a:t>
            </a:r>
            <a:endParaRPr b="0" lang="en-US" sz="1800" strike="noStrike" u="none">
              <a:solidFill>
                <a:srgbClr val="000000"/>
              </a:solidFill>
              <a:effectLst/>
              <a:uFillTx/>
              <a:latin typeface="Arial"/>
            </a:endParaRPr>
          </a:p>
        </p:txBody>
      </p:sp>
      <p:sp>
        <p:nvSpPr>
          <p:cNvPr id="34" name=""/>
          <p:cNvSpPr/>
          <p:nvPr/>
        </p:nvSpPr>
        <p:spPr>
          <a:xfrm>
            <a:off x="762120" y="18288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35" name="" descr=""/>
          <p:cNvPicPr/>
          <p:nvPr/>
        </p:nvPicPr>
        <p:blipFill>
          <a:blip r:embed="rId1"/>
          <a:stretch/>
        </p:blipFill>
        <p:spPr>
          <a:xfrm>
            <a:off x="4191120" y="1905120"/>
            <a:ext cx="4343400" cy="45720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
          <p:cNvSpPr/>
          <p:nvPr/>
        </p:nvSpPr>
        <p:spPr>
          <a:xfrm>
            <a:off x="633240" y="1295280"/>
            <a:ext cx="4008600" cy="4953240"/>
          </a:xfrm>
          <a:prstGeom prst="rightArrowCallout">
            <a:avLst>
              <a:gd name="adj1" fmla="val 30242"/>
              <a:gd name="adj2" fmla="val 23248"/>
              <a:gd name="adj3" fmla="val 26185"/>
              <a:gd name="adj4" fmla="val 70764"/>
            </a:avLst>
          </a:prstGeom>
          <a:solidFill>
            <a:srgbClr val="ffffcc"/>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7" name=""/>
          <p:cNvSpPr/>
          <p:nvPr/>
        </p:nvSpPr>
        <p:spPr>
          <a:xfrm>
            <a:off x="4782960" y="1295280"/>
            <a:ext cx="3446640" cy="4953240"/>
          </a:xfrm>
          <a:prstGeom prst="rect">
            <a:avLst/>
          </a:prstGeom>
          <a:solidFill>
            <a:srgbClr val="ffffcc"/>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8" name="PlaceHolder 1"/>
          <p:cNvSpPr>
            <a:spLocks noGrp="1"/>
          </p:cNvSpPr>
          <p:nvPr>
            <p:ph type="title"/>
          </p:nvPr>
        </p:nvSpPr>
        <p:spPr>
          <a:xfrm>
            <a:off x="533520" y="380520"/>
            <a:ext cx="7772400" cy="6858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Criteria</a:t>
            </a:r>
            <a:endParaRPr b="0" lang="en-US" sz="4400" strike="noStrike" u="none">
              <a:solidFill>
                <a:srgbClr val="000000"/>
              </a:solidFill>
              <a:effectLst/>
              <a:uFillTx/>
              <a:latin typeface="Arial"/>
            </a:endParaRPr>
          </a:p>
        </p:txBody>
      </p:sp>
      <p:sp>
        <p:nvSpPr>
          <p:cNvPr id="39" name="PlaceHolder 2"/>
          <p:cNvSpPr>
            <a:spLocks noGrp="1"/>
          </p:cNvSpPr>
          <p:nvPr>
            <p:ph/>
          </p:nvPr>
        </p:nvSpPr>
        <p:spPr>
          <a:xfrm>
            <a:off x="685800" y="1294920"/>
            <a:ext cx="2743200" cy="4953240"/>
          </a:xfrm>
          <a:prstGeom prst="rect">
            <a:avLst/>
          </a:prstGeom>
          <a:noFill/>
          <a:ln w="0">
            <a:noFill/>
          </a:ln>
        </p:spPr>
        <p:txBody>
          <a:bodyPr lIns="90000" rIns="90000" tIns="46800" bIns="46800" anchor="t">
            <a:normAutofit/>
          </a:bodyPr>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Under Construction or Completed</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Regulatory Approval Received</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Application Under Review</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Starting Application Process</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 Approval</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Press Release</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00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Word-of-Mouth</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40" name="PlaceHolder 3"/>
          <p:cNvSpPr>
            <a:spLocks noGrp="1"/>
          </p:cNvSpPr>
          <p:nvPr>
            <p:ph/>
          </p:nvPr>
        </p:nvSpPr>
        <p:spPr>
          <a:xfrm>
            <a:off x="4800240" y="1294920"/>
            <a:ext cx="3429000" cy="4953240"/>
          </a:xfrm>
          <a:prstGeom prst="rect">
            <a:avLst/>
          </a:prstGeom>
          <a:noFill/>
          <a:ln w="0">
            <a:noFill/>
          </a:ln>
        </p:spPr>
        <p:txBody>
          <a:bodyPr lIns="90000" rIns="90000" tIns="46800" bIns="46800" anchor="t">
            <a:normAutofit/>
          </a:bodyPr>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Verify with Government Agencies</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Verify with Origination</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Speak with people on-site or with development</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spcBef>
                <a:spcPts val="400"/>
              </a:spcBef>
              <a:buClr>
                <a:srgbClr val="ff9933"/>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Check publications</a:t>
            </a:r>
            <a:endParaRPr b="0" lang="en-US" sz="16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85800" y="457200"/>
            <a:ext cx="7772400" cy="5335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0000"/>
                </a:solidFill>
                <a:effectLst/>
                <a:uFillTx/>
                <a:latin typeface="Arial"/>
              </a:rPr>
              <a:t>California</a:t>
            </a:r>
            <a:endParaRPr b="0" lang="en-US" sz="3600" strike="noStrike" u="none">
              <a:solidFill>
                <a:srgbClr val="000000"/>
              </a:solidFill>
              <a:effectLst/>
              <a:uFillTx/>
              <a:latin typeface="Arial"/>
            </a:endParaRPr>
          </a:p>
        </p:txBody>
      </p:sp>
      <p:sp>
        <p:nvSpPr>
          <p:cNvPr id="42" name="PlaceHolder 2"/>
          <p:cNvSpPr>
            <a:spLocks noGrp="1"/>
          </p:cNvSpPr>
          <p:nvPr>
            <p:ph/>
          </p:nvPr>
        </p:nvSpPr>
        <p:spPr>
          <a:xfrm>
            <a:off x="228600" y="1066320"/>
            <a:ext cx="3124080" cy="5257800"/>
          </a:xfrm>
          <a:prstGeom prst="rect">
            <a:avLst/>
          </a:prstGeom>
          <a:noFill/>
          <a:ln w="0">
            <a:noFill/>
          </a:ln>
        </p:spPr>
        <p:txBody>
          <a:bodyPr lIns="90000" rIns="90000" tIns="46800" bIns="46800" anchor="t">
            <a:normAutofit fontScale="92500" lnSpcReduction="9999"/>
          </a:bodyPr>
          <a:p>
            <a:pPr marL="343080" indent="-34308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Probability Plants:         </a:t>
            </a:r>
            <a:r>
              <a:rPr b="0" lang="en-US" sz="1200" strike="noStrike" u="none">
                <a:solidFill>
                  <a:srgbClr val="000000"/>
                </a:solidFill>
                <a:effectLst/>
                <a:uFillTx/>
                <a:latin typeface="Arial"/>
              </a:rPr>
              <a:t>(UC) Under Construction               (AP) Approved by CEC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Los Medanos(Pitt), 500 MW, Jul 2001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Sutter, 500MW, Jun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La Paloma, 1,048 MW, Nov 2001(UC)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Delta, 880 MW, Jul 2002 (UC)</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 Desert, 720 MW, Jan 2003 (AP)</a:t>
            </a:r>
            <a:endParaRPr b="0" lang="en-US" sz="1200" strike="noStrike" u="none">
              <a:solidFill>
                <a:srgbClr val="000000"/>
              </a:solidFill>
              <a:effectLst/>
              <a:uFillTx/>
              <a:latin typeface="Arial"/>
            </a:endParaRPr>
          </a:p>
          <a:p>
            <a:pPr marL="343080" indent="-343080">
              <a:spcBef>
                <a:spcPts val="4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Medium Probability Plants</a:t>
            </a:r>
            <a:endParaRPr b="0" lang="en-US" sz="16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Elk Hills, 500 MW, Sep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Moss Landing, 1,090 MW, Sep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Otay Mesa, 510 MW, Nov 2002</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Pastoria, 750 MW, Jun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Blythe, 520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Midway-Sunset, 500 MW, Mar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Contra Costa, 530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Mountainview, 1,056 MW, Apr 2003</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Nueva Azalea, 550 MW, Jan 2004</a:t>
            </a:r>
            <a:r>
              <a:rPr b="0" lang="en-US" sz="1200" strike="noStrike" u="none">
                <a:solidFill>
                  <a:srgbClr val="000000"/>
                </a:solidFill>
                <a:effectLst/>
                <a:uFillTx/>
                <a:latin typeface="Arial"/>
              </a:rPr>
              <a:t>	</a:t>
            </a:r>
            <a:endParaRPr b="0" lang="en-US" sz="1200" strike="noStrike" u="none">
              <a:solidFill>
                <a:srgbClr val="000000"/>
              </a:solidFill>
              <a:effectLst/>
              <a:uFillTx/>
              <a:latin typeface="Arial"/>
            </a:endParaRPr>
          </a:p>
        </p:txBody>
      </p:sp>
      <p:sp>
        <p:nvSpPr>
          <p:cNvPr id="43" name=""/>
          <p:cNvSpPr/>
          <p:nvPr/>
        </p:nvSpPr>
        <p:spPr>
          <a:xfrm>
            <a:off x="685800" y="9907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pic>
        <p:nvPicPr>
          <p:cNvPr id="45" name="" descr=""/>
          <p:cNvPicPr/>
          <p:nvPr/>
        </p:nvPicPr>
        <p:blipFill>
          <a:blip r:embed="rId1"/>
          <a:srcRect l="1317" t="12531" r="2634" b="2985"/>
          <a:stretch/>
        </p:blipFill>
        <p:spPr>
          <a:xfrm>
            <a:off x="3276720" y="1066680"/>
            <a:ext cx="5867280" cy="525780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
          <p:cNvSpPr/>
          <p:nvPr/>
        </p:nvSpPr>
        <p:spPr>
          <a:xfrm>
            <a:off x="762120" y="152388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7" name="PlaceHolder 1"/>
          <p:cNvSpPr>
            <a:spLocks noGrp="1"/>
          </p:cNvSpPr>
          <p:nvPr>
            <p:ph type="title"/>
          </p:nvPr>
        </p:nvSpPr>
        <p:spPr>
          <a:xfrm>
            <a:off x="685800" y="6091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California Electricity Updates</a:t>
            </a:r>
            <a:endParaRPr b="0" lang="en-US" sz="4400" strike="noStrike" u="none">
              <a:solidFill>
                <a:srgbClr val="000000"/>
              </a:solidFill>
              <a:effectLst/>
              <a:uFillTx/>
              <a:latin typeface="Arial"/>
            </a:endParaRPr>
          </a:p>
        </p:txBody>
      </p:sp>
      <p:sp>
        <p:nvSpPr>
          <p:cNvPr id="48" name="PlaceHolder 2"/>
          <p:cNvSpPr>
            <a:spLocks noGrp="1"/>
          </p:cNvSpPr>
          <p:nvPr>
            <p:ph/>
          </p:nvPr>
        </p:nvSpPr>
        <p:spPr>
          <a:xfrm>
            <a:off x="685440" y="1752120"/>
            <a:ext cx="3809880" cy="4343400"/>
          </a:xfrm>
          <a:prstGeom prst="rect">
            <a:avLst/>
          </a:prstGeom>
          <a:noFill/>
          <a:ln w="0">
            <a:noFill/>
          </a:ln>
        </p:spPr>
        <p:txBody>
          <a:bodyPr lIns="90000" rIns="90000" tIns="46800" bIns="46800" anchor="t">
            <a:normAutofit fontScale="92500" lnSpcReduction="9999"/>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 city council approved $1.7 billion power plan for LDWP over the next 10 years. The plan consists of capacity upgrades, DSM payments and increase use of green power.  Capacity increases include:  </a:t>
            </a:r>
            <a:endParaRPr b="0" lang="en-US" sz="14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250 MW Valley</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50 MW Haynes</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50 MW Scattergood</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240 MW Harbour (Peaker)</a:t>
            </a:r>
            <a:endParaRPr b="0" lang="en-US" sz="1200" strike="noStrike" u="none">
              <a:solidFill>
                <a:srgbClr val="000000"/>
              </a:solidFill>
              <a:effectLst/>
              <a:uFillTx/>
              <a:latin typeface="Arial"/>
            </a:endParaRPr>
          </a:p>
          <a:p>
            <a:pPr lvl="1" marL="743040" indent="-285840">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60 MW Castiac Pump Storage (Peaker)</a:t>
            </a:r>
            <a:endParaRPr b="0" lang="en-US" sz="1200" strike="noStrike" u="none">
              <a:solidFill>
                <a:srgbClr val="000000"/>
              </a:solidFill>
              <a:effectLst/>
              <a:uFillTx/>
              <a:latin typeface="Arial"/>
            </a:endParaRPr>
          </a:p>
          <a:p>
            <a:pPr lvl="1" marL="743040" indent="0">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La Paloma, 1,048 MW, Nov 2001, ZP26 (UC). Difficulty obtaining all easements has pushed back completion date from Aug 2001 to Nov 2001.</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Moss Landing, 1,060 MW, Sep 2002, NP15.  Duke has now said that it is committed to building this plant.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9"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California</a:t>
            </a:r>
            <a:endParaRPr b="0" lang="en-US" sz="1600" strike="noStrike" u="none">
              <a:solidFill>
                <a:srgbClr val="000000"/>
              </a:solidFill>
              <a:effectLst/>
              <a:uFillTx/>
              <a:latin typeface="Times New Roman"/>
            </a:endParaRPr>
          </a:p>
        </p:txBody>
      </p:sp>
      <p:sp>
        <p:nvSpPr>
          <p:cNvPr id="50" name="PlaceHolder 3"/>
          <p:cNvSpPr>
            <a:spLocks noGrp="1"/>
          </p:cNvSpPr>
          <p:nvPr>
            <p:ph/>
          </p:nvPr>
        </p:nvSpPr>
        <p:spPr>
          <a:xfrm>
            <a:off x="4647960" y="1752120"/>
            <a:ext cx="3809880" cy="495324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Otay Mesa, 510 MW, Nov 2002, SP15. Air quality issues are currently being addressed.  It is unclear if this will affect the current projected start date of Nov 2002.  Strong political support to get this built.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Sunrise, 320 MW, Jan 2003, ZP26.  Continued labor issues are not yet resolved.  Plant will probably not be built by Texaco, but may be acquired by another developer.  On-line date moved from Aug 2002 to Jan 2003.</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High Desert, 720 MW,  June 2003,  SP15.  Approved by CEC. Water issues have been resolved.  Waiting for an environmental assessment from Fish &amp; Wildlife.  Completion date delayed from Dec 2002 to June 2003.</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38052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Updates</a:t>
            </a:r>
            <a:endParaRPr b="0" lang="en-US" sz="4400" strike="noStrike" u="none">
              <a:solidFill>
                <a:srgbClr val="000000"/>
              </a:solidFill>
              <a:effectLst/>
              <a:uFillTx/>
              <a:latin typeface="Arial"/>
            </a:endParaRPr>
          </a:p>
        </p:txBody>
      </p:sp>
      <p:sp>
        <p:nvSpPr>
          <p:cNvPr id="52"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3" name="PlaceHolder 2"/>
          <p:cNvSpPr>
            <a:spLocks noGrp="1"/>
          </p:cNvSpPr>
          <p:nvPr>
            <p:ph/>
          </p:nvPr>
        </p:nvSpPr>
        <p:spPr>
          <a:xfrm>
            <a:off x="685440" y="1295280"/>
            <a:ext cx="3809880" cy="5181840"/>
          </a:xfrm>
          <a:prstGeom prst="rect">
            <a:avLst/>
          </a:prstGeom>
          <a:noFill/>
          <a:ln w="0">
            <a:noFill/>
          </a:ln>
        </p:spPr>
        <p:txBody>
          <a:bodyPr lIns="90000" rIns="90000" tIns="46800" bIns="46800" anchor="t">
            <a:normAutofit fontScale="92500" lnSpcReduction="9999"/>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Washington </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Fredrickson, 249 MW, June 2002.  Air permits have been received. The site is 60% complete with a BPA interconnection agreement expected to be signed this month.  The major problem with this site is that they have been unable to obtain Frame 7 A or B turbines.  Start date has been set, as per developer, to June 2002.</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Chehalis, 550 MW, June 2003.  Construction set to begin Spring 2001.  Changed to a higher efficiency turbine which increased capacity by 60 MW.  Turnkeys bidders are being requested now. </a:t>
            </a:r>
            <a:endParaRPr b="0" lang="en-US" sz="14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Idaho</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Rathdrum, 270 MW, 6,900 HR CC, June 2001. Published start date is Dec 2000, developer had estimated Aug - Sept 2001. No weather delays means they now expect June 2002 startup.</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54" name="PlaceHolder 3"/>
          <p:cNvSpPr>
            <a:spLocks noGrp="1"/>
          </p:cNvSpPr>
          <p:nvPr>
            <p:ph/>
          </p:nvPr>
        </p:nvSpPr>
        <p:spPr>
          <a:xfrm>
            <a:off x="4647960" y="1294920"/>
            <a:ext cx="3809880" cy="4953240"/>
          </a:xfrm>
          <a:prstGeom prst="rect">
            <a:avLst/>
          </a:prstGeom>
          <a:noFill/>
          <a:ln w="0">
            <a:noFill/>
          </a:ln>
        </p:spPr>
        <p:txBody>
          <a:bodyPr lIns="90000" rIns="90000" tIns="46800" bIns="46800" anchor="t">
            <a:normAutofit/>
          </a:bodyPr>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Oregon</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Klamath Falls, 500 MW, July 2001</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Vestas Wind 100 MW incremental capacity, Jan 2001, Umatilla County, 35% Capacity factor.</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Coyote Springs Phase 2, 231 MW, June 2002</a:t>
            </a:r>
            <a:endParaRPr b="0" lang="en-US" sz="14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Hermiston, 536 MW, June 2002. Began construction last week with the official ground break set to Friday, Aug 25, 2000.</a:t>
            </a:r>
            <a:endParaRPr b="0" lang="en-US" sz="1400" strike="noStrike" u="none">
              <a:solidFill>
                <a:srgbClr val="000000"/>
              </a:solidFill>
              <a:effectLst/>
              <a:uFillTx/>
              <a:latin typeface="Arial"/>
            </a:endParaRPr>
          </a:p>
          <a:p>
            <a:pPr marL="343080" indent="0">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a:p>
            <a:pPr marL="343080" indent="-343080">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Wyoming</a:t>
            </a:r>
            <a:endParaRPr b="0" lang="en-US" sz="1800" strike="noStrike" u="none">
              <a:solidFill>
                <a:srgbClr val="000000"/>
              </a:solidFill>
              <a:effectLst/>
              <a:uFillTx/>
              <a:latin typeface="Arial"/>
            </a:endParaRPr>
          </a:p>
          <a:p>
            <a:pPr lvl="1" marL="743040" indent="-28584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Foot Creek #4 Wind, 17 MW, June 2000</a:t>
            </a:r>
            <a:endParaRPr b="0" lang="en-US" sz="1400" strike="noStrike" u="none">
              <a:solidFill>
                <a:srgbClr val="000000"/>
              </a:solidFill>
              <a:effectLst/>
              <a:uFillTx/>
              <a:latin typeface="Arial"/>
            </a:endParaRPr>
          </a:p>
        </p:txBody>
      </p:sp>
      <p:sp>
        <p:nvSpPr>
          <p:cNvPr id="55"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PNW</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304920"/>
            <a:ext cx="7772400" cy="9144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PNW New Generation Map</a:t>
            </a:r>
            <a:endParaRPr b="0" lang="en-US" sz="4400" strike="noStrike" u="none">
              <a:solidFill>
                <a:srgbClr val="000000"/>
              </a:solidFill>
              <a:effectLst/>
              <a:uFillTx/>
              <a:latin typeface="Arial"/>
            </a:endParaRPr>
          </a:p>
        </p:txBody>
      </p:sp>
      <p:sp>
        <p:nvSpPr>
          <p:cNvPr id="57" name=""/>
          <p:cNvSpPr/>
          <p:nvPr/>
        </p:nvSpPr>
        <p:spPr>
          <a:xfrm>
            <a:off x="762120" y="121932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58" name="" descr=""/>
          <p:cNvPicPr/>
          <p:nvPr/>
        </p:nvPicPr>
        <p:blipFill>
          <a:blip r:embed="rId1"/>
          <a:srcRect l="0" t="12502" r="1562" b="17709"/>
          <a:stretch/>
        </p:blipFill>
        <p:spPr>
          <a:xfrm>
            <a:off x="762120" y="1295280"/>
            <a:ext cx="7696080" cy="518184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 name=""/>
          <p:cNvSpPr/>
          <p:nvPr/>
        </p:nvSpPr>
        <p:spPr>
          <a:xfrm>
            <a:off x="838080" y="1143000"/>
            <a:ext cx="7737480" cy="0"/>
          </a:xfrm>
          <a:prstGeom prst="line">
            <a:avLst/>
          </a:prstGeom>
          <a:ln w="2844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 name="PlaceHolder 1"/>
          <p:cNvSpPr>
            <a:spLocks noGrp="1"/>
          </p:cNvSpPr>
          <p:nvPr>
            <p:ph type="title"/>
          </p:nvPr>
        </p:nvSpPr>
        <p:spPr>
          <a:xfrm>
            <a:off x="762120" y="380520"/>
            <a:ext cx="7772400" cy="83844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Arial"/>
              </a:rPr>
              <a:t>Rockies Updates</a:t>
            </a:r>
            <a:endParaRPr b="0" lang="en-US" sz="4400" strike="noStrike" u="none">
              <a:solidFill>
                <a:srgbClr val="000000"/>
              </a:solidFill>
              <a:effectLst/>
              <a:uFillTx/>
              <a:latin typeface="Arial"/>
            </a:endParaRPr>
          </a:p>
        </p:txBody>
      </p:sp>
      <p:sp>
        <p:nvSpPr>
          <p:cNvPr id="61" name="PlaceHolder 2"/>
          <p:cNvSpPr>
            <a:spLocks noGrp="1"/>
          </p:cNvSpPr>
          <p:nvPr>
            <p:ph/>
          </p:nvPr>
        </p:nvSpPr>
        <p:spPr>
          <a:xfrm>
            <a:off x="685440" y="1371240"/>
            <a:ext cx="3809880" cy="480060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Manchief (Brush), 265 MW (UC). Original on-line date June, 2000.  Encountered testing delays on-line date was July, 21th 2000.</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Ft. St. Vrain, 235 MW (UC), June 2001. Construction has begun on this 3rd unit of existing 2 7FA converted nuke site.</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Ray Nixon (Phase 2), 460 MW, May 2001.  Not short listed, but will probably be built.</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62" name="PlaceHolder 3"/>
          <p:cNvSpPr>
            <a:spLocks noGrp="1"/>
          </p:cNvSpPr>
          <p:nvPr>
            <p:ph/>
          </p:nvPr>
        </p:nvSpPr>
        <p:spPr>
          <a:xfrm>
            <a:off x="4647960" y="1371600"/>
            <a:ext cx="3809880" cy="3733920"/>
          </a:xfrm>
          <a:prstGeom prst="rect">
            <a:avLst/>
          </a:prstGeom>
          <a:noFill/>
          <a:ln w="0">
            <a:noFill/>
          </a:ln>
        </p:spPr>
        <p:txBody>
          <a:bodyPr lIns="90000" rIns="90000" tIns="46800" bIns="46800" anchor="t">
            <a:normAutofit/>
          </a:bodyPr>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issued its “Recommended Plan” which shows 739 MW for 2002, 334 MW for 2003 and 516 MW 2004 for a total of 1,589MW.</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spcBef>
                <a:spcPts val="34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PSCo has a $4.5 million DSM Request for Proposal for Bid 2001.</a:t>
            </a:r>
            <a:endParaRPr b="0" lang="en-US" sz="1400" strike="noStrike" u="none">
              <a:solidFill>
                <a:srgbClr val="000000"/>
              </a:solidFill>
              <a:effectLst/>
              <a:uFillTx/>
              <a:latin typeface="Arial"/>
            </a:endParaRPr>
          </a:p>
          <a:p>
            <a:pPr marL="343080" indent="0">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63" name=""/>
          <p:cNvSpPr/>
          <p:nvPr/>
        </p:nvSpPr>
        <p:spPr>
          <a:xfrm>
            <a:off x="5410080" y="5791320"/>
            <a:ext cx="358164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Source: PSCO 1999 Integrated Resource Plan</a:t>
            </a:r>
            <a:endParaRPr b="0" lang="en-US" sz="1200" strike="noStrike" u="none">
              <a:solidFill>
                <a:srgbClr val="000000"/>
              </a:solidFill>
              <a:effectLst/>
              <a:uFillTx/>
              <a:latin typeface="Times New Roman"/>
            </a:endParaRPr>
          </a:p>
        </p:txBody>
      </p:sp>
      <p:sp>
        <p:nvSpPr>
          <p:cNvPr id="64" name=""/>
          <p:cNvSpPr/>
          <p:nvPr/>
        </p:nvSpPr>
        <p:spPr>
          <a:xfrm>
            <a:off x="0" y="6521400"/>
            <a:ext cx="2971800" cy="337680"/>
          </a:xfrm>
          <a:prstGeom prst="rect">
            <a:avLst/>
          </a:prstGeom>
          <a:solidFill>
            <a:srgbClr val="0000ff"/>
          </a:solidFill>
          <a:ln w="0">
            <a:noFill/>
          </a:ln>
        </p:spPr>
        <p:style>
          <a:lnRef idx="0"/>
          <a:fillRef idx="0"/>
          <a:effectRef idx="0"/>
          <a:fontRef idx="minor"/>
        </p:style>
        <p:txBody>
          <a:bodyPr lIns="90000" rIns="90000" tIns="46800" bIns="46800" anchor="t">
            <a:spAutoFit/>
          </a:bodyPr>
          <a:p>
            <a:pPr algn="ctr">
              <a:lnSpc>
                <a:spcPct val="100000"/>
              </a:lnSpc>
              <a:spcBef>
                <a:spcPts val="1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ffffff"/>
                </a:solidFill>
                <a:effectLst/>
                <a:uFillTx/>
                <a:latin typeface="Arial"/>
              </a:rPr>
              <a:t>Rockies</a:t>
            </a:r>
            <a:endParaRPr b="0" lang="en-US" sz="16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6793</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2000-04-28T18:58:10Z</dcterms:created>
  <dc:creator>klande</dc:creator>
  <dc:description/>
  <dc:language>en-US</dc:language>
  <cp:lastModifiedBy>Kristian Lande</cp:lastModifiedBy>
  <cp:lastPrinted>2000-08-23T14:56:35Z</cp:lastPrinted>
  <dcterms:modified xsi:type="dcterms:W3CDTF">2000-08-24T20:24:17Z</dcterms:modified>
  <cp:revision>104</cp:revision>
  <dc:subject/>
  <dc:title>No Slide Title</dc:title>
</cp:coreProperties>
</file>