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DA0C62-8195-4F8C-B227-41670932E9F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332771-4C10-4D89-A88C-6913DD32FEB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293920" y="1120680"/>
            <a:ext cx="2068560" cy="323676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Financial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buClr>
                <a:srgbClr val="ff0000"/>
              </a:buClr>
              <a:buSzPct val="8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Pricing and Execution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Portfolio Deal Capture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Core Businesses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Remote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Emerging Businesses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Valuation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Model Development, Application and Maintenance (FV)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Curve Generation and Maintenance (MTM)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Revaluation Activities (RASH)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Establishment and Maintenance or Reserves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Portfolio Monitoring, Analysis &amp;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Position Reporting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Identification and Incorporation of Emerging Business Issues and Risks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 Sensitivity Analysis &amp; VAR Modeling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Risk Syndication and Hedging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048440" y="1119240"/>
            <a:ext cx="1971720" cy="190080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Authority/Limit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Transaction Commitments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Merchant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General Cash Disbursements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General Contractual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07920" indent="-564840">
              <a:lnSpc>
                <a:spcPct val="80000"/>
              </a:lnSpc>
              <a:tabLst>
                <a:tab algn="l" pos="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Commitments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Guarantees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Physical and Financial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Bank and Brokerage Account Maintenance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066080" y="4857840"/>
            <a:ext cx="1963800" cy="133668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Systems Availability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Access and Security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Infrastructure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Critical Applications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76600" y="1112760"/>
            <a:ext cx="2492640" cy="318024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Financial and Operational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Completeness and Accuracy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Cash Disbursement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Revenue Recording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Core Infrastructure Development for Emerging Businesses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Capture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Position Reporting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Physical and Financial Settlements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Consolidations and Intercompany Activities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Complex Accounting and Tax Transactions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Unique Foreign/Statutory Reporting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Tax Compliance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308320" y="5546880"/>
            <a:ext cx="2033640" cy="96768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Credit/Counterparty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Material Counterparty Assessment and Approval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Overall Position Assessment and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479840" y="4397400"/>
            <a:ext cx="2471760" cy="209700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Illegal Acts/Fraud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SzPct val="11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eb1036"/>
                </a:solidFill>
                <a:effectLst/>
                <a:uFillTx/>
                <a:latin typeface="Book Antiqua"/>
              </a:rPr>
              <a:t>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FCPA Violation Prevention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Agent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Employee Education and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Core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Remote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Cash Disbursement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Core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Remote and Field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Third Parties/Contractors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Offsite Processing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15920" y="1120680"/>
            <a:ext cx="2073240" cy="211248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Strategy/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Business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50000"/>
              </a:lnSpc>
              <a:buClr>
                <a:srgbClr val="99ff33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Integration Strategy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Strategic Portfolio Management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Capital Deployment (DASH)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Strategic vs. Merchant Determinations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Monitoring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Competitive Analysis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New Business/Product Assessment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Political Risk Assessment</a:t>
            </a:r>
            <a:r>
              <a:rPr b="1" lang="en-US" sz="800" strike="noStrike" u="none">
                <a:solidFill>
                  <a:srgbClr val="9966ff"/>
                </a:solidFill>
                <a:effectLst/>
                <a:uFillTx/>
                <a:latin typeface="Book Antiqua"/>
              </a:rPr>
              <a:t>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and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47600" y="3294000"/>
            <a:ext cx="2028960" cy="196092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Catastrophic Event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 algn="ctr">
              <a:lnSpc>
                <a:spcPct val="80000"/>
              </a:lnSpc>
              <a:buClr>
                <a:srgbClr val="9966ff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Insurance Assessment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Liability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Property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Sovereign/Political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Interruption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9966ff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Environmental Management                                                                           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System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9966ff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Resumption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Resource and Asset Security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5724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Critical Physical Ops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93920" y="4570560"/>
            <a:ext cx="2068560" cy="77976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Capital Availability/ 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5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Needs Assessment and Monitoring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Stress Testing and Sensitivity Analysis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062840" y="3084480"/>
            <a:ext cx="1955880" cy="166356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000" strike="noStrike" u="none">
                <a:solidFill>
                  <a:srgbClr val="008080"/>
                </a:solidFill>
                <a:effectLst/>
                <a:uFillTx/>
                <a:latin typeface="Book Antiqua"/>
              </a:rPr>
              <a:t> </a:t>
            </a: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Legal/ Regulatory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1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Material Contract Review and Approval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Finance &amp; Investment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International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Guarantees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3333cc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1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Litigation Identification and Monitoring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1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 of and Compliance with Laws and Regulations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17640" y="123840"/>
            <a:ext cx="3684600" cy="698760"/>
          </a:xfrm>
          <a:prstGeom prst="rect">
            <a:avLst/>
          </a:prstGeom>
          <a:solidFill>
            <a:srgbClr val="ffffff"/>
          </a:solidFill>
          <a:ln w="28440">
            <a:solidFill>
              <a:srgbClr val="25c72d"/>
            </a:solidFill>
            <a:miter/>
          </a:ln>
          <a:effectLst>
            <a:outerShdw dist="17819" dir="2700000" blurRad="0" rotWithShape="0">
              <a:srgbClr val="25c72d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Key Business Risks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with Major Target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435200" y="66088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II-7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7081920" y="237960"/>
            <a:ext cx="1643040" cy="459720"/>
            <a:chOff x="7081920" y="237960"/>
            <a:chExt cx="1643040" cy="459720"/>
          </a:xfrm>
        </p:grpSpPr>
        <p:sp>
          <p:nvSpPr>
            <p:cNvPr id="18" name=""/>
            <p:cNvSpPr/>
            <p:nvPr/>
          </p:nvSpPr>
          <p:spPr>
            <a:xfrm>
              <a:off x="7081920" y="448920"/>
              <a:ext cx="289080" cy="17316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378920" y="237960"/>
              <a:ext cx="13460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2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Key Changes From Prior Year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2000-01-21T18:27:24Z</dcterms:created>
  <dc:creator>Shannon D. Adlong</dc:creator>
  <dc:description/>
  <dc:language>en-US</dc:language>
  <cp:lastModifiedBy>Terrie Wheeler</cp:lastModifiedBy>
  <cp:lastPrinted>2000-01-27T20:18:45Z</cp:lastPrinted>
  <dcterms:modified xsi:type="dcterms:W3CDTF">2000-01-27T20:41:47Z</dcterms:modified>
  <cp:revision>4</cp:revision>
  <dc:subject/>
  <dc:title>No Slide Title</dc:title>
</cp:coreProperties>
</file>