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21.wmf" ContentType="image/x-wmf"/>
  <Override PartName="/ppt/media/image19.wmf" ContentType="image/x-wmf"/>
  <Override PartName="/ppt/media/image2.png" ContentType="image/png"/>
  <Override PartName="/ppt/media/image5.wmf" ContentType="image/x-wmf"/>
  <Override PartName="/ppt/media/image14.wmf" ContentType="image/x-wmf"/>
  <Override PartName="/ppt/media/image15.wmf" ContentType="image/x-wmf"/>
  <Override PartName="/ppt/media/image6.wmf" ContentType="image/x-wmf"/>
  <Override PartName="/ppt/media/image1.wmf" ContentType="image/x-wmf"/>
  <Override PartName="/ppt/media/image10.wmf" ContentType="image/x-wmf"/>
  <Override PartName="/ppt/media/image16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17.wmf" ContentType="image/x-wmf"/>
  <Override PartName="/ppt/embeddings/oleObject7.docx" ContentType="application/vnd.openxmlformats-officedocument.wordprocessingml.document"/>
  <Override PartName="/ppt/embeddings/oleObject6.docx" ContentType="application/vnd.openxmlformats-officedocument.wordprocessingml.document"/>
  <Override PartName="/ppt/embeddings/oleObject9.docx" ContentType="application/vnd.openxmlformats-officedocument.wordprocessingml.document"/>
  <Override PartName="/ppt/embeddings/oleObject1.xlsx" ContentType="application/vnd.openxmlformats-officedocument.spreadsheetml.sheet"/>
  <Override PartName="/ppt/embeddings/oleObject8.docx" ContentType="application/vnd.openxmlformats-officedocument.wordprocessingml.document"/>
  <Override PartName="/ppt/embeddings/oleObject1.bin" ContentType="application/vnd.openxmlformats-officedocument.oleObject"/>
  <Override PartName="/ppt/embeddings/oleObject4.xlsx" ContentType="application/vnd.openxmlformats-officedocument.spreadsheetml.sheet"/>
  <Override PartName="/ppt/embeddings/oleObject1.docx" ContentType="application/vnd.openxmlformats-officedocument.wordprocessingml.document"/>
  <Override PartName="/ppt/embeddings/oleObject2.bin" ContentType="application/vnd.openxmlformats-officedocument.oleObject"/>
  <Override PartName="/ppt/embeddings/oleObject5.docx" ContentType="application/vnd.openxmlformats-officedocument.wordprocessingml.documen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embeddings/oleObject2.docx" ContentType="application/vnd.openxmlformats-officedocument.wordprocessingml.document"/>
  <Override PartName="/ppt/embeddings/oleObject3.docx" ContentType="application/vnd.openxmlformats-officedocument.wordprocessingml.document"/>
  <Override PartName="/ppt/embeddings/oleObject4.docx" ContentType="application/vnd.openxmlformats-officedocument.wordprocessingml.document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8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1A3AF1A-8E91-443B-8BD7-D20367B3AF93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sldNum" idx="2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C1F8752-81A5-438A-BF08-4D953487A994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1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sldNum" idx="3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7FFFA91-8A1B-421D-9CBE-6F99717313EF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2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sldNum" idx="4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B813026-8B16-418F-AE6D-39ACA8AC6EF9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3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sldNum" idx="5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734AA4D-1CC8-4C73-8F3A-80F0EC23D292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4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6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7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52DB788-1753-4B5D-B68E-BE744175CE88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9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10.wmf"/><Relationship Id="rId7" Type="http://schemas.openxmlformats.org/officeDocument/2006/relationships/package" Target="../embeddings/oleObject4.xlsx"/><Relationship Id="rId8" Type="http://schemas.openxmlformats.org/officeDocument/2006/relationships/image" Target="../media/image11.wmf"/><Relationship Id="rId9" Type="http://schemas.openxmlformats.org/officeDocument/2006/relationships/slideLayout" Target="../slideLayouts/slideLayout4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3.wmf"/><Relationship Id="rId3" Type="http://schemas.openxmlformats.org/officeDocument/2006/relationships/package" Target="../embeddings/oleObject2.docx"/><Relationship Id="rId4" Type="http://schemas.openxmlformats.org/officeDocument/2006/relationships/image" Target="../media/image14.wmf"/><Relationship Id="rId5" Type="http://schemas.openxmlformats.org/officeDocument/2006/relationships/package" Target="../embeddings/oleObject3.docx"/><Relationship Id="rId6" Type="http://schemas.openxmlformats.org/officeDocument/2006/relationships/image" Target="../media/image15.wmf"/><Relationship Id="rId7" Type="http://schemas.openxmlformats.org/officeDocument/2006/relationships/package" Target="../embeddings/oleObject4.docx"/><Relationship Id="rId8" Type="http://schemas.openxmlformats.org/officeDocument/2006/relationships/image" Target="../media/image16.wmf"/><Relationship Id="rId9" Type="http://schemas.openxmlformats.org/officeDocument/2006/relationships/package" Target="../embeddings/oleObject5.docx"/><Relationship Id="rId10" Type="http://schemas.openxmlformats.org/officeDocument/2006/relationships/image" Target="../media/image17.wmf"/><Relationship Id="rId11" Type="http://schemas.openxmlformats.org/officeDocument/2006/relationships/package" Target="../embeddings/oleObject6.docx"/><Relationship Id="rId12" Type="http://schemas.openxmlformats.org/officeDocument/2006/relationships/image" Target="../media/image18.wmf"/><Relationship Id="rId13" Type="http://schemas.openxmlformats.org/officeDocument/2006/relationships/package" Target="../embeddings/oleObject7.docx"/><Relationship Id="rId14" Type="http://schemas.openxmlformats.org/officeDocument/2006/relationships/image" Target="../media/image19.wmf"/><Relationship Id="rId15" Type="http://schemas.openxmlformats.org/officeDocument/2006/relationships/package" Target="../embeddings/oleObject8.docx"/><Relationship Id="rId16" Type="http://schemas.openxmlformats.org/officeDocument/2006/relationships/image" Target="../media/image20.wmf"/><Relationship Id="rId17" Type="http://schemas.openxmlformats.org/officeDocument/2006/relationships/package" Target="../embeddings/oleObject9.docx"/><Relationship Id="rId18" Type="http://schemas.openxmlformats.org/officeDocument/2006/relationships/image" Target="../media/image21.wmf"/><Relationship Id="rId19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"/>
          <p:cNvGraphicFramePr/>
          <p:nvPr/>
        </p:nvGraphicFramePr>
        <p:xfrm>
          <a:off x="106668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7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14,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Presentation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0" name=""/>
          <p:cNvGraphicFramePr/>
          <p:nvPr/>
        </p:nvGraphicFramePr>
        <p:xfrm>
          <a:off x="4648320" y="1800360"/>
          <a:ext cx="3657600" cy="1476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648320" y="1800360"/>
                    <a:ext cx="3657600" cy="14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2" name=""/>
          <p:cNvSpPr/>
          <p:nvPr/>
        </p:nvSpPr>
        <p:spPr>
          <a:xfrm>
            <a:off x="5775480" y="499428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"/>
          <p:cNvSpPr/>
          <p:nvPr/>
        </p:nvSpPr>
        <p:spPr>
          <a:xfrm>
            <a:off x="1143000" y="3927600"/>
            <a:ext cx="6781680" cy="45396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1143000" y="1679400"/>
            <a:ext cx="6781680" cy="4543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Parent Company Sponsorship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1142640" y="1676520"/>
            <a:ext cx="3352680" cy="2133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Unparalleled capabilities in power and gas trading, marketing and risk management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Innovative Company - five years in a row (</a:t>
            </a:r>
            <a:r>
              <a:rPr b="0" i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Fortune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Magazine)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/>
          </p:nvPr>
        </p:nvSpPr>
        <p:spPr>
          <a:xfrm>
            <a:off x="4495320" y="1676520"/>
            <a:ext cx="3429000" cy="2133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FPL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World class operator and manager of generation facilities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Competitive development infrastructure that includes commercial talent, identified sites and secured equipment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762120" y="495288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1143000" y="3927600"/>
            <a:ext cx="6781680" cy="2130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228600"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Benefits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2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Realize value in unregulated generation businesses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Accelerate the attainment of critical mass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Diversify generation portfolio mix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Complement existing competencies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investor base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965331D-4532-4331-8A9A-4918BD1873D3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Comparables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1" name=""/>
          <p:cNvGraphicFramePr/>
          <p:nvPr/>
        </p:nvGraphicFramePr>
        <p:xfrm>
          <a:off x="866880" y="1962000"/>
          <a:ext cx="7286400" cy="3448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66880" y="1962000"/>
                    <a:ext cx="7286400" cy="3448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C024EB7-1CE4-41D1-8738-AA00B91450F7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" name=""/>
          <p:cNvGraphicFramePr/>
          <p:nvPr/>
        </p:nvGraphicFramePr>
        <p:xfrm>
          <a:off x="243000" y="1523880"/>
          <a:ext cx="8659800" cy="4864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3000" y="1523880"/>
                    <a:ext cx="8659800" cy="4864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Comparable Stock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1066680" y="5931000"/>
            <a:ext cx="2514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Source: Bloomberg as of July, 12,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1371600" y="1981080"/>
            <a:ext cx="3505320" cy="1668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Current P/E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Forward P/E*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Calpine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76.51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50.04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Dynegy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60.60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25.00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43.37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28.32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57.50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43.60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13.04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11.74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2EFA71D-03F2-40AA-86EA-56D4CA57EC7E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685800" y="2895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Existing Asset Profile and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Pipeline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3163936-2CD3-4292-8994-00E196FB8879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Profile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1142640" y="167652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lnSpc>
                <a:spcPct val="14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generation company that initially has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6,975 MW of net operating capacity in all nine NERC regions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5,328 MW in late stages of development (2001-2003)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7,750 MW in turbine queue spots (2003-2004)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20,053 MW of total capacity by 2005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embodies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ENA’s trading, marketing and risk management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 Energy’s development, operational and asset management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0790D47-8821-4D64-8161-DEDB355A7FDF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6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217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0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221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4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225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8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229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2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233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6" name=""/>
          <p:cNvGrpSpPr/>
          <p:nvPr/>
        </p:nvGrpSpPr>
        <p:grpSpPr>
          <a:xfrm>
            <a:off x="4208400" y="4826160"/>
            <a:ext cx="363600" cy="175680"/>
            <a:chOff x="4208400" y="4826160"/>
            <a:chExt cx="363600" cy="175680"/>
          </a:xfrm>
        </p:grpSpPr>
        <p:sp>
          <p:nvSpPr>
            <p:cNvPr id="237" name=""/>
            <p:cNvSpPr/>
            <p:nvPr/>
          </p:nvSpPr>
          <p:spPr>
            <a:xfrm>
              <a:off x="4219560" y="4838760"/>
              <a:ext cx="35244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4208400" y="4826160"/>
              <a:ext cx="35424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4217760" y="48560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0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241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4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9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250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3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254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7" name=""/>
          <p:cNvSpPr/>
          <p:nvPr/>
        </p:nvSpPr>
        <p:spPr>
          <a:xfrm>
            <a:off x="1676520" y="4978440"/>
            <a:ext cx="1187280" cy="13716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1697040" y="5070600"/>
            <a:ext cx="118728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1981080" y="5035680"/>
            <a:ext cx="6451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Fuels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1855800" y="521964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2030400" y="5489640"/>
            <a:ext cx="47484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2052360" y="5219640"/>
            <a:ext cx="622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(62%)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2030400" y="5775480"/>
            <a:ext cx="476280" cy="31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2030400" y="562752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2062080" y="5907240"/>
            <a:ext cx="7956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914400" y="977760"/>
            <a:ext cx="762012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Existing Assets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(6,975 Net Operating MW)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7315200" y="1905120"/>
            <a:ext cx="53352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 flipH="1" flipV="1">
            <a:off x="7772400" y="3352320"/>
            <a:ext cx="45720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4419720" y="4419720"/>
            <a:ext cx="73080" cy="71280"/>
          </a:xfrm>
          <a:prstGeom prst="ellipse">
            <a:avLst/>
          </a:prstGeom>
          <a:solidFill>
            <a:srgbClr val="66ff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6629400" y="4114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6629400" y="4038480"/>
            <a:ext cx="544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Gaffney, SC (50)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4114080" y="4495680"/>
            <a:ext cx="49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Paris, TX (990)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4952880" y="274320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4723920" y="2819520"/>
            <a:ext cx="63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Lake, IA (42)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7162920" y="36576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3733920" y="487692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3504960" y="4952880"/>
            <a:ext cx="624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McCamey, TX (75)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762120" y="3581280"/>
            <a:ext cx="609480" cy="8384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 flipV="1">
            <a:off x="685800" y="4419360"/>
            <a:ext cx="763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8077320" y="28954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1600200" y="2209680"/>
            <a:ext cx="73080" cy="7164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1294200" y="2286000"/>
            <a:ext cx="47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Helix, OR (25)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7010280" y="3505320"/>
            <a:ext cx="15264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5105880" y="299088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Manhattan, IL (656)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5278680" y="346536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Wheatland, IN (508)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5867280" y="3962520"/>
            <a:ext cx="591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Gleason, TN (536)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5562720" y="41148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5714640" y="4114800"/>
            <a:ext cx="713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Brownsville, TN (494)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5724720" y="4363920"/>
            <a:ext cx="7372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Albany, MS (396)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5779800" y="450864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Caledonia, MS (504)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6" name=""/>
          <p:cNvGrpSpPr/>
          <p:nvPr/>
        </p:nvGrpSpPr>
        <p:grpSpPr>
          <a:xfrm>
            <a:off x="152280" y="4648320"/>
            <a:ext cx="1218960" cy="761760"/>
            <a:chOff x="152280" y="4648320"/>
            <a:chExt cx="1218960" cy="761760"/>
          </a:xfrm>
        </p:grpSpPr>
        <p:sp>
          <p:nvSpPr>
            <p:cNvPr id="297" name=""/>
            <p:cNvSpPr/>
            <p:nvPr/>
          </p:nvSpPr>
          <p:spPr>
            <a:xfrm>
              <a:off x="152280" y="4648320"/>
              <a:ext cx="1213560" cy="7617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288720" y="4744800"/>
              <a:ext cx="3646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CA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317520" y="4836960"/>
              <a:ext cx="1053720" cy="457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Harper Lake  (80)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Altamont Pass   (161)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Tehachapi  (180)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421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0" name=""/>
          <p:cNvGrpSpPr/>
          <p:nvPr/>
        </p:nvGrpSpPr>
        <p:grpSpPr>
          <a:xfrm>
            <a:off x="6324480" y="1447920"/>
            <a:ext cx="1066680" cy="761760"/>
            <a:chOff x="6324480" y="1447920"/>
            <a:chExt cx="1066680" cy="761760"/>
          </a:xfrm>
        </p:grpSpPr>
        <p:sp>
          <p:nvSpPr>
            <p:cNvPr id="301" name=""/>
            <p:cNvSpPr/>
            <p:nvPr/>
          </p:nvSpPr>
          <p:spPr>
            <a:xfrm>
              <a:off x="6324480" y="1447920"/>
              <a:ext cx="1066680" cy="7617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6406560" y="1506240"/>
              <a:ext cx="4536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Maine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6488640" y="1623600"/>
              <a:ext cx="693720" cy="549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Hydro Units (373)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Yarmouth (654)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Wiscasset  (101)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Fairfield (31)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1,159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4" name=""/>
          <p:cNvGrpSpPr/>
          <p:nvPr/>
        </p:nvGrpSpPr>
        <p:grpSpPr>
          <a:xfrm>
            <a:off x="7696080" y="3657600"/>
            <a:ext cx="1294920" cy="795240"/>
            <a:chOff x="7696080" y="3657600"/>
            <a:chExt cx="1294920" cy="795240"/>
          </a:xfrm>
        </p:grpSpPr>
        <p:grpSp>
          <p:nvGrpSpPr>
            <p:cNvPr id="305" name=""/>
            <p:cNvGrpSpPr/>
            <p:nvPr/>
          </p:nvGrpSpPr>
          <p:grpSpPr>
            <a:xfrm>
              <a:off x="7696080" y="3657600"/>
              <a:ext cx="1294920" cy="502200"/>
              <a:chOff x="7696080" y="3657600"/>
              <a:chExt cx="1294920" cy="502200"/>
            </a:xfrm>
          </p:grpSpPr>
          <p:sp>
            <p:nvSpPr>
              <p:cNvPr id="306" name=""/>
              <p:cNvSpPr/>
              <p:nvPr/>
            </p:nvSpPr>
            <p:spPr>
              <a:xfrm>
                <a:off x="7696080" y="3657600"/>
                <a:ext cx="1294920" cy="50220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" name=""/>
              <p:cNvSpPr/>
              <p:nvPr/>
            </p:nvSpPr>
            <p:spPr>
              <a:xfrm>
                <a:off x="7810200" y="3692520"/>
                <a:ext cx="4687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MAAC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" name=""/>
              <p:cNvSpPr/>
              <p:nvPr/>
            </p:nvSpPr>
            <p:spPr>
              <a:xfrm>
                <a:off x="7923240" y="3767400"/>
                <a:ext cx="96372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Sayreville, NJ (150)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Delaware Co, PA (50)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09" name=""/>
            <p:cNvSpPr/>
            <p:nvPr/>
          </p:nvSpPr>
          <p:spPr>
            <a:xfrm>
              <a:off x="7788240" y="4017960"/>
              <a:ext cx="360" cy="36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7973640" y="4088160"/>
              <a:ext cx="360" cy="36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1" name=""/>
          <p:cNvSpPr/>
          <p:nvPr/>
        </p:nvSpPr>
        <p:spPr>
          <a:xfrm>
            <a:off x="7848720" y="1905120"/>
            <a:ext cx="761760" cy="76176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8648640" y="386712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8569440" y="377820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8229600" y="281952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(150)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1854360" y="5419800"/>
            <a:ext cx="7272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1854360" y="5619600"/>
            <a:ext cx="72720" cy="7164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2055960" y="5419800"/>
            <a:ext cx="366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Wind (7%)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2051640" y="5619600"/>
            <a:ext cx="3243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Oil (23%)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1847880" y="582948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2047680" y="5829480"/>
            <a:ext cx="3963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Hydro (6%)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7048440" y="1733400"/>
            <a:ext cx="73080" cy="7164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7029360" y="1828800"/>
            <a:ext cx="73080" cy="712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2048040" y="6039000"/>
            <a:ext cx="379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Wood (1%)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1847880" y="6029280"/>
            <a:ext cx="73080" cy="71640"/>
          </a:xfrm>
          <a:prstGeom prst="ellipse">
            <a:avLst/>
          </a:prstGeom>
          <a:solidFill>
            <a:srgbClr val="9966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7115040" y="1914480"/>
            <a:ext cx="73080" cy="71640"/>
          </a:xfrm>
          <a:prstGeom prst="ellipse">
            <a:avLst/>
          </a:prstGeom>
          <a:solidFill>
            <a:srgbClr val="9966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1847880" y="6200640"/>
            <a:ext cx="73080" cy="71640"/>
          </a:xfrm>
          <a:prstGeom prst="ellipse">
            <a:avLst/>
          </a:prstGeom>
          <a:solidFill>
            <a:srgbClr val="cccc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2056680" y="6210360"/>
            <a:ext cx="358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Solar (1%)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933480" y="4848120"/>
            <a:ext cx="73080" cy="71640"/>
          </a:xfrm>
          <a:prstGeom prst="ellipse">
            <a:avLst/>
          </a:prstGeom>
          <a:solidFill>
            <a:srgbClr val="cccc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7105680" y="162864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879480" y="503244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5753160" y="396252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5857920" y="35622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5705640" y="3076560"/>
            <a:ext cx="727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1028880" y="4943520"/>
            <a:ext cx="7272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6248520" y="3187800"/>
            <a:ext cx="9144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Ashland, VA (665)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4648320" y="251460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4762440" y="2486160"/>
            <a:ext cx="766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Lake Benton, MN (104)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7DA8603-7DEE-472F-8973-275B6724DF57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PlaceHolder 1"/>
          <p:cNvSpPr>
            <a:spLocks noGrp="1"/>
          </p:cNvSpPr>
          <p:nvPr>
            <p:ph type="title"/>
          </p:nvPr>
        </p:nvSpPr>
        <p:spPr>
          <a:xfrm>
            <a:off x="685800" y="9140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Existing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1" name=""/>
          <p:cNvGraphicFramePr/>
          <p:nvPr/>
        </p:nvGraphicFramePr>
        <p:xfrm>
          <a:off x="328680" y="1523880"/>
          <a:ext cx="8488440" cy="4440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8680" y="1523880"/>
                    <a:ext cx="8488440" cy="4440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176B7F6-1D5F-44A5-A038-E869BCF2AB31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PlaceHolder 2"/>
          <p:cNvSpPr>
            <a:spLocks noGrp="1"/>
          </p:cNvSpPr>
          <p:nvPr>
            <p:ph/>
          </p:nvPr>
        </p:nvSpPr>
        <p:spPr>
          <a:xfrm>
            <a:off x="1142640" y="1676160"/>
            <a:ext cx="7162920" cy="4190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Equipment Secured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47 GE 7FA and up to 6 LM 6000 combustion turbines (11,750 MW combined cycle capacity)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 7FA ship dates: 2001 (9), 2002 (14), 2003 (12), and 2004 (12)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LM 6000 ship date: 2001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contribute executed master steam turbine agreement; HRSG agreement is executed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3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Substantial Development Talent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Forty-five (45) (30-FPLE/15-ENA) developers working in all NERC regions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and FPLE possess complementary regional staffing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Parent company to commit technical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2BABF7A-F307-4479-87BF-4C19F67A5E43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Pipeline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PlaceHolder 2"/>
          <p:cNvSpPr>
            <a:spLocks noGrp="1"/>
          </p:cNvSpPr>
          <p:nvPr>
            <p:ph/>
          </p:nvPr>
        </p:nvSpPr>
        <p:spPr>
          <a:xfrm>
            <a:off x="1142640" y="1752120"/>
            <a:ext cx="7467480" cy="434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Advanced Development Projects (5,328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controls three projects totaling 1,423 MW in operation by 2003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controls ten projects totaling 3,905 MW in operation by 2003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Very high probability of success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Thirty-four (34) Greenfield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controls 24 sites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controls 10 sites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Acquisition (15,000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is actively pursuing acquiring greenfield sites and third party development rights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3ED0106-F896-4A8C-843D-1ADC92D65A0F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2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413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16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417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0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421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4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425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8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429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2" name=""/>
          <p:cNvGrpSpPr/>
          <p:nvPr/>
        </p:nvGrpSpPr>
        <p:grpSpPr>
          <a:xfrm>
            <a:off x="4208400" y="4826160"/>
            <a:ext cx="363600" cy="175680"/>
            <a:chOff x="4208400" y="4826160"/>
            <a:chExt cx="363600" cy="175680"/>
          </a:xfrm>
        </p:grpSpPr>
        <p:sp>
          <p:nvSpPr>
            <p:cNvPr id="433" name=""/>
            <p:cNvSpPr/>
            <p:nvPr/>
          </p:nvSpPr>
          <p:spPr>
            <a:xfrm>
              <a:off x="4219560" y="4838760"/>
              <a:ext cx="35244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4208400" y="4826160"/>
              <a:ext cx="35424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4217760" y="48560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6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437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40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45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446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49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450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53" name=""/>
          <p:cNvSpPr/>
          <p:nvPr/>
        </p:nvSpPr>
        <p:spPr>
          <a:xfrm>
            <a:off x="1697040" y="5181480"/>
            <a:ext cx="1503360" cy="76212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1836720" y="5257800"/>
            <a:ext cx="127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Assets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(MW)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1855800" y="54864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1855800" y="579132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1855800" y="563868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2071440" y="5486400"/>
            <a:ext cx="10314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 976 MW (2001)*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2071080" y="5800680"/>
            <a:ext cx="1088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1,498 MW  (2003)*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2071080" y="5638680"/>
            <a:ext cx="1069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2,520 MW (2002)*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914400" y="1066680"/>
            <a:ext cx="68580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Asset Location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 flipH="1" flipV="1">
            <a:off x="7772040" y="3352320"/>
            <a:ext cx="6094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1218600" y="1676520"/>
            <a:ext cx="595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Everett, WA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1371600" y="1828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114300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990360" y="3809880"/>
            <a:ext cx="6037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Pastoria, CA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1677240" y="3835440"/>
            <a:ext cx="6652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Las Vegas, NV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1752480" y="396252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6477120" y="27432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6345000" y="2860560"/>
            <a:ext cx="553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Sarnia, ON (453)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8001000" y="297180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8001000" y="3048120"/>
            <a:ext cx="9158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Providence, RI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1" name=""/>
          <p:cNvGrpSpPr/>
          <p:nvPr/>
        </p:nvGrpSpPr>
        <p:grpSpPr>
          <a:xfrm>
            <a:off x="7696080" y="3581280"/>
            <a:ext cx="1294920" cy="663840"/>
            <a:chOff x="7696080" y="3581280"/>
            <a:chExt cx="1294920" cy="663840"/>
          </a:xfrm>
        </p:grpSpPr>
        <p:grpSp>
          <p:nvGrpSpPr>
            <p:cNvPr id="482" name=""/>
            <p:cNvGrpSpPr/>
            <p:nvPr/>
          </p:nvGrpSpPr>
          <p:grpSpPr>
            <a:xfrm>
              <a:off x="7696080" y="3581280"/>
              <a:ext cx="1294920" cy="440640"/>
              <a:chOff x="7696080" y="3581280"/>
              <a:chExt cx="1294920" cy="440640"/>
            </a:xfrm>
          </p:grpSpPr>
          <p:sp>
            <p:nvSpPr>
              <p:cNvPr id="483" name=""/>
              <p:cNvSpPr/>
              <p:nvPr/>
            </p:nvSpPr>
            <p:spPr>
              <a:xfrm>
                <a:off x="7696080" y="3581280"/>
                <a:ext cx="1294920" cy="34812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4" name=""/>
              <p:cNvSpPr/>
              <p:nvPr/>
            </p:nvSpPr>
            <p:spPr>
              <a:xfrm>
                <a:off x="7810200" y="3605040"/>
                <a:ext cx="48744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 MAAC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5" name=""/>
              <p:cNvSpPr/>
              <p:nvPr/>
            </p:nvSpPr>
            <p:spPr>
              <a:xfrm>
                <a:off x="7923240" y="3655800"/>
                <a:ext cx="96372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Marcus Hook, PA (750)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Philadelphia, PA (750)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86" name=""/>
            <p:cNvSpPr/>
            <p:nvPr/>
          </p:nvSpPr>
          <p:spPr>
            <a:xfrm>
              <a:off x="7788240" y="383220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7" name=""/>
            <p:cNvSpPr/>
            <p:nvPr/>
          </p:nvSpPr>
          <p:spPr>
            <a:xfrm>
              <a:off x="7973640" y="388008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88" name=""/>
          <p:cNvSpPr/>
          <p:nvPr/>
        </p:nvSpPr>
        <p:spPr>
          <a:xfrm>
            <a:off x="8667720" y="38419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8699400" y="375768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8229600" y="281952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8153280" y="2895480"/>
            <a:ext cx="76320" cy="763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4038480" y="46483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4172040" y="4648320"/>
            <a:ext cx="58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Bastrop, TX (250)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7543800" y="4622760"/>
            <a:ext cx="1187280" cy="139716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7785000" y="4768920"/>
            <a:ext cx="7783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Greenfield Sites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7888320" y="4978440"/>
            <a:ext cx="544680" cy="95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SERC - 7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ECAR - 2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SPP - 6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 - 3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WSCC - 9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Nepool - 2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 - 3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- 2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7086600" y="358128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1676520" y="6019920"/>
            <a:ext cx="449568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485 MW in Wind Assets to come on line in 2001.</a:t>
            </a:r>
            <a:br>
              <a:rPr sz="800"/>
            </a:b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Additional 1,700 MW in queue spots for 2002.</a:t>
            </a:r>
            <a:br>
              <a:rPr sz="800"/>
            </a:b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Additional 6,000 MW in queue spots for 2003 &amp;  2004.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6391440" y="3467160"/>
            <a:ext cx="9158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Ashland, VA (170)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6CB7E80-1F5F-4261-879B-AB1E8DFA8BB2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914400"/>
            <a:ext cx="7848720" cy="689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of Contents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1219320" y="1828440"/>
            <a:ext cx="6781680" cy="259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 Executive Summary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 Existing Asset Profile and Development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 Financial Summary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  Next Steps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3D75434-C55A-493A-8EAB-077B3CA9C45A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PlaceHolder 1"/>
          <p:cNvSpPr>
            <a:spLocks noGrp="1"/>
          </p:cNvSpPr>
          <p:nvPr>
            <p:ph type="title"/>
          </p:nvPr>
        </p:nvSpPr>
        <p:spPr>
          <a:xfrm>
            <a:off x="685800" y="87624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Breakdown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04" name=""/>
          <p:cNvGraphicFramePr/>
          <p:nvPr/>
        </p:nvGraphicFramePr>
        <p:xfrm>
          <a:off x="4597560" y="1523880"/>
          <a:ext cx="4165560" cy="2324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0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97560" y="1523880"/>
                    <a:ext cx="4165560" cy="2324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06" name=""/>
          <p:cNvGraphicFramePr/>
          <p:nvPr/>
        </p:nvGraphicFramePr>
        <p:xfrm>
          <a:off x="457200" y="3809880"/>
          <a:ext cx="4038480" cy="221004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50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" y="3809880"/>
                    <a:ext cx="4038480" cy="2210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08" name=""/>
          <p:cNvGraphicFramePr/>
          <p:nvPr/>
        </p:nvGraphicFramePr>
        <p:xfrm>
          <a:off x="4610160" y="3848040"/>
          <a:ext cx="4140000" cy="217188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509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610160" y="3848040"/>
                    <a:ext cx="4140000" cy="2171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10" name=""/>
          <p:cNvGraphicFramePr/>
          <p:nvPr/>
        </p:nvGraphicFramePr>
        <p:xfrm>
          <a:off x="457200" y="1523880"/>
          <a:ext cx="4038480" cy="2248200"/>
        </p:xfrm>
        <a:graphic>
          <a:graphicData uri="http://schemas.openxmlformats.org/presentationml/2006/ole">
            <p:oleObj progId="Excel.Sheet.12" r:id="rId7" spid="">
              <p:embed/>
              <p:pic>
                <p:nvPicPr>
                  <p:cNvPr id="511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57200" y="1523880"/>
                    <a:ext cx="4038480" cy="2248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0B90674-6432-4D81-8D74-9A9D8EE36B02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PlaceHolder 1"/>
          <p:cNvSpPr>
            <a:spLocks noGrp="1"/>
          </p:cNvSpPr>
          <p:nvPr>
            <p:ph type="title"/>
          </p:nvPr>
        </p:nvSpPr>
        <p:spPr>
          <a:xfrm>
            <a:off x="685800" y="31240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Financial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4A6B8BE-4BED-4BC1-867D-DB1D8CBDB9FA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Five Year Proforma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685800" y="178452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>
            <a:off x="533520" y="2290680"/>
            <a:ext cx="3504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685800" y="2114640"/>
            <a:ext cx="7848720" cy="339876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2003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2004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Existing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EBITDA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$ 541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$ 499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$ 505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$ 560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$ 572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Net Income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$ 106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94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$ 111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$ 166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After-Tax Cash Flow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$ 180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$ 156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$ 168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$ 292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$ 316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Existing Assets with Development Pipeline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EBITDA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$ 561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$ 718       $1,010        $1,338        $1,597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Net Income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$ 133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$ 159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$ 200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$ 305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$ 389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After-Tax Cash Flow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$ 206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$ 253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$ 300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$ 487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$ 547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ABB64B3-D20B-4F8D-9DF4-0F7913BC2495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PlaceHolder 1"/>
          <p:cNvSpPr>
            <a:spLocks noGrp="1"/>
          </p:cNvSpPr>
          <p:nvPr>
            <p:ph type="title"/>
          </p:nvPr>
        </p:nvSpPr>
        <p:spPr>
          <a:xfrm>
            <a:off x="685800" y="96480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762120" y="2209680"/>
            <a:ext cx="7619760" cy="312444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762120" y="186696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24" name=""/>
          <p:cNvGraphicFramePr/>
          <p:nvPr/>
        </p:nvGraphicFramePr>
        <p:xfrm>
          <a:off x="990720" y="2438280"/>
          <a:ext cx="7619760" cy="2540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2438280"/>
                    <a:ext cx="7619760" cy="254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26" name=""/>
          <p:cNvSpPr/>
          <p:nvPr/>
        </p:nvSpPr>
        <p:spPr>
          <a:xfrm>
            <a:off x="839880" y="5486400"/>
            <a:ext cx="1044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*Prior to IPO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15461BE-317E-4873-8346-DB1BFA92AF8B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"/>
          <p:cNvSpPr/>
          <p:nvPr/>
        </p:nvSpPr>
        <p:spPr>
          <a:xfrm>
            <a:off x="990720" y="1638360"/>
            <a:ext cx="7086600" cy="21715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990720" y="3809880"/>
            <a:ext cx="7086600" cy="221004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1066680" y="1689120"/>
            <a:ext cx="6934320" cy="213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Tranche 1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Tranche 2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Tranche 3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312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Amount (MM)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$ 50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$ 210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$ 475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$ 735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Term (yrs)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3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10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12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Treasury Rate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6.80%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6.50%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6.20%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6.33%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Spread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2.25%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4.50%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5.00%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4.67%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All-in Coupon Rate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9.05%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11.00%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11.20%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11.00%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1066680" y="3886200"/>
            <a:ext cx="6934320" cy="213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Assets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Assets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12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Amount (MM)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$ 659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$ 875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$ 1,534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Term (yrs)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20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20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12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Treasury Rate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6.50%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6.20%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6.33%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Spread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3.00%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2.50%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2.72%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All-in Coupon Rate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9.50%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8.70%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9.04%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PlaceHolder 1"/>
          <p:cNvSpPr>
            <a:spLocks noGrp="1"/>
          </p:cNvSpPr>
          <p:nvPr>
            <p:ph type="title"/>
          </p:nvPr>
        </p:nvSpPr>
        <p:spPr>
          <a:xfrm>
            <a:off x="685800" y="9140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Financing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685800" y="14446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577ACF5-8F12-419C-8176-C2A31F0A01EA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"/>
          <p:cNvSpPr/>
          <p:nvPr/>
        </p:nvSpPr>
        <p:spPr>
          <a:xfrm>
            <a:off x="533520" y="2182680"/>
            <a:ext cx="3504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685800" y="2133720"/>
            <a:ext cx="7848720" cy="301140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ts val="0"/>
              </a:lnSpc>
              <a:spcBef>
                <a:spcPts val="876"/>
              </a:spcBef>
              <a:tabLst>
                <a:tab algn="l" pos="0"/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tabLst>
                <a:tab algn="l" pos="0"/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2003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2004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Capital Expenditures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($ 193)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($ 1,524)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($ 2,488)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($ 1,650)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($ 1,650)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Cash Flow from Operations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$206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$ 253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$ 300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$ 487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$ 547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Debt Proceeds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$135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$ 960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$ 1,851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$ 1,163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$ 1,155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IPO Proceeds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$500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Net Capital Sources/(Uses)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$ 648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($ 311)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($ 337)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$ 0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$ 52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Cumulative Capital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$ 648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$ 337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$ 0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$ 0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$ 52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tabLst>
                <a:tab algn="l" pos="0"/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838080" y="4000680"/>
            <a:ext cx="7315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Requirements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685800" y="5181480"/>
            <a:ext cx="7848720" cy="6098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needs funded from internally generated cash, debt and IPO proceeds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>
            <a:off x="812880" y="182880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6143A53-4949-4F38-ABEF-E35E6AF8E4EA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PlaceHolder 1"/>
          <p:cNvSpPr>
            <a:spLocks noGrp="1"/>
          </p:cNvSpPr>
          <p:nvPr>
            <p:ph type="title"/>
          </p:nvPr>
        </p:nvSpPr>
        <p:spPr>
          <a:xfrm>
            <a:off x="685800" y="3047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 Next Steps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353D589-DDE4-4D76-B691-25C18F46DAB7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PlaceHolder 1"/>
          <p:cNvSpPr>
            <a:spLocks noGrp="1"/>
          </p:cNvSpPr>
          <p:nvPr>
            <p:ph type="title"/>
          </p:nvPr>
        </p:nvSpPr>
        <p:spPr>
          <a:xfrm>
            <a:off x="1041120" y="1002960"/>
            <a:ext cx="603252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PlaceHolder 2"/>
          <p:cNvSpPr>
            <a:spLocks noGrp="1"/>
          </p:cNvSpPr>
          <p:nvPr>
            <p:ph/>
          </p:nvPr>
        </p:nvSpPr>
        <p:spPr>
          <a:xfrm>
            <a:off x="1371240" y="1599840"/>
            <a:ext cx="70866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Terms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Development non-compete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Fuel/Power ROFR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Valuation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Support services agreements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Non-core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Wind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NewCo headquarters location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5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Negotiation, documentation and due diligence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FERC filing schedule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Transaction schedule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3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Bank Feedback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Use of proceeds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JV formation and IPO timing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Historical operating and financial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Target debt rating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CC6979E-FCA4-4F6C-BC28-7B559FDB5D48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PlaceHolder 1"/>
          <p:cNvSpPr>
            <a:spLocks noGrp="1"/>
          </p:cNvSpPr>
          <p:nvPr>
            <p:ph type="title"/>
          </p:nvPr>
        </p:nvSpPr>
        <p:spPr>
          <a:xfrm>
            <a:off x="837720" y="987120"/>
            <a:ext cx="762012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49" name=""/>
          <p:cNvGraphicFramePr/>
          <p:nvPr/>
        </p:nvGraphicFramePr>
        <p:xfrm>
          <a:off x="1930320" y="1689120"/>
          <a:ext cx="4191120" cy="18288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5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30320" y="1689120"/>
                    <a:ext cx="4191120" cy="182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51" name=""/>
          <p:cNvGraphicFramePr/>
          <p:nvPr/>
        </p:nvGraphicFramePr>
        <p:xfrm>
          <a:off x="5016600" y="1701720"/>
          <a:ext cx="4267080" cy="1816200"/>
        </p:xfrm>
        <a:graphic>
          <a:graphicData uri="http://schemas.openxmlformats.org/presentationml/2006/ole">
            <p:oleObj progId="Word.Document.12" r:id="rId3" spid="">
              <p:embed/>
              <p:pic>
                <p:nvPicPr>
                  <p:cNvPr id="55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016600" y="1701720"/>
                    <a:ext cx="4267080" cy="1816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53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54" name=""/>
          <p:cNvGraphicFramePr/>
          <p:nvPr/>
        </p:nvGraphicFramePr>
        <p:xfrm>
          <a:off x="5003640" y="3467160"/>
          <a:ext cx="4305600" cy="1730160"/>
        </p:xfrm>
        <a:graphic>
          <a:graphicData uri="http://schemas.openxmlformats.org/presentationml/2006/ole">
            <p:oleObj progId="Word.Document.12" r:id="rId5" spid="">
              <p:embed/>
              <p:pic>
                <p:nvPicPr>
                  <p:cNvPr id="555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003640" y="3467160"/>
                    <a:ext cx="4305600" cy="173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56" name=""/>
          <p:cNvGraphicFramePr/>
          <p:nvPr/>
        </p:nvGraphicFramePr>
        <p:xfrm>
          <a:off x="469800" y="3505320"/>
          <a:ext cx="4051440" cy="1701720"/>
        </p:xfrm>
        <a:graphic>
          <a:graphicData uri="http://schemas.openxmlformats.org/presentationml/2006/ole">
            <p:oleObj progId="Word.Document.12" r:id="rId7" spid="">
              <p:embed/>
              <p:pic>
                <p:nvPicPr>
                  <p:cNvPr id="557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69800" y="3505320"/>
                    <a:ext cx="4051440" cy="1701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58" name=""/>
          <p:cNvGraphicFramePr/>
          <p:nvPr/>
        </p:nvGraphicFramePr>
        <p:xfrm>
          <a:off x="3517920" y="1701720"/>
          <a:ext cx="4114800" cy="1806480"/>
        </p:xfrm>
        <a:graphic>
          <a:graphicData uri="http://schemas.openxmlformats.org/presentationml/2006/ole">
            <p:oleObj progId="Word.Document.12" r:id="rId9" spid="">
              <p:embed/>
              <p:pic>
                <p:nvPicPr>
                  <p:cNvPr id="559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3517920" y="1701720"/>
                    <a:ext cx="4114800" cy="1806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60" name=""/>
          <p:cNvGraphicFramePr/>
          <p:nvPr/>
        </p:nvGraphicFramePr>
        <p:xfrm>
          <a:off x="469800" y="1714680"/>
          <a:ext cx="4064040" cy="1780920"/>
        </p:xfrm>
        <a:graphic>
          <a:graphicData uri="http://schemas.openxmlformats.org/presentationml/2006/ole">
            <p:oleObj progId="Word.Document.12" r:id="rId11" spid="">
              <p:embed/>
              <p:pic>
                <p:nvPicPr>
                  <p:cNvPr id="561" name="" descr="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469800" y="1714680"/>
                    <a:ext cx="4064040" cy="1780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62" name=""/>
          <p:cNvGraphicFramePr/>
          <p:nvPr/>
        </p:nvGraphicFramePr>
        <p:xfrm>
          <a:off x="3492360" y="3492360"/>
          <a:ext cx="4191120" cy="1689120"/>
        </p:xfrm>
        <a:graphic>
          <a:graphicData uri="http://schemas.openxmlformats.org/presentationml/2006/ole">
            <p:oleObj progId="Word.Document.12" r:id="rId13" spid="">
              <p:embed/>
              <p:pic>
                <p:nvPicPr>
                  <p:cNvPr id="563" name="" descr=""/>
                  <p:cNvPicPr/>
                  <p:nvPr/>
                </p:nvPicPr>
                <p:blipFill>
                  <a:blip r:embed="rId14"/>
                  <a:stretch/>
                </p:blipFill>
                <p:spPr>
                  <a:xfrm>
                    <a:off x="3492360" y="3492360"/>
                    <a:ext cx="4191120" cy="168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64" name=""/>
          <p:cNvGraphicFramePr/>
          <p:nvPr/>
        </p:nvGraphicFramePr>
        <p:xfrm>
          <a:off x="1905120" y="3505320"/>
          <a:ext cx="4190760" cy="1689120"/>
        </p:xfrm>
        <a:graphic>
          <a:graphicData uri="http://schemas.openxmlformats.org/presentationml/2006/ole">
            <p:oleObj progId="Word.Document.12" r:id="rId15" spid="">
              <p:embed/>
              <p:pic>
                <p:nvPicPr>
                  <p:cNvPr id="565" name="" descr=""/>
                  <p:cNvPicPr/>
                  <p:nvPr/>
                </p:nvPicPr>
                <p:blipFill>
                  <a:blip r:embed="rId16"/>
                  <a:stretch/>
                </p:blipFill>
                <p:spPr>
                  <a:xfrm>
                    <a:off x="1905120" y="3505320"/>
                    <a:ext cx="4190760" cy="168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66" name=""/>
          <p:cNvSpPr/>
          <p:nvPr/>
        </p:nvSpPr>
        <p:spPr>
          <a:xfrm>
            <a:off x="2666880" y="5791320"/>
            <a:ext cx="39625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Public Holidays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67" name=""/>
          <p:cNvGraphicFramePr/>
          <p:nvPr/>
        </p:nvGraphicFramePr>
        <p:xfrm>
          <a:off x="2438280" y="5892840"/>
          <a:ext cx="5631120" cy="304920"/>
        </p:xfrm>
        <a:graphic>
          <a:graphicData uri="http://schemas.openxmlformats.org/presentationml/2006/ole">
            <p:oleObj progId="Word.Document.12" r:id="rId17" spid="">
              <p:embed/>
              <p:pic>
                <p:nvPicPr>
                  <p:cNvPr id="568" name="" descr=""/>
                  <p:cNvPicPr/>
                  <p:nvPr/>
                </p:nvPicPr>
                <p:blipFill>
                  <a:blip r:embed="rId18"/>
                  <a:stretch/>
                </p:blipFill>
                <p:spPr>
                  <a:xfrm>
                    <a:off x="2438280" y="5892840"/>
                    <a:ext cx="5631120" cy="30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D8FECCF-AC24-4393-88B4-E8AC0518AD05}" type="slidenum">
              <a:t>28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85800" y="29714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Executive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2C824F8-16A2-4D6F-AFBE-F1B66AB14A68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987480"/>
            <a:ext cx="7848720" cy="689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Mission Statement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1219320" y="19810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establish the premier North American energy company involved in the businesses of: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Development, acquisition, ownership, and operation of electric power generation facilities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Optimization of generation portfolio through active risk management of assets and commodity positions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1B7560C-A322-4D5A-85DA-1EFAE5FB6581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/>
          </p:nvPr>
        </p:nvSpPr>
        <p:spPr>
          <a:xfrm>
            <a:off x="914400" y="1752480"/>
            <a:ext cx="7848720" cy="2819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World Class Capabilities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FPLE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NewCo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ts val="0"/>
              </a:lnSpc>
              <a:spcBef>
                <a:spcPts val="312"/>
              </a:spcBef>
              <a:spcAft>
                <a:spcPts val="312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power/gas trading, risk management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technology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and development backlog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base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Management/lead sponsorship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Keys to Success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851040" y="4902120"/>
            <a:ext cx="1600200" cy="6858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851040" y="505476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048120" y="4927680"/>
            <a:ext cx="1600200" cy="6858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590920" y="4978440"/>
            <a:ext cx="380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048120" y="508968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876920" y="4826160"/>
            <a:ext cx="1218960" cy="838080"/>
          </a:xfrm>
          <a:custGeom>
            <a:avLst/>
            <a:gdLst>
              <a:gd name="textAreaLeft" fmla="*/ 190440 w 1218960"/>
              <a:gd name="textAreaRight" fmla="*/ 1066680 w 1218960"/>
              <a:gd name="textAreaTop" fmla="*/ 209520 h 838080"/>
              <a:gd name="textAreaBottom" fmla="*/ 628560 h 838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286680" y="4724280"/>
            <a:ext cx="2133360" cy="1143000"/>
          </a:xfrm>
          <a:prstGeom prst="ellipse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362640" y="4965840"/>
            <a:ext cx="20574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Class GENCO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C18BB05-7E1C-4965-9D84-4852EE2528A2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Model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1143000" y="2057040"/>
            <a:ext cx="6781680" cy="3505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Combine physical and intellectual assets from FPL Energy (“FPLE”) and Enron North America (“ENA”)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Rapid growth through greenfield development utilizing combustion turbine position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 Enron’s model for risk management and trading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Supplement growth by pursuing strategic acquisitions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Retain, attract and grow intellectual capital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sponsors’ expertise to supplement NewCo resources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498680" y="5257800"/>
            <a:ext cx="6172200" cy="609480"/>
          </a:xfrm>
          <a:prstGeom prst="rect">
            <a:avLst/>
          </a:prstGeom>
          <a:solidFill>
            <a:srgbClr val="0000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20,000+ MW by 2005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DB8F067-ECFD-4F5E-AF14-81BBFF70DC09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" name=""/>
          <p:cNvGraphicFramePr/>
          <p:nvPr/>
        </p:nvGraphicFramePr>
        <p:xfrm>
          <a:off x="1066680" y="2590920"/>
          <a:ext cx="7010640" cy="3276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2590920"/>
                    <a:ext cx="7010640" cy="32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Growth Story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927000" y="1752480"/>
            <a:ext cx="7162920" cy="6098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40000"/>
              </a:lnSpc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 five year EPS compounded annual growth rate of 25-30%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581280" y="2971800"/>
            <a:ext cx="2514600" cy="3049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 Income 5-yr.CAGR 31%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8371849-0AAA-4B7C-B024-CA9C1B1B8C27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"/>
          <p:cNvSpPr/>
          <p:nvPr/>
        </p:nvSpPr>
        <p:spPr>
          <a:xfrm>
            <a:off x="380880" y="4495680"/>
            <a:ext cx="1600200" cy="60984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743200" y="2286000"/>
            <a:ext cx="1676520" cy="60948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952880" y="2286000"/>
            <a:ext cx="1676520" cy="60948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057400" y="495288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flipH="1">
            <a:off x="2057400" y="472428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943600" y="487692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flipH="1">
            <a:off x="5943600" y="464832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048120" y="4343400"/>
            <a:ext cx="2819160" cy="91440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791320" y="289548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5562720" y="289548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429000" y="289548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V="1">
            <a:off x="3657600" y="289548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143000" y="3048120"/>
            <a:ext cx="2209680" cy="131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Assets (3,094 MW) Advanced Development (1,423MW) Up to 6 Turbines (300 MW)           24 Development Sites        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People                                              Development ROFR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Three-year Toll                                 Temporary Credit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6248520" y="49291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337440" y="443376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362320" y="504360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2247840" y="449568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035160" y="4572000"/>
            <a:ext cx="2819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NEWCO           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380880" y="464832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743200" y="243828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952880" y="243828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FPL Energy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886200" y="3260880"/>
            <a:ext cx="14479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 Fuel/Power ROFR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934320" y="4495680"/>
            <a:ext cx="1600200" cy="60984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6934320" y="4648320"/>
            <a:ext cx="1676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Debt Holders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943600" y="3048120"/>
            <a:ext cx="2362320" cy="131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Assets (3,881 MW) Advanced Development (3,905 MW) 31 Unallocated CTs (7,750 MW)               10 Development Sites        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People                                              Development ROFR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Temporary Credit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6A3764B-FC84-492D-8A03-D84AEC36BE72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685800" y="85068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Capability Sources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609480" y="1981080"/>
            <a:ext cx="8229600" cy="335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FPLE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New Hires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Outsource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Comments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Power/Gas Trading, Risk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Back-office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-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 Support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&amp; ENA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Resources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536760" y="5486400"/>
            <a:ext cx="463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Primary Source = A, Secondary Source = B, Tertiary Source = 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685800" y="144792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558720" y="1752480"/>
            <a:ext cx="8077320" cy="37339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745C8A0-7101-472A-9929-F12843B08CD3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18300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Ben Rogers</cp:lastModifiedBy>
  <cp:lastPrinted>2000-07-13T20:44:31Z</cp:lastPrinted>
  <dcterms:modified xsi:type="dcterms:W3CDTF">2000-07-14T15:50:36Z</dcterms:modified>
  <cp:revision>619</cp:revision>
  <dc:subject/>
  <dc:title>No Slide Title</dc:title>
</cp:coreProperties>
</file>