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media/image10.wmf" ContentType="image/x-wmf"/>
  <Override PartName="/ppt/media/image1.wmf" ContentType="image/x-wmf"/>
  <Override PartName="/ppt/media/image5.wmf" ContentType="image/x-wmf"/>
  <Override PartName="/ppt/media/image14.wmf" ContentType="image/x-wmf"/>
  <Override PartName="/ppt/media/image6.wmf" ContentType="image/x-wmf"/>
  <Override PartName="/ppt/media/image15.wmf" ContentType="image/x-wmf"/>
  <Override PartName="/ppt/media/image7.wmf" ContentType="image/x-wmf"/>
  <Override PartName="/ppt/media/image16.wmf" ContentType="image/x-wmf"/>
  <Override PartName="/ppt/embeddings/oleObject7.docx" ContentType="application/vnd.openxmlformats-officedocument.wordprocessingml.document"/>
  <Override PartName="/ppt/embeddings/oleObject6.docx" ContentType="application/vnd.openxmlformats-officedocument.wordprocessingml.document"/>
  <Override PartName="/ppt/embeddings/oleObject9.docx" ContentType="application/vnd.openxmlformats-officedocument.wordprocessingml.document"/>
  <Override PartName="/ppt/embeddings/oleObject1.xlsx" ContentType="application/vnd.openxmlformats-officedocument.spreadsheetml.sheet"/>
  <Override PartName="/ppt/embeddings/oleObject8.docx" ContentType="application/vnd.openxmlformats-officedocument.wordprocessingml.document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5.docx" ContentType="application/vnd.openxmlformats-officedocument.wordprocessingml.documen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  <Override PartName="/ppt/embeddings/oleObject4.docx" ContentType="application/vnd.openxmlformats-officedocument.wordprocessingml.document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9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738373-D732-4236-A2FE-888FC2C5747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B45E05-C133-4980-B714-79DF82ECA8D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3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E5E2BC-10C9-4192-B3D3-8B76C03173AB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2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4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71B132D-0559-4BBE-8880-B644DBBFACF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02E6E3B-B8AE-4E89-B328-4C36FF5947F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3DD693-8549-4931-A78A-1696C46E7C04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0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5.wmf"/><Relationship Id="rId5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6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7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18.wmf"/><Relationship Id="rId7" Type="http://schemas.openxmlformats.org/officeDocument/2006/relationships/package" Target="../embeddings/oleObject4.docx"/><Relationship Id="rId8" Type="http://schemas.openxmlformats.org/officeDocument/2006/relationships/image" Target="../media/image19.wmf"/><Relationship Id="rId9" Type="http://schemas.openxmlformats.org/officeDocument/2006/relationships/package" Target="../embeddings/oleObject5.docx"/><Relationship Id="rId10" Type="http://schemas.openxmlformats.org/officeDocument/2006/relationships/image" Target="../media/image20.wmf"/><Relationship Id="rId11" Type="http://schemas.openxmlformats.org/officeDocument/2006/relationships/package" Target="../embeddings/oleObject6.docx"/><Relationship Id="rId12" Type="http://schemas.openxmlformats.org/officeDocument/2006/relationships/image" Target="../media/image21.wmf"/><Relationship Id="rId13" Type="http://schemas.openxmlformats.org/officeDocument/2006/relationships/package" Target="../embeddings/oleObject7.docx"/><Relationship Id="rId14" Type="http://schemas.openxmlformats.org/officeDocument/2006/relationships/image" Target="../media/image22.wmf"/><Relationship Id="rId15" Type="http://schemas.openxmlformats.org/officeDocument/2006/relationships/package" Target="../embeddings/oleObject8.docx"/><Relationship Id="rId16" Type="http://schemas.openxmlformats.org/officeDocument/2006/relationships/image" Target="../media/image23.wmf"/><Relationship Id="rId17" Type="http://schemas.openxmlformats.org/officeDocument/2006/relationships/package" Target="../embeddings/oleObject9.docx"/><Relationship Id="rId18" Type="http://schemas.openxmlformats.org/officeDocument/2006/relationships/image" Target="../media/image24.wmf"/><Relationship Id="rId19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449568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5775480" y="4994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005520" y="4994280"/>
            <a:ext cx="186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7/12/00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Portfolio Comparables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4" name=""/>
          <p:cNvGraphicFramePr/>
          <p:nvPr/>
        </p:nvGraphicFramePr>
        <p:xfrm>
          <a:off x="762120" y="1523880"/>
          <a:ext cx="7261200" cy="437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261200" cy="437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6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1DF2F7D-9027-441C-A56C-A2E9E2146B2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/>
          </p:nvPr>
        </p:nvSpPr>
        <p:spPr>
          <a:xfrm>
            <a:off x="914400" y="1599840"/>
            <a:ext cx="7848720" cy="335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World Class Capabilities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 and Marketing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Technology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990720" y="51055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99072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352680" y="510552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819520" y="51814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35268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105520" y="502920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477120" y="492768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553080" y="516888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E54EDBD-AD6B-495A-8AEF-644EE8312DD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28191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Existing Asset Profile and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649B17C-3974-459C-A584-69ECFD3402B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generation company that initially has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6,975 MWs of net operating capacity in all nine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5,328 MWs in the latter stages of development (2001-2003)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7,750 MWs in turbines queue spots (2003-2004)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20,053 MWs of total capacity (by 2005)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embodies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 and marketing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Energy’s development, operational and asset management expertise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143000" y="609480"/>
            <a:ext cx="4267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&amp;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A416EA0-EC36-43AA-9DB6-BD5551EC348C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6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17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0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21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25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8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29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2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33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237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0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41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50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54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7" name=""/>
          <p:cNvSpPr/>
          <p:nvPr/>
        </p:nvSpPr>
        <p:spPr>
          <a:xfrm>
            <a:off x="1697040" y="5000760"/>
            <a:ext cx="1187280" cy="1371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981080" y="5048280"/>
            <a:ext cx="64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Fuels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855800" y="5257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052360" y="5257800"/>
            <a:ext cx="622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(62%)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914400" y="977760"/>
            <a:ext cx="76201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(6,975 Net Operating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010280" y="3505320"/>
            <a:ext cx="1526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105880" y="299088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Manhattan, IL (656)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278680" y="346536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Wheatland, IN (508)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867280" y="3962520"/>
            <a:ext cx="591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Gleason, TN (536)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714640" y="4114800"/>
            <a:ext cx="713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Brownsville, TN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724720" y="4363920"/>
            <a:ext cx="737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Albany, MS (396)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5779800" y="450864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Caledonia, MS (504)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6" name=""/>
          <p:cNvGrpSpPr/>
          <p:nvPr/>
        </p:nvGrpSpPr>
        <p:grpSpPr>
          <a:xfrm>
            <a:off x="152280" y="4648320"/>
            <a:ext cx="1218960" cy="761760"/>
            <a:chOff x="152280" y="4648320"/>
            <a:chExt cx="1218960" cy="761760"/>
          </a:xfrm>
        </p:grpSpPr>
        <p:sp>
          <p:nvSpPr>
            <p:cNvPr id="297" name=""/>
            <p:cNvSpPr/>
            <p:nvPr/>
          </p:nvSpPr>
          <p:spPr>
            <a:xfrm>
              <a:off x="152280" y="4648320"/>
              <a:ext cx="121356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288720" y="4744800"/>
              <a:ext cx="36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17520" y="4836960"/>
              <a:ext cx="105372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(161)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421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0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301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406560" y="1506240"/>
              <a:ext cx="453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1,159 MWs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4" name=""/>
          <p:cNvGrpSpPr/>
          <p:nvPr/>
        </p:nvGrpSpPr>
        <p:grpSpPr>
          <a:xfrm>
            <a:off x="7696080" y="3581280"/>
            <a:ext cx="1294920" cy="714240"/>
            <a:chOff x="7696080" y="3581280"/>
            <a:chExt cx="1294920" cy="714240"/>
          </a:xfrm>
        </p:grpSpPr>
        <p:grpSp>
          <p:nvGrpSpPr>
            <p:cNvPr id="305" name=""/>
            <p:cNvGrpSpPr/>
            <p:nvPr/>
          </p:nvGrpSpPr>
          <p:grpSpPr>
            <a:xfrm>
              <a:off x="7696080" y="3581280"/>
              <a:ext cx="1294920" cy="407520"/>
              <a:chOff x="7696080" y="3581280"/>
              <a:chExt cx="1294920" cy="407520"/>
            </a:xfrm>
          </p:grpSpPr>
          <p:sp>
            <p:nvSpPr>
              <p:cNvPr id="306" name=""/>
              <p:cNvSpPr/>
              <p:nvPr/>
            </p:nvSpPr>
            <p:spPr>
              <a:xfrm>
                <a:off x="7696080" y="3581280"/>
                <a:ext cx="1294920" cy="4075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7810200" y="3609720"/>
                <a:ext cx="379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7923240" y="3668400"/>
                <a:ext cx="963720" cy="274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Sayreville,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9" name=""/>
            <p:cNvSpPr/>
            <p:nvPr/>
          </p:nvSpPr>
          <p:spPr>
            <a:xfrm>
              <a:off x="7788240" y="387360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7973640" y="39304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1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8648640" y="385128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582040" y="375912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1854360" y="545796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1854360" y="5657760"/>
            <a:ext cx="7272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055960" y="5457960"/>
            <a:ext cx="36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(7%)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051640" y="5657760"/>
            <a:ext cx="32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(23%)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847880" y="586728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047680" y="5867280"/>
            <a:ext cx="396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(6%)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048440" y="1733400"/>
            <a:ext cx="7308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029360" y="1828800"/>
            <a:ext cx="73080" cy="712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048040" y="6076800"/>
            <a:ext cx="379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847880" y="6067440"/>
            <a:ext cx="73080" cy="7128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115040" y="19144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847880" y="623880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056680" y="6248520"/>
            <a:ext cx="358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Solar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1057320" y="484812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105680" y="162864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1000080" y="503856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753160" y="396252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857920" y="3562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705640" y="3076560"/>
            <a:ext cx="727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162080" y="49435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248520" y="3187800"/>
            <a:ext cx="914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(665)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4648320" y="25146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762440" y="2486160"/>
            <a:ext cx="766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Benton, MN (104)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143000" y="609480"/>
            <a:ext cx="4267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&amp;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D959E99-4583-4C64-B1E9-ECE7840242D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0" name=""/>
          <p:cNvGraphicFramePr/>
          <p:nvPr/>
        </p:nvGraphicFramePr>
        <p:xfrm>
          <a:off x="762120" y="1670040"/>
          <a:ext cx="7543800" cy="423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670040"/>
                    <a:ext cx="7543800" cy="423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2" name=""/>
          <p:cNvSpPr/>
          <p:nvPr/>
        </p:nvSpPr>
        <p:spPr>
          <a:xfrm>
            <a:off x="1143000" y="609480"/>
            <a:ext cx="4267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&amp;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9D7F820-9404-4323-85B8-479BD9E8F748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1142640" y="1600200"/>
            <a:ext cx="716292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Equipment Secured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 GE 7FA and up to 6 LM 6000 combustion turbines (11,750 MW combined cycle capacity)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7FA ship dates:  2001 (9), 2002 (14), 2003 (12), and 2004 (12)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 6000 ship dates: 2001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contribute executed master steam turbine agreement; HRSG agreement is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Development Talent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Forty five (45) (30-FPLE/15-ENA) developers working in all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and FPLE possess complementary regional staffing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to commit technical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1143000" y="609480"/>
            <a:ext cx="4267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&amp;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993CDC1-5977-4818-8C7E-EB013C68B761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/>
          </p:nvPr>
        </p:nvSpPr>
        <p:spPr>
          <a:xfrm>
            <a:off x="1142640" y="1752120"/>
            <a:ext cx="746748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Development Projects (5,328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three projects totaling 1,423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ten projects totaling 3,905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high probability of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Thirty four (34) Greenfield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24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10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Acquisition (15,000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actively pursuing acquiring greenfield sites and third party development rights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143000" y="609480"/>
            <a:ext cx="4267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&amp;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6F6B98E-3CE7-4069-8345-CECA0A8DBB3D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41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41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42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42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42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2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433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43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44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45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3" name=""/>
          <p:cNvSpPr/>
          <p:nvPr/>
        </p:nvSpPr>
        <p:spPr>
          <a:xfrm>
            <a:off x="1697040" y="5181480"/>
            <a:ext cx="150336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836720" y="5257800"/>
            <a:ext cx="127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Assets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855800" y="54864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855800" y="5791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855800" y="5638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2071440" y="5486400"/>
            <a:ext cx="1031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 976 MW (2001)*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071080" y="5800680"/>
            <a:ext cx="108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1,498 MW  (2003)*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071080" y="5638680"/>
            <a:ext cx="1069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2,520 MW (2002)*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914400" y="1066680"/>
            <a:ext cx="68580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990360" y="3809880"/>
            <a:ext cx="603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Pastoria, CA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677240" y="3835440"/>
            <a:ext cx="665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Vegas, NV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345000" y="2860560"/>
            <a:ext cx="553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Sarnia, ON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800100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1" name=""/>
          <p:cNvGrpSpPr/>
          <p:nvPr/>
        </p:nvGrpSpPr>
        <p:grpSpPr>
          <a:xfrm>
            <a:off x="7696080" y="3581280"/>
            <a:ext cx="1294920" cy="676440"/>
            <a:chOff x="7696080" y="3581280"/>
            <a:chExt cx="1294920" cy="676440"/>
          </a:xfrm>
        </p:grpSpPr>
        <p:grpSp>
          <p:nvGrpSpPr>
            <p:cNvPr id="482" name=""/>
            <p:cNvGrpSpPr/>
            <p:nvPr/>
          </p:nvGrpSpPr>
          <p:grpSpPr>
            <a:xfrm>
              <a:off x="7696080" y="3581280"/>
              <a:ext cx="1294920" cy="442080"/>
              <a:chOff x="7696080" y="3581280"/>
              <a:chExt cx="1294920" cy="442080"/>
            </a:xfrm>
          </p:grpSpPr>
          <p:sp>
            <p:nvSpPr>
              <p:cNvPr id="483" name=""/>
              <p:cNvSpPr/>
              <p:nvPr/>
            </p:nvSpPr>
            <p:spPr>
              <a:xfrm>
                <a:off x="7696080" y="3581280"/>
                <a:ext cx="1294920" cy="3625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7810200" y="3606480"/>
                <a:ext cx="3988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7923240" y="3657240"/>
                <a:ext cx="96372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Marcus Hook,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6" name=""/>
            <p:cNvSpPr/>
            <p:nvPr/>
          </p:nvSpPr>
          <p:spPr>
            <a:xfrm>
              <a:off x="7788240" y="384156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973640" y="38926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8" name=""/>
          <p:cNvSpPr/>
          <p:nvPr/>
        </p:nvSpPr>
        <p:spPr>
          <a:xfrm>
            <a:off x="8667720" y="38545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8699400" y="376380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172040" y="4648320"/>
            <a:ext cx="58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Bastrop,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543800" y="4622760"/>
            <a:ext cx="1187280" cy="16002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785000" y="4768920"/>
            <a:ext cx="778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Greenfield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696440" y="5029200"/>
            <a:ext cx="477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 - 7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7706160" y="5181480"/>
            <a:ext cx="489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7714440" y="5334120"/>
            <a:ext cx="428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  - 6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7715520" y="5486400"/>
            <a:ext cx="50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7715520" y="5638680"/>
            <a:ext cx="521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- 9 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7086600" y="35812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1676520" y="6019920"/>
            <a:ext cx="44956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485 MW in Wind Assets to come on line in 2001.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1,700 MW in queue spots for 2002.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6,000 MW in queue spots for 2003 &amp;  2004.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6391440" y="346716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(170)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7734240" y="5791320"/>
            <a:ext cx="521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 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7743240" y="5943600"/>
            <a:ext cx="430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7753320" y="6095880"/>
            <a:ext cx="563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- 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1143000" y="609480"/>
            <a:ext cx="4267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&amp;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7698D24-765F-4667-BC6A-AB85D045FD42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1143000" y="609480"/>
            <a:ext cx="4267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&amp;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1" name=""/>
          <p:cNvGraphicFramePr/>
          <p:nvPr/>
        </p:nvGraphicFramePr>
        <p:xfrm>
          <a:off x="228600" y="1371600"/>
          <a:ext cx="4648320" cy="232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371600"/>
                    <a:ext cx="464832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13" name=""/>
          <p:cNvGraphicFramePr/>
          <p:nvPr/>
        </p:nvGraphicFramePr>
        <p:xfrm>
          <a:off x="228600" y="3733920"/>
          <a:ext cx="4648320" cy="23619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1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8600" y="3733920"/>
                    <a:ext cx="4648320" cy="2361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15" name=""/>
          <p:cNvGraphicFramePr/>
          <p:nvPr/>
        </p:nvGraphicFramePr>
        <p:xfrm>
          <a:off x="4952880" y="3733920"/>
          <a:ext cx="4038840" cy="232416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1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952880" y="3733920"/>
                    <a:ext cx="403884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17" name=""/>
          <p:cNvGraphicFramePr/>
          <p:nvPr/>
        </p:nvGraphicFramePr>
        <p:xfrm>
          <a:off x="4952880" y="1371600"/>
          <a:ext cx="4038840" cy="232416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518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952880" y="1371600"/>
                    <a:ext cx="403884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8C76C5B-5350-489E-AD09-2DE524F7FFF3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91440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1219320" y="1828440"/>
            <a:ext cx="678168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Executive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Existing Asset Profile and Development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 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 Financial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 Next Steps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4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4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4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AEF96B1-82B6-40EC-949C-F574BC5EEB4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PlaceHolder 1"/>
          <p:cNvSpPr>
            <a:spLocks noGrp="1"/>
          </p:cNvSpPr>
          <p:nvPr>
            <p:ph type="title"/>
          </p:nvPr>
        </p:nvSpPr>
        <p:spPr>
          <a:xfrm>
            <a:off x="685800" y="2895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Organization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7A6E95D-5657-4ACB-89D5-FB37BEF815C3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PlaceHolder 1"/>
          <p:cNvSpPr>
            <a:spLocks noGrp="1"/>
          </p:cNvSpPr>
          <p:nvPr>
            <p:ph type="title"/>
          </p:nvPr>
        </p:nvSpPr>
        <p:spPr>
          <a:xfrm>
            <a:off x="685800" y="96480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Philosophy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PlaceHolder 2"/>
          <p:cNvSpPr>
            <a:spLocks noGrp="1"/>
          </p:cNvSpPr>
          <p:nvPr>
            <p:ph/>
          </p:nvPr>
        </p:nvSpPr>
        <p:spPr>
          <a:xfrm>
            <a:off x="1143000" y="1980720"/>
            <a:ext cx="678168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utilize intellectual resources from both sponsors to staff a fully functional world class generation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Sponsors to make candidates available for senior management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 to provide majority of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to contribute personnel to supplement the organization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services agreements to be used to contract for services that are more effectively provided by the sponsor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0CF99F6-7384-4EB4-800F-BC0FC6671510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&amp;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risk management infrastructure to replicate the Enron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to contribute key trading and marketing personnel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will utilize Enron’s back office system and risk management capabilities (services agreement)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and trading to focus on asset optimization, not speculative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F40EAD8-ABBD-4F6F-9484-4EDC00EDC35F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PlaceHolder 1"/>
          <p:cNvSpPr>
            <a:spLocks noGrp="1"/>
          </p:cNvSpPr>
          <p:nvPr>
            <p:ph type="title"/>
          </p:nvPr>
        </p:nvSpPr>
        <p:spPr>
          <a:xfrm>
            <a:off x="68580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Financial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A2DFC8D-2E40-4806-A962-924B1A2E28F2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PlaceHolder 1"/>
          <p:cNvSpPr>
            <a:spLocks noGrp="1"/>
          </p:cNvSpPr>
          <p:nvPr>
            <p:ph type="title"/>
          </p:nvPr>
        </p:nvSpPr>
        <p:spPr>
          <a:xfrm>
            <a:off x="685800" y="96480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533520" y="1905120"/>
            <a:ext cx="8229600" cy="327636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33" name=""/>
          <p:cNvGraphicFramePr/>
          <p:nvPr/>
        </p:nvGraphicFramePr>
        <p:xfrm>
          <a:off x="609480" y="2057400"/>
          <a:ext cx="807732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2057400"/>
                    <a:ext cx="807732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D4ACB32-AF55-4F78-9FF6-2CB62777DCDA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Year Proforma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685800" y="1508040"/>
            <a:ext cx="16002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in Millions)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533520" y="1905120"/>
            <a:ext cx="8153280" cy="220968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0" name=""/>
          <p:cNvGraphicFramePr/>
          <p:nvPr/>
        </p:nvGraphicFramePr>
        <p:xfrm>
          <a:off x="685800" y="1981080"/>
          <a:ext cx="8077320" cy="1981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1080"/>
                    <a:ext cx="8077320" cy="198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9463F3F-0E08-46C1-AC1D-F3743471D2B2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"/>
          <p:cNvSpPr/>
          <p:nvPr/>
        </p:nvSpPr>
        <p:spPr>
          <a:xfrm>
            <a:off x="914400" y="1143000"/>
            <a:ext cx="3048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(Debt Assumptions)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990720" y="1460520"/>
            <a:ext cx="7086600" cy="22734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990720" y="3733920"/>
            <a:ext cx="7086600" cy="22860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6" name=""/>
          <p:cNvGraphicFramePr/>
          <p:nvPr/>
        </p:nvGraphicFramePr>
        <p:xfrm>
          <a:off x="1143000" y="1600200"/>
          <a:ext cx="6934320" cy="1905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600200"/>
                    <a:ext cx="6934320" cy="190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8" name=""/>
          <p:cNvGraphicFramePr/>
          <p:nvPr/>
        </p:nvGraphicFramePr>
        <p:xfrm>
          <a:off x="1143000" y="3990960"/>
          <a:ext cx="6234120" cy="17240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4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43000" y="3990960"/>
                    <a:ext cx="6234120" cy="172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E9D0442-B96F-4AD8-8214-7A3CF5067F25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"/>
          <p:cNvSpPr/>
          <p:nvPr/>
        </p:nvSpPr>
        <p:spPr>
          <a:xfrm>
            <a:off x="533520" y="2182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685800" y="2006640"/>
            <a:ext cx="7848720" cy="334656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Funding for Development Projects</a:t>
            </a:r>
            <a:r>
              <a:rPr b="0" lang="en-US" sz="15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Capital Expenditures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($193)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(1,524)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(2,488)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(1,650)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(1,650)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Cash Flow from 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$160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219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322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535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615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Debt Proceeds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$116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861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1,493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990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990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IPO Proceeds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$500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 Capital Sources/Uses: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583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(444)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(673)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(125)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(45)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Cumulative Capital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583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139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(533)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(658)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(703)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762120" y="4191120"/>
            <a:ext cx="7162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Capital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EF21959-6941-488A-A804-DFCD016F91E4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1A7FB91-EBBE-41F1-91DA-9BCFD6B95E2C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PlaceHolder 1"/>
          <p:cNvSpPr>
            <a:spLocks noGrp="1"/>
          </p:cNvSpPr>
          <p:nvPr>
            <p:ph type="title"/>
          </p:nvPr>
        </p:nvSpPr>
        <p:spPr>
          <a:xfrm>
            <a:off x="1041120" y="1002960"/>
            <a:ext cx="60325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PlaceHolder 2"/>
          <p:cNvSpPr>
            <a:spLocks noGrp="1"/>
          </p:cNvSpPr>
          <p:nvPr>
            <p:ph/>
          </p:nvPr>
        </p:nvSpPr>
        <p:spPr>
          <a:xfrm>
            <a:off x="1142640" y="1371600"/>
            <a:ext cx="708660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Terms: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non-compete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Fuel/Power ROFR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services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Non-core assets &amp; wind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Headquarters Location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Negotiation, documentation and due diligence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Bank Selection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Bank Feedback: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proceeds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JV Formation and IPO Timing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operating and 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Debt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D78DB19-7558-4EEE-BC31-D0197E8F430B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Executive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1A33051-D81F-4949-943B-B1B7E99A7B5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PlaceHolder 1"/>
          <p:cNvSpPr>
            <a:spLocks noGrp="1"/>
          </p:cNvSpPr>
          <p:nvPr>
            <p:ph type="title"/>
          </p:nvPr>
        </p:nvSpPr>
        <p:spPr>
          <a:xfrm>
            <a:off x="837720" y="987120"/>
            <a:ext cx="7620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3" name=""/>
          <p:cNvGraphicFramePr/>
          <p:nvPr/>
        </p:nvGraphicFramePr>
        <p:xfrm>
          <a:off x="304920" y="1676520"/>
          <a:ext cx="4263840" cy="1857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76520"/>
                    <a:ext cx="4263840" cy="185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5" name=""/>
          <p:cNvGraphicFramePr/>
          <p:nvPr/>
        </p:nvGraphicFramePr>
        <p:xfrm>
          <a:off x="1930320" y="1689120"/>
          <a:ext cx="4191120" cy="18288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56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30320" y="1689120"/>
                    <a:ext cx="4191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7" name=""/>
          <p:cNvGraphicFramePr/>
          <p:nvPr/>
        </p:nvGraphicFramePr>
        <p:xfrm>
          <a:off x="3492360" y="1701720"/>
          <a:ext cx="4191120" cy="182880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56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492360" y="1701720"/>
                    <a:ext cx="4191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9" name=""/>
          <p:cNvGraphicFramePr/>
          <p:nvPr/>
        </p:nvGraphicFramePr>
        <p:xfrm>
          <a:off x="5041800" y="1701720"/>
          <a:ext cx="4267440" cy="1816200"/>
        </p:xfrm>
        <a:graphic>
          <a:graphicData uri="http://schemas.openxmlformats.org/presentationml/2006/ole">
            <p:oleObj progId="Word.Document.12" r:id="rId7" spid="">
              <p:embed/>
              <p:pic>
                <p:nvPicPr>
                  <p:cNvPr id="570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041800" y="1701720"/>
                    <a:ext cx="4267440" cy="181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71" name=""/>
          <p:cNvGraphicFramePr/>
          <p:nvPr/>
        </p:nvGraphicFramePr>
        <p:xfrm>
          <a:off x="330120" y="3467160"/>
          <a:ext cx="4191120" cy="1739880"/>
        </p:xfrm>
        <a:graphic>
          <a:graphicData uri="http://schemas.openxmlformats.org/presentationml/2006/ole">
            <p:oleObj progId="Word.Document.12" r:id="rId9" spid="">
              <p:embed/>
              <p:pic>
                <p:nvPicPr>
                  <p:cNvPr id="572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30120" y="3467160"/>
                    <a:ext cx="4191120" cy="17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73" name=""/>
          <p:cNvGraphicFramePr/>
          <p:nvPr/>
        </p:nvGraphicFramePr>
        <p:xfrm>
          <a:off x="1454040" y="5715000"/>
          <a:ext cx="6546960" cy="600120"/>
        </p:xfrm>
        <a:graphic>
          <a:graphicData uri="http://schemas.openxmlformats.org/presentationml/2006/ole">
            <p:oleObj progId="Word.Document.12" r:id="rId11" spid="">
              <p:embed/>
              <p:pic>
                <p:nvPicPr>
                  <p:cNvPr id="574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1454040" y="5715000"/>
                    <a:ext cx="6546960" cy="60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75" name=""/>
          <p:cNvGraphicFramePr/>
          <p:nvPr/>
        </p:nvGraphicFramePr>
        <p:xfrm>
          <a:off x="1905120" y="3467160"/>
          <a:ext cx="4241520" cy="1727280"/>
        </p:xfrm>
        <a:graphic>
          <a:graphicData uri="http://schemas.openxmlformats.org/presentationml/2006/ole">
            <p:oleObj progId="Word.Document.12" r:id="rId13" spid="">
              <p:embed/>
              <p:pic>
                <p:nvPicPr>
                  <p:cNvPr id="576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1905120" y="3467160"/>
                    <a:ext cx="4241520" cy="1727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78" name=""/>
          <p:cNvGraphicFramePr/>
          <p:nvPr/>
        </p:nvGraphicFramePr>
        <p:xfrm>
          <a:off x="3454560" y="3467160"/>
          <a:ext cx="4241520" cy="1730160"/>
        </p:xfrm>
        <a:graphic>
          <a:graphicData uri="http://schemas.openxmlformats.org/presentationml/2006/ole">
            <p:oleObj progId="Word.Document.12" r:id="rId15" spid="">
              <p:embed/>
              <p:pic>
                <p:nvPicPr>
                  <p:cNvPr id="579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3454560" y="3467160"/>
                    <a:ext cx="4241520" cy="173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80" name=""/>
          <p:cNvGraphicFramePr/>
          <p:nvPr/>
        </p:nvGraphicFramePr>
        <p:xfrm>
          <a:off x="5029200" y="3467160"/>
          <a:ext cx="4305240" cy="1730160"/>
        </p:xfrm>
        <a:graphic>
          <a:graphicData uri="http://schemas.openxmlformats.org/presentationml/2006/ole">
            <p:oleObj progId="Word.Document.12" r:id="rId17" spid="">
              <p:embed/>
              <p:pic>
                <p:nvPicPr>
                  <p:cNvPr id="581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5029200" y="3467160"/>
                    <a:ext cx="4305240" cy="173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BC0B05A-63AF-414B-9B07-19FFC53BEA70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establish the premier North American energy company involved in the businesses of: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acquisition, ownership, and operation of electric power generation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generation portfolio through active risk management of assets and commodity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2141B58-A27A-4F7B-9CED-45890754DB3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1143000" y="2057040"/>
            <a:ext cx="678168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physical and intellectual assets from FPL Energy (“FPLE”) and Enron North America (“ENA”)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growth through greenfield development utilizing combustion turbine position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risk management of assets and commodity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 core growth by pursuing strategic acquisitions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Retain, attract, manage and grow intellectual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expertise from FPL and Enron to supplement NewCo 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498680" y="5181480"/>
            <a:ext cx="6172200" cy="609840"/>
          </a:xfrm>
          <a:prstGeom prst="rect">
            <a:avLst/>
          </a:prstGeom>
          <a:solidFill>
            <a:srgbClr val="6699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20,000+ MWs by 2005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D6620B0-6EE9-473B-A0E5-B049FED8883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" name=""/>
          <p:cNvGraphicFramePr/>
          <p:nvPr/>
        </p:nvGraphicFramePr>
        <p:xfrm>
          <a:off x="838080" y="2743200"/>
          <a:ext cx="7239240" cy="3352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2743200"/>
                    <a:ext cx="7239240" cy="335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421160" y="406872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38%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132520" y="371304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830920" y="344664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605640" y="322596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964320" y="4070520"/>
            <a:ext cx="562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CAGR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066680" y="1752480"/>
            <a:ext cx="6705720" cy="7653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Achieve a five year EPS compounded annual growth rate of 25-30%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81CD2FF-6EBB-43E7-A26E-FD368160178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3352680" cy="1908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capabilities in power and gas marketing and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Innovative Company - five years in a row (Fortune Magazine)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/>
          </p:nvPr>
        </p:nvSpPr>
        <p:spPr>
          <a:xfrm>
            <a:off x="4495320" y="1978200"/>
            <a:ext cx="3429000" cy="1908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class operator of generation facilities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development infrastructure that includes commercial talent, identified sites and secured equipment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85800" y="49528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143000" y="4114800"/>
            <a:ext cx="6781680" cy="1905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to Sponsors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Realize value in unregulated generation businesses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Accelerate the attainment of critical mass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Diversify generation portfolio mix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Complement existing competencies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investor base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143000" y="2286000"/>
            <a:ext cx="3352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495680" y="2286000"/>
            <a:ext cx="3429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143000" y="4495680"/>
            <a:ext cx="6781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2875B67-6B57-4714-96E9-5A780C492A5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74320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95288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867280" y="1905120"/>
            <a:ext cx="12193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Assets, Development Projects &amp; Turbines                        (Total 15,534 MWs) 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8672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556272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3526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365760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65760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981080" y="1905120"/>
            <a:ext cx="13716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4,817 MWs) Sites,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32448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477120" y="281952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51460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362320" y="283356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200400" y="281952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(20,000+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81952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952880" y="1295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41972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1057320" y="3703680"/>
          <a:ext cx="7031160" cy="244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57320" y="3703680"/>
                    <a:ext cx="7031160" cy="24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6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85EDDFC-7A93-4711-89D0-5EEC381555F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85800" y="8506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Capability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04920" y="2133720"/>
            <a:ext cx="861048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Hires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Outsource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Power/Gas Trading and Marketing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Back-office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&amp; ENE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463840"/>
                <a:tab algn="ctr" pos="3657600"/>
                <a:tab algn="ctr" pos="4572000"/>
                <a:tab algn="ctr" pos="54864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960480" y="5829480"/>
            <a:ext cx="463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Primary Source = A, Secondary Source = B, Tertiary Source =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85800" y="144792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04920" y="1752480"/>
            <a:ext cx="8534160" cy="4038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CD11F6-5124-4451-85FB-1C26D972555A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2000-07-12T19:12:47Z</cp:lastPrinted>
  <dcterms:modified xsi:type="dcterms:W3CDTF">2000-07-12T19:12:58Z</dcterms:modified>
  <cp:revision>571</cp:revision>
  <dc:subject/>
  <dc:title>No Slide Title</dc:title>
</cp:coreProperties>
</file>