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3.wmf" ContentType="image/x-wmf"/>
  <Override PartName="/ppt/media/image4.wmf" ContentType="image/x-wmf"/>
  <Override PartName="/ppt/media/image9.wmf" ContentType="image/x-wmf"/>
  <Override PartName="/ppt/media/image18.wmf" ContentType="image/x-wmf"/>
  <Override PartName="/ppt/media/image20.wmf" ContentType="image/x-wmf"/>
  <Override PartName="/ppt/media/image12.wmf" ContentType="image/x-wmf"/>
  <Override PartName="/ppt/media/image3.wmf" ContentType="image/x-wmf"/>
  <Override PartName="/ppt/media/image21.wmf" ContentType="image/x-wmf"/>
  <Override PartName="/ppt/media/image19.wmf" ContentType="image/x-wmf"/>
  <Override PartName="/ppt/media/image2.png" ContentType="image/png"/>
  <Override PartName="/ppt/media/image5.wmf" ContentType="image/x-wmf"/>
  <Override PartName="/ppt/media/image14.wmf" ContentType="image/x-wmf"/>
  <Override PartName="/ppt/media/image15.wmf" ContentType="image/x-wmf"/>
  <Override PartName="/ppt/media/image6.wmf" ContentType="image/x-wmf"/>
  <Override PartName="/ppt/media/image1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7.wmf" ContentType="image/x-wmf"/>
  <Override PartName="/ppt/embeddings/oleObject7.docx" ContentType="application/vnd.openxmlformats-officedocument.wordprocessingml.document"/>
  <Override PartName="/ppt/embeddings/oleObject6.docx" ContentType="application/vnd.openxmlformats-officedocument.wordprocessingml.document"/>
  <Override PartName="/ppt/embeddings/oleObject9.docx" ContentType="application/vnd.openxmlformats-officedocument.wordprocessingml.document"/>
  <Override PartName="/ppt/embeddings/oleObject1.xlsx" ContentType="application/vnd.openxmlformats-officedocument.spreadsheetml.sheet"/>
  <Override PartName="/ppt/embeddings/oleObject8.docx" ContentType="application/vnd.openxmlformats-officedocument.wordprocessingml.document"/>
  <Override PartName="/ppt/embeddings/oleObject1.bin" ContentType="application/vnd.openxmlformats-officedocument.oleObject"/>
  <Override PartName="/ppt/embeddings/oleObject4.xlsx" ContentType="application/vnd.openxmlformats-officedocument.spreadsheetml.shee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5.docx" ContentType="application/vnd.openxmlformats-officedocument.wordprocessingml.documen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embeddings/oleObject2.docx" ContentType="application/vnd.openxmlformats-officedocument.wordprocessingml.document"/>
  <Override PartName="/ppt/embeddings/oleObject3.docx" ContentType="application/vnd.openxmlformats-officedocument.wordprocessingml.document"/>
  <Override PartName="/ppt/embeddings/oleObject4.docx" ContentType="application/vnd.openxmlformats-officedocument.wordprocessingml.document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7DA5E8D-B8CE-4D71-B75E-64091600C3D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69C3EE6-7138-4905-9ABA-F9B81292C05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190415-2C8B-4FA7-8B97-3F23D976524D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EC5636-0419-4968-83FB-98DC85D896E4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7010280" y="6184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D4ED029-98BB-4712-B3A0-2F13BF77506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07565C-265A-4036-8A3F-44F295E00ED3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9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10.wmf"/><Relationship Id="rId7" Type="http://schemas.openxmlformats.org/officeDocument/2006/relationships/package" Target="../embeddings/oleObject4.xlsx"/><Relationship Id="rId8" Type="http://schemas.openxmlformats.org/officeDocument/2006/relationships/image" Target="../media/image11.wmf"/><Relationship Id="rId9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3.wmf"/><Relationship Id="rId3" Type="http://schemas.openxmlformats.org/officeDocument/2006/relationships/package" Target="../embeddings/oleObject2.docx"/><Relationship Id="rId4" Type="http://schemas.openxmlformats.org/officeDocument/2006/relationships/image" Target="../media/image14.wmf"/><Relationship Id="rId5" Type="http://schemas.openxmlformats.org/officeDocument/2006/relationships/package" Target="../embeddings/oleObject3.docx"/><Relationship Id="rId6" Type="http://schemas.openxmlformats.org/officeDocument/2006/relationships/image" Target="../media/image15.wmf"/><Relationship Id="rId7" Type="http://schemas.openxmlformats.org/officeDocument/2006/relationships/package" Target="../embeddings/oleObject4.docx"/><Relationship Id="rId8" Type="http://schemas.openxmlformats.org/officeDocument/2006/relationships/image" Target="../media/image16.wmf"/><Relationship Id="rId9" Type="http://schemas.openxmlformats.org/officeDocument/2006/relationships/package" Target="../embeddings/oleObject5.docx"/><Relationship Id="rId10" Type="http://schemas.openxmlformats.org/officeDocument/2006/relationships/image" Target="../media/image17.wmf"/><Relationship Id="rId11" Type="http://schemas.openxmlformats.org/officeDocument/2006/relationships/package" Target="../embeddings/oleObject6.docx"/><Relationship Id="rId12" Type="http://schemas.openxmlformats.org/officeDocument/2006/relationships/image" Target="../media/image18.wmf"/><Relationship Id="rId13" Type="http://schemas.openxmlformats.org/officeDocument/2006/relationships/package" Target="../embeddings/oleObject7.docx"/><Relationship Id="rId14" Type="http://schemas.openxmlformats.org/officeDocument/2006/relationships/image" Target="../media/image19.wmf"/><Relationship Id="rId15" Type="http://schemas.openxmlformats.org/officeDocument/2006/relationships/package" Target="../embeddings/oleObject8.docx"/><Relationship Id="rId16" Type="http://schemas.openxmlformats.org/officeDocument/2006/relationships/image" Target="../media/image20.wmf"/><Relationship Id="rId17" Type="http://schemas.openxmlformats.org/officeDocument/2006/relationships/package" Target="../embeddings/oleObject9.docx"/><Relationship Id="rId18" Type="http://schemas.openxmlformats.org/officeDocument/2006/relationships/image" Target="../media/image21.wmf"/><Relationship Id="rId19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06668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14,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64832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64832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"/>
          <p:cNvSpPr/>
          <p:nvPr/>
        </p:nvSpPr>
        <p:spPr>
          <a:xfrm>
            <a:off x="1143000" y="3927600"/>
            <a:ext cx="6781680" cy="4539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1143000" y="1679400"/>
            <a:ext cx="6781680" cy="454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33526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capabilities in power and gas  trading, marketing and risk management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Innovative Company - five years in a row (</a:t>
            </a:r>
            <a:r>
              <a:rPr b="0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Fortune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Magazine)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/>
          </p:nvPr>
        </p:nvSpPr>
        <p:spPr>
          <a:xfrm>
            <a:off x="4495320" y="1676520"/>
            <a:ext cx="342900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operator and manager of generation facilities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Competitive development infrastructure that includes commercial talent, identified sites and secured equipment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62120" y="49528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143000" y="3927600"/>
            <a:ext cx="6781680" cy="2130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228600"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24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Realize value in unregulated generation businesses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Accelerate the attainment of critical mass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Diversify generation portfolio mix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Complement existing competencies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228600">
              <a:lnSpc>
                <a:spcPct val="100000"/>
              </a:lnSpc>
              <a:spcBef>
                <a:spcPts val="374"/>
              </a:spcBef>
              <a:buClr>
                <a:srgbClr val="3333cc"/>
              </a:buClr>
              <a:buFont typeface="Symbol" charset="2"/>
              <a:buChar char=""/>
              <a:tabLst>
                <a:tab algn="l" pos="343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investor base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068DB4-019D-43C7-862A-B642D595C7E2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Domestic Portfolio 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9" name=""/>
          <p:cNvGraphicFramePr/>
          <p:nvPr/>
        </p:nvGraphicFramePr>
        <p:xfrm>
          <a:off x="762120" y="1523880"/>
          <a:ext cx="7261200" cy="4370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261200" cy="4370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D754025-32F8-4B33-87B8-29AA90BAFAB4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" name=""/>
          <p:cNvGraphicFramePr/>
          <p:nvPr/>
        </p:nvGraphicFramePr>
        <p:xfrm>
          <a:off x="243000" y="1523880"/>
          <a:ext cx="8659800" cy="4864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000" y="1523880"/>
                    <a:ext cx="8659800" cy="486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5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 Stock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066680" y="59310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July, 12,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1371600" y="1981080"/>
            <a:ext cx="3505320" cy="1668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76.51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58.31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Dynegy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60.60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29.78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43.37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33.63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57.50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51.16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13.04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12.13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4231AC5-46BE-4CEF-B788-E4E59C304079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Existing Asset Profile and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E0C7290-E790-4198-A7FE-420B20D0BFE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1142640" y="167652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generation company that initially has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6,975 MW of net operating capacity in all nine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5,328 MW in late stages of development (2001-2003)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7,750 MW in turbine queue spots (2003-2004)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20,053 MW of total capacity by 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4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embodies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trading, marketing and risk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4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Energy’s development, operational and asset management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BFD3CDE-7F1B-42F1-B062-4C8BD4EAF8CE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21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22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22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22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23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23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24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25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25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7" name=""/>
          <p:cNvSpPr/>
          <p:nvPr/>
        </p:nvSpPr>
        <p:spPr>
          <a:xfrm>
            <a:off x="1676520" y="4978440"/>
            <a:ext cx="1187280" cy="137160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1697040" y="5070600"/>
            <a:ext cx="1187280" cy="22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1981080" y="5035680"/>
            <a:ext cx="6451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Fuels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1855800" y="52196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2030400" y="5489640"/>
            <a:ext cx="47484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2052360" y="5219640"/>
            <a:ext cx="622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(62%)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2030400" y="5775480"/>
            <a:ext cx="476280" cy="31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2030400" y="562752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2062080" y="5907240"/>
            <a:ext cx="7956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914400" y="977760"/>
            <a:ext cx="76201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(6,975 Net Operating MW)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H="1" flipV="1">
            <a:off x="7772400" y="3352320"/>
            <a:ext cx="457200" cy="304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7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8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9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1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3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5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7010280" y="3505320"/>
            <a:ext cx="15264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105880" y="299088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Manhattan, IL (656)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5278680" y="346536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Wheatland, IN (508)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5867280" y="3962520"/>
            <a:ext cx="5911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Gleason, TN (536)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5714640" y="4114800"/>
            <a:ext cx="7138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Brownsville, TN (494)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5724720" y="4363920"/>
            <a:ext cx="737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Albany, MS (396)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5779800" y="4508640"/>
            <a:ext cx="667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Caledonia, MS (504)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96" name=""/>
          <p:cNvGrpSpPr/>
          <p:nvPr/>
        </p:nvGrpSpPr>
        <p:grpSpPr>
          <a:xfrm>
            <a:off x="152280" y="4648320"/>
            <a:ext cx="1218960" cy="761760"/>
            <a:chOff x="152280" y="4648320"/>
            <a:chExt cx="1218960" cy="761760"/>
          </a:xfrm>
        </p:grpSpPr>
        <p:sp>
          <p:nvSpPr>
            <p:cNvPr id="297" name=""/>
            <p:cNvSpPr/>
            <p:nvPr/>
          </p:nvSpPr>
          <p:spPr>
            <a:xfrm>
              <a:off x="152280" y="4648320"/>
              <a:ext cx="121356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" name=""/>
            <p:cNvSpPr/>
            <p:nvPr/>
          </p:nvSpPr>
          <p:spPr>
            <a:xfrm>
              <a:off x="288720" y="4744800"/>
              <a:ext cx="36468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17520" y="4836960"/>
              <a:ext cx="1053720" cy="457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 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   (161)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 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421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0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301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" name=""/>
            <p:cNvSpPr/>
            <p:nvPr/>
          </p:nvSpPr>
          <p:spPr>
            <a:xfrm>
              <a:off x="6406560" y="1506240"/>
              <a:ext cx="4536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(654)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1,159 MW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4" name=""/>
          <p:cNvGrpSpPr/>
          <p:nvPr/>
        </p:nvGrpSpPr>
        <p:grpSpPr>
          <a:xfrm>
            <a:off x="7696080" y="3657600"/>
            <a:ext cx="1294920" cy="795240"/>
            <a:chOff x="7696080" y="3657600"/>
            <a:chExt cx="1294920" cy="795240"/>
          </a:xfrm>
        </p:grpSpPr>
        <p:grpSp>
          <p:nvGrpSpPr>
            <p:cNvPr id="305" name=""/>
            <p:cNvGrpSpPr/>
            <p:nvPr/>
          </p:nvGrpSpPr>
          <p:grpSpPr>
            <a:xfrm>
              <a:off x="7696080" y="3657600"/>
              <a:ext cx="1294920" cy="502200"/>
              <a:chOff x="7696080" y="3657600"/>
              <a:chExt cx="1294920" cy="502200"/>
            </a:xfrm>
          </p:grpSpPr>
          <p:sp>
            <p:nvSpPr>
              <p:cNvPr id="306" name=""/>
              <p:cNvSpPr/>
              <p:nvPr/>
            </p:nvSpPr>
            <p:spPr>
              <a:xfrm>
                <a:off x="7696080" y="3657600"/>
                <a:ext cx="1294920" cy="502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7" name=""/>
              <p:cNvSpPr/>
              <p:nvPr/>
            </p:nvSpPr>
            <p:spPr>
              <a:xfrm>
                <a:off x="7810200" y="3692520"/>
                <a:ext cx="4687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8" name=""/>
              <p:cNvSpPr/>
              <p:nvPr/>
            </p:nvSpPr>
            <p:spPr>
              <a:xfrm>
                <a:off x="7923240" y="3767400"/>
                <a:ext cx="963720" cy="1832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Sayreville,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9" name=""/>
            <p:cNvSpPr/>
            <p:nvPr/>
          </p:nvSpPr>
          <p:spPr>
            <a:xfrm>
              <a:off x="7788240" y="4017960"/>
              <a:ext cx="360" cy="365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7973640" y="4088160"/>
              <a:ext cx="360" cy="36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1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8648640" y="386712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8569440" y="37782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1854360" y="541980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854360" y="5619600"/>
            <a:ext cx="7272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2055960" y="5419800"/>
            <a:ext cx="366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Wind (7%)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2051640" y="5619600"/>
            <a:ext cx="324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Oil (23%)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1847880" y="582948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2047680" y="5829480"/>
            <a:ext cx="3963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Hydro (6%)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7048440" y="1733400"/>
            <a:ext cx="73080" cy="7164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029360" y="1828800"/>
            <a:ext cx="73080" cy="71280"/>
          </a:xfrm>
          <a:prstGeom prst="ellipse">
            <a:avLst/>
          </a:prstGeom>
          <a:solidFill>
            <a:srgbClr val="00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2048040" y="6039000"/>
            <a:ext cx="379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Wood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847880" y="60292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115040" y="1914480"/>
            <a:ext cx="73080" cy="71640"/>
          </a:xfrm>
          <a:prstGeom prst="ellipse">
            <a:avLst/>
          </a:prstGeom>
          <a:solidFill>
            <a:srgbClr val="9966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847880" y="620064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056680" y="6210360"/>
            <a:ext cx="358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Solar (1%)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933480" y="4848120"/>
            <a:ext cx="73080" cy="71640"/>
          </a:xfrm>
          <a:prstGeom prst="ellipse">
            <a:avLst/>
          </a:prstGeom>
          <a:solidFill>
            <a:srgbClr val="ccccff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105680" y="162864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79480" y="503244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753160" y="396252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5857920" y="3562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705640" y="3076560"/>
            <a:ext cx="727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028880" y="4943520"/>
            <a:ext cx="7272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248520" y="3187800"/>
            <a:ext cx="9144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(665)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648320" y="2514600"/>
            <a:ext cx="73080" cy="71280"/>
          </a:xfrm>
          <a:prstGeom prst="ellipse">
            <a:avLst/>
          </a:prstGeom>
          <a:solidFill>
            <a:srgbClr val="ff00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4762440" y="2486160"/>
            <a:ext cx="7668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Lake Benton, MN (104)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6EB51D5-05FC-4A54-B060-D564C59370F6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Existing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41" name=""/>
          <p:cNvGraphicFramePr/>
          <p:nvPr/>
        </p:nvGraphicFramePr>
        <p:xfrm>
          <a:off x="328680" y="1523880"/>
          <a:ext cx="8488440" cy="4440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8680" y="1523880"/>
                    <a:ext cx="8488440" cy="444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0F1F1B1-B375-4127-A43B-79F004C5C059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PlaceHolder 2"/>
          <p:cNvSpPr>
            <a:spLocks noGrp="1"/>
          </p:cNvSpPr>
          <p:nvPr>
            <p:ph/>
          </p:nvPr>
        </p:nvSpPr>
        <p:spPr>
          <a:xfrm>
            <a:off x="1142640" y="1676160"/>
            <a:ext cx="7162920" cy="4190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 Equipment Secured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47 GE 7FA and up to 6 LM 6000 combustion turbines (11,750 MW combined cycle capacity)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 7FA ship dates: 2001 (9), 2002 (14), 2003 (12), and 2004 (12)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LM 6000 ship date: 2001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contribute executed master steam turbine agreement; HRSG agreement is executed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3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Substantial Development Talent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Forty-five (45) (30-FPLE/15-ENA) developers working in all NERC regions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and FPLE possess complementary regional staffing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1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Parent company to commit technical expertise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E2D7B54-BACD-4D55-A817-55BEE8C761FC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PlaceHolder 2"/>
          <p:cNvSpPr>
            <a:spLocks noGrp="1"/>
          </p:cNvSpPr>
          <p:nvPr>
            <p:ph/>
          </p:nvPr>
        </p:nvSpPr>
        <p:spPr>
          <a:xfrm>
            <a:off x="1142640" y="1752120"/>
            <a:ext cx="7467480" cy="4340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Advanced Development Projects (5,328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three projects totaling 1,423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ten projects totaling 3,905 MW in operation by 2003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Very high probability of success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Thirty-four (34) Greenfield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controls 24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controls 10 sites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Acquisition (15,000 MW)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is actively pursuing acquiring greenfield sites and third party development rights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651700-EFFA-4B84-AC88-3C7B32E67BC2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2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413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4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5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16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417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8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9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0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421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2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3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4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425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6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8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429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0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1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2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433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4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5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6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437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8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9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40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5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446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7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9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450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1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3" name=""/>
          <p:cNvSpPr/>
          <p:nvPr/>
        </p:nvSpPr>
        <p:spPr>
          <a:xfrm>
            <a:off x="1697040" y="5181480"/>
            <a:ext cx="150336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36720" y="5257800"/>
            <a:ext cx="127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Assets </a:t>
            </a: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(MW)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855800" y="54864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855800" y="5791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855800" y="563868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2071440" y="5486400"/>
            <a:ext cx="10314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 976 MW (2001)*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2071080" y="5800680"/>
            <a:ext cx="10886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1,498 MW  (2003)*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2071080" y="5638680"/>
            <a:ext cx="10695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Operation: 2,520 MW (2002)*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914400" y="1066680"/>
            <a:ext cx="68580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990360" y="3809880"/>
            <a:ext cx="6037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Pastoria, CA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1677240" y="3835440"/>
            <a:ext cx="6652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 Vegas, NV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6345000" y="2860560"/>
            <a:ext cx="553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Sarnia, ON (453)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800100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81" name=""/>
          <p:cNvGrpSpPr/>
          <p:nvPr/>
        </p:nvGrpSpPr>
        <p:grpSpPr>
          <a:xfrm>
            <a:off x="7696080" y="3581280"/>
            <a:ext cx="1294920" cy="663840"/>
            <a:chOff x="7696080" y="3581280"/>
            <a:chExt cx="1294920" cy="663840"/>
          </a:xfrm>
        </p:grpSpPr>
        <p:grpSp>
          <p:nvGrpSpPr>
            <p:cNvPr id="482" name=""/>
            <p:cNvGrpSpPr/>
            <p:nvPr/>
          </p:nvGrpSpPr>
          <p:grpSpPr>
            <a:xfrm>
              <a:off x="7696080" y="3581280"/>
              <a:ext cx="1294920" cy="440640"/>
              <a:chOff x="7696080" y="3581280"/>
              <a:chExt cx="1294920" cy="440640"/>
            </a:xfrm>
          </p:grpSpPr>
          <p:sp>
            <p:nvSpPr>
              <p:cNvPr id="483" name=""/>
              <p:cNvSpPr/>
              <p:nvPr/>
            </p:nvSpPr>
            <p:spPr>
              <a:xfrm>
                <a:off x="7696080" y="3581280"/>
                <a:ext cx="1294920" cy="34812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4" name=""/>
              <p:cNvSpPr/>
              <p:nvPr/>
            </p:nvSpPr>
            <p:spPr>
              <a:xfrm>
                <a:off x="7810200" y="3605040"/>
                <a:ext cx="48744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 MAAC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85" name=""/>
              <p:cNvSpPr/>
              <p:nvPr/>
            </p:nvSpPr>
            <p:spPr>
              <a:xfrm>
                <a:off x="7923240" y="3655800"/>
                <a:ext cx="96372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Marcus Hook,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86" name=""/>
            <p:cNvSpPr/>
            <p:nvPr/>
          </p:nvSpPr>
          <p:spPr>
            <a:xfrm>
              <a:off x="7788240" y="383220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7" name=""/>
            <p:cNvSpPr/>
            <p:nvPr/>
          </p:nvSpPr>
          <p:spPr>
            <a:xfrm>
              <a:off x="7973640" y="388008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8" name=""/>
          <p:cNvSpPr/>
          <p:nvPr/>
        </p:nvSpPr>
        <p:spPr>
          <a:xfrm>
            <a:off x="8667720" y="38419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8699400" y="375768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4172040" y="4648320"/>
            <a:ext cx="587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Bastrop,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7543800" y="4622760"/>
            <a:ext cx="1187280" cy="139716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7785000" y="4768920"/>
            <a:ext cx="77832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Greenfield Sites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7888320" y="4978440"/>
            <a:ext cx="544680" cy="95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 - 7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 - 6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WSCC - 9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- 3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3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ERCOT - 2 Sites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7086600" y="358128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1676520" y="6019920"/>
            <a:ext cx="449568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485 MW in Wind Assets to come on line in 2001.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1,700 MW in queue spots for 2002.</a:t>
            </a:r>
            <a:br>
              <a:rPr sz="800"/>
            </a:b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Additional 6,000 MW in queue spots for 2003 &amp;  2004.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6391440" y="346716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Ashland, VA (170)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1C522A8-9D3F-4A29-944E-12BAA5709444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480" y="91440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219320" y="1828440"/>
            <a:ext cx="6781680" cy="2590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 Executive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 Existing Asset Profile and Development Pipeline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 Financial Summary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 Next Steps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9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B310817-2615-4BC6-92A5-558D1D7383DB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PlaceHolder 1"/>
          <p:cNvSpPr>
            <a:spLocks noGrp="1"/>
          </p:cNvSpPr>
          <p:nvPr>
            <p:ph type="title"/>
          </p:nvPr>
        </p:nvSpPr>
        <p:spPr>
          <a:xfrm>
            <a:off x="685800" y="87624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1143000" y="609480"/>
            <a:ext cx="54864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and Development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04" name=""/>
          <p:cNvGraphicFramePr/>
          <p:nvPr/>
        </p:nvGraphicFramePr>
        <p:xfrm>
          <a:off x="4597560" y="1523880"/>
          <a:ext cx="4165560" cy="2324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97560" y="1523880"/>
                    <a:ext cx="4165560" cy="232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6" name=""/>
          <p:cNvGraphicFramePr/>
          <p:nvPr/>
        </p:nvGraphicFramePr>
        <p:xfrm>
          <a:off x="457200" y="3809880"/>
          <a:ext cx="4038480" cy="221004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507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3809880"/>
                    <a:ext cx="4038480" cy="2210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08" name=""/>
          <p:cNvGraphicFramePr/>
          <p:nvPr/>
        </p:nvGraphicFramePr>
        <p:xfrm>
          <a:off x="4610160" y="3848040"/>
          <a:ext cx="4140000" cy="21718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50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610160" y="3848040"/>
                    <a:ext cx="4140000" cy="2171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10" name=""/>
          <p:cNvGraphicFramePr/>
          <p:nvPr/>
        </p:nvGraphicFramePr>
        <p:xfrm>
          <a:off x="457200" y="1523880"/>
          <a:ext cx="4038480" cy="2248200"/>
        </p:xfrm>
        <a:graphic>
          <a:graphicData uri="http://schemas.openxmlformats.org/presentationml/2006/ole">
            <p:oleObj progId="Excel.Sheet.12" r:id="rId7" spid="">
              <p:embed/>
              <p:pic>
                <p:nvPicPr>
                  <p:cNvPr id="51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57200" y="1523880"/>
                    <a:ext cx="4038480" cy="2248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97E501F-6D9B-4121-9C33-AB78F135FD2F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5E770F-4AFD-4865-A242-EF236333B077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Five Year Proforma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685800" y="178452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33520" y="2290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85800" y="2114640"/>
            <a:ext cx="7848720" cy="339876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EBITDA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$ 499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$ 572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  94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$ 111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$ 180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$ 168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$ 292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$ 316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Existing Assets with Development Pipeline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EBITDA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$ 561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$ 718       $1,010        $1,338        $1,597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Net Income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$ 133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$ 159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0000"/>
              </a:lnSpc>
              <a:spcBef>
                <a:spcPts val="876"/>
              </a:spcBef>
              <a:tabLst>
                <a:tab algn="l" pos="0"/>
                <a:tab algn="l" pos="3200400"/>
                <a:tab algn="l" pos="4114800"/>
                <a:tab algn="l" pos="5029200"/>
                <a:tab algn="l" pos="5943600"/>
                <a:tab algn="l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After-Tax Cash Flow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81BE58-1023-4412-94F5-43B987B05202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PlaceHolder 1"/>
          <p:cNvSpPr>
            <a:spLocks noGrp="1"/>
          </p:cNvSpPr>
          <p:nvPr>
            <p:ph type="title"/>
          </p:nvPr>
        </p:nvSpPr>
        <p:spPr>
          <a:xfrm>
            <a:off x="685800" y="96480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762120" y="2209680"/>
            <a:ext cx="7619760" cy="31244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762120" y="186696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(Millions)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4" name=""/>
          <p:cNvGraphicFramePr/>
          <p:nvPr/>
        </p:nvGraphicFramePr>
        <p:xfrm>
          <a:off x="990720" y="2438280"/>
          <a:ext cx="7619760" cy="25401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2438280"/>
                    <a:ext cx="7619760" cy="254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26" name=""/>
          <p:cNvSpPr/>
          <p:nvPr/>
        </p:nvSpPr>
        <p:spPr>
          <a:xfrm>
            <a:off x="839880" y="5486400"/>
            <a:ext cx="1044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*Prior to IPO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5D5F7F2-6CDD-4138-B349-8304D1F457ED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"/>
          <p:cNvSpPr/>
          <p:nvPr/>
        </p:nvSpPr>
        <p:spPr>
          <a:xfrm>
            <a:off x="990720" y="1638360"/>
            <a:ext cx="7086600" cy="217152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990720" y="3809880"/>
            <a:ext cx="7086600" cy="221004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1066680" y="1689120"/>
            <a:ext cx="6934320" cy="213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1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2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Tranche 3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$ 50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$ 210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$ 475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$ 735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10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6.80%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6.33%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2.25%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4.67%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915080"/>
                <a:tab algn="l" pos="61722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9.05%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11.00%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11.20%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11.00%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1066680" y="3886200"/>
            <a:ext cx="6934320" cy="213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Assets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i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Amount (MM)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$ 659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$ 875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$ 1,534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Term (yrs)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20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12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Treasury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6.20%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6.33%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Spread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3.00%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2.50%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2.72%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814"/>
              </a:spcBef>
              <a:tabLst>
                <a:tab algn="l" pos="0"/>
                <a:tab algn="l" pos="2400480"/>
                <a:tab algn="l" pos="3657600"/>
                <a:tab algn="l" pos="4114800"/>
                <a:tab algn="l" pos="58294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All-in Coupon Rate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9.50%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8.70%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9.04%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PlaceHolder 1"/>
          <p:cNvSpPr>
            <a:spLocks noGrp="1"/>
          </p:cNvSpPr>
          <p:nvPr>
            <p:ph type="title"/>
          </p:nvPr>
        </p:nvSpPr>
        <p:spPr>
          <a:xfrm>
            <a:off x="685800" y="9140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Financing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685800" y="144468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466B5C-86D2-4D7B-B405-FC37659AE03D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"/>
          <p:cNvSpPr/>
          <p:nvPr/>
        </p:nvSpPr>
        <p:spPr>
          <a:xfrm>
            <a:off x="533520" y="2182680"/>
            <a:ext cx="3504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85800" y="2133720"/>
            <a:ext cx="7848720" cy="3011400"/>
          </a:xfrm>
          <a:prstGeom prst="rect">
            <a:avLst/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ts val="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2002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2003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2004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2005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Capital Expenditures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($ 193)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($ 1,524)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($ 2,488)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($ 1,650)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Cash Flow from Operations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$206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$ 253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$ 300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$ 487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$ 547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Debt Proceeds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$135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$ 960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$ 1,851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$ 1,163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$ 1,155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IPO Proceeds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$500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Net Capital Sources/(Uses)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$ 148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($ 311)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($ 337)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($ 0)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$ 52  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buClr>
                <a:srgbClr val="000000"/>
              </a:buClr>
              <a:buFont typeface="Arial"/>
              <a:buChar char="•"/>
              <a:tabLst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Cumulative Capital Need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$ 648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$ 337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($ 0)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($ 0)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($ 52)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25000"/>
              </a:lnSpc>
              <a:spcBef>
                <a:spcPts val="876"/>
              </a:spcBef>
              <a:tabLst>
                <a:tab algn="l" pos="0"/>
                <a:tab algn="l" pos="114480"/>
                <a:tab algn="l" pos="2400480"/>
                <a:tab algn="l" pos="2514600"/>
                <a:tab algn="l" pos="3543480"/>
                <a:tab algn="l" pos="4572000"/>
                <a:tab algn="l" pos="5600880"/>
                <a:tab algn="l" pos="66294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838080" y="4000680"/>
            <a:ext cx="7315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PlaceHolder 1"/>
          <p:cNvSpPr>
            <a:spLocks noGrp="1"/>
          </p:cNvSpPr>
          <p:nvPr>
            <p:ph type="title"/>
          </p:nvPr>
        </p:nvSpPr>
        <p:spPr>
          <a:xfrm>
            <a:off x="685800" y="9903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Requirements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5800" y="5181480"/>
            <a:ext cx="78487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Capital needs funded from internally generated cash, debt and IPO proceeds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ED10017-FB41-4A9E-8EB1-D72A29118C44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7D210BA-39F0-4FA7-AF83-E198B02931DC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1041120" y="1002960"/>
            <a:ext cx="6032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PlaceHolder 2"/>
          <p:cNvSpPr>
            <a:spLocks noGrp="1"/>
          </p:cNvSpPr>
          <p:nvPr>
            <p:ph/>
          </p:nvPr>
        </p:nvSpPr>
        <p:spPr>
          <a:xfrm>
            <a:off x="1371240" y="1599840"/>
            <a:ext cx="70866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Terms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Development non-compete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Fuel/Power ROFR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Valuation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Support services agreements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Non-core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Wind assets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NewCo headquarters location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5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Negotiation, documentation and due diligence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FERC filing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Transaction schedule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30000"/>
              </a:lnSpc>
              <a:spcBef>
                <a:spcPts val="2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Investment Bank Feedback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Use of proceeds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JV formation and IPO timing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Historical operating and financial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•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Target debt rating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CAA8A2-2312-488D-A2CB-21751A00F1B2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PlaceHolder 1"/>
          <p:cNvSpPr>
            <a:spLocks noGrp="1"/>
          </p:cNvSpPr>
          <p:nvPr>
            <p:ph type="title"/>
          </p:nvPr>
        </p:nvSpPr>
        <p:spPr>
          <a:xfrm>
            <a:off x="837720" y="987120"/>
            <a:ext cx="76201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48" name=""/>
          <p:cNvGraphicFramePr/>
          <p:nvPr/>
        </p:nvGraphicFramePr>
        <p:xfrm>
          <a:off x="1930320" y="1689120"/>
          <a:ext cx="4191120" cy="18288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30320" y="1689120"/>
                    <a:ext cx="4191120" cy="182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0" name=""/>
          <p:cNvGraphicFramePr/>
          <p:nvPr/>
        </p:nvGraphicFramePr>
        <p:xfrm>
          <a:off x="5016600" y="1701720"/>
          <a:ext cx="4267080" cy="1816200"/>
        </p:xfrm>
        <a:graphic>
          <a:graphicData uri="http://schemas.openxmlformats.org/presentationml/2006/ole">
            <p:oleObj progId="Word.Document.12" r:id="rId3" spid="">
              <p:embed/>
              <p:pic>
                <p:nvPicPr>
                  <p:cNvPr id="55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016600" y="1701720"/>
                    <a:ext cx="4267080" cy="181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5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3" name=""/>
          <p:cNvGraphicFramePr/>
          <p:nvPr/>
        </p:nvGraphicFramePr>
        <p:xfrm>
          <a:off x="5003640" y="3467160"/>
          <a:ext cx="4305600" cy="1730160"/>
        </p:xfrm>
        <a:graphic>
          <a:graphicData uri="http://schemas.openxmlformats.org/presentationml/2006/ole">
            <p:oleObj progId="Word.Document.12" r:id="rId5" spid="">
              <p:embed/>
              <p:pic>
                <p:nvPicPr>
                  <p:cNvPr id="554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5003640" y="3467160"/>
                    <a:ext cx="4305600" cy="1730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5" name=""/>
          <p:cNvGraphicFramePr/>
          <p:nvPr/>
        </p:nvGraphicFramePr>
        <p:xfrm>
          <a:off x="469800" y="3505320"/>
          <a:ext cx="4051440" cy="1701720"/>
        </p:xfrm>
        <a:graphic>
          <a:graphicData uri="http://schemas.openxmlformats.org/presentationml/2006/ole">
            <p:oleObj progId="Word.Document.12" r:id="rId7" spid="">
              <p:embed/>
              <p:pic>
                <p:nvPicPr>
                  <p:cNvPr id="556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69800" y="3505320"/>
                    <a:ext cx="4051440" cy="1701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7" name=""/>
          <p:cNvGraphicFramePr/>
          <p:nvPr/>
        </p:nvGraphicFramePr>
        <p:xfrm>
          <a:off x="3517920" y="1701720"/>
          <a:ext cx="4114800" cy="1806480"/>
        </p:xfrm>
        <a:graphic>
          <a:graphicData uri="http://schemas.openxmlformats.org/presentationml/2006/ole">
            <p:oleObj progId="Word.Document.12" r:id="rId9" spid="">
              <p:embed/>
              <p:pic>
                <p:nvPicPr>
                  <p:cNvPr id="558" name="" descr=""/>
                  <p:cNvPicPr/>
                  <p:nvPr/>
                </p:nvPicPr>
                <p:blipFill>
                  <a:blip r:embed="rId10"/>
                  <a:stretch/>
                </p:blipFill>
                <p:spPr>
                  <a:xfrm>
                    <a:off x="3517920" y="1701720"/>
                    <a:ext cx="4114800" cy="1806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59" name=""/>
          <p:cNvGraphicFramePr/>
          <p:nvPr/>
        </p:nvGraphicFramePr>
        <p:xfrm>
          <a:off x="469800" y="1714680"/>
          <a:ext cx="4064040" cy="1780920"/>
        </p:xfrm>
        <a:graphic>
          <a:graphicData uri="http://schemas.openxmlformats.org/presentationml/2006/ole">
            <p:oleObj progId="Word.Document.12" r:id="rId11" spid="">
              <p:embed/>
              <p:pic>
                <p:nvPicPr>
                  <p:cNvPr id="560" name="" descr=""/>
                  <p:cNvPicPr/>
                  <p:nvPr/>
                </p:nvPicPr>
                <p:blipFill>
                  <a:blip r:embed="rId12"/>
                  <a:stretch/>
                </p:blipFill>
                <p:spPr>
                  <a:xfrm>
                    <a:off x="469800" y="1714680"/>
                    <a:ext cx="4064040" cy="1780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1" name=""/>
          <p:cNvGraphicFramePr/>
          <p:nvPr/>
        </p:nvGraphicFramePr>
        <p:xfrm>
          <a:off x="3492360" y="3492360"/>
          <a:ext cx="4191120" cy="1689120"/>
        </p:xfrm>
        <a:graphic>
          <a:graphicData uri="http://schemas.openxmlformats.org/presentationml/2006/ole">
            <p:oleObj progId="Word.Document.12" r:id="rId13" spid="">
              <p:embed/>
              <p:pic>
                <p:nvPicPr>
                  <p:cNvPr id="562" name="" descr=""/>
                  <p:cNvPicPr/>
                  <p:nvPr/>
                </p:nvPicPr>
                <p:blipFill>
                  <a:blip r:embed="rId14"/>
                  <a:stretch/>
                </p:blipFill>
                <p:spPr>
                  <a:xfrm>
                    <a:off x="3492360" y="3492360"/>
                    <a:ext cx="419112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563" name=""/>
          <p:cNvGraphicFramePr/>
          <p:nvPr/>
        </p:nvGraphicFramePr>
        <p:xfrm>
          <a:off x="1905120" y="3505320"/>
          <a:ext cx="4190760" cy="1689120"/>
        </p:xfrm>
        <a:graphic>
          <a:graphicData uri="http://schemas.openxmlformats.org/presentationml/2006/ole">
            <p:oleObj progId="Word.Document.12" r:id="rId15" spid="">
              <p:embed/>
              <p:pic>
                <p:nvPicPr>
                  <p:cNvPr id="564" name="" descr=""/>
                  <p:cNvPicPr/>
                  <p:nvPr/>
                </p:nvPicPr>
                <p:blipFill>
                  <a:blip r:embed="rId16"/>
                  <a:stretch/>
                </p:blipFill>
                <p:spPr>
                  <a:xfrm>
                    <a:off x="1905120" y="3505320"/>
                    <a:ext cx="4190760" cy="1689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65" name=""/>
          <p:cNvSpPr/>
          <p:nvPr/>
        </p:nvSpPr>
        <p:spPr>
          <a:xfrm>
            <a:off x="2666880" y="5791320"/>
            <a:ext cx="396252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Public Holidays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66" name=""/>
          <p:cNvGraphicFramePr/>
          <p:nvPr/>
        </p:nvGraphicFramePr>
        <p:xfrm>
          <a:off x="2438280" y="5892840"/>
          <a:ext cx="5631120" cy="304920"/>
        </p:xfrm>
        <a:graphic>
          <a:graphicData uri="http://schemas.openxmlformats.org/presentationml/2006/ole">
            <p:oleObj progId="Word.Document.12" r:id="rId17" spid="">
              <p:embed/>
              <p:pic>
                <p:nvPicPr>
                  <p:cNvPr id="567" name="" descr=""/>
                  <p:cNvPicPr/>
                  <p:nvPr/>
                </p:nvPicPr>
                <p:blipFill>
                  <a:blip r:embed="rId18"/>
                  <a:stretch/>
                </p:blipFill>
                <p:spPr>
                  <a:xfrm>
                    <a:off x="2438280" y="5892840"/>
                    <a:ext cx="5631120" cy="30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92BE484-D86A-4B66-932E-B5CCAD6E7446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Executive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91D69E9-31AB-4934-A8EC-7882B483054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the premier North American energy company involved in the businesses of: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1EEB7E3-2D36-4FE4-97F8-DC11E65F222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281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World Class Capabilities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ts val="0"/>
              </a:lnSpc>
              <a:spcBef>
                <a:spcPts val="312"/>
              </a:spcBef>
              <a:spcAft>
                <a:spcPts val="312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trading, risk management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technology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80000"/>
              </a:lnSpc>
              <a:spcBef>
                <a:spcPts val="938"/>
              </a:spcBef>
              <a:spcAft>
                <a:spcPts val="938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851040" y="49021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851040" y="505476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048120" y="492768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590920" y="497844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048120" y="508968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876920" y="482616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6286680" y="472428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362640" y="496584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C285C1-7F9E-480D-8FF8-8D82F50BF0F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1143000" y="2057040"/>
            <a:ext cx="6781680" cy="3505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(“FPLE”) and Enron North America (“ENA”)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Rapid growth through greenfield development utilizing combustion turbine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Employ Enron’s model for risk management and trading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growth by pursuing strategic acquisitions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 and grow intellectual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5000"/>
              </a:lnSpc>
              <a:spcBef>
                <a:spcPts val="400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sponsors’ expertise to supplement NewCo resources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106668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1498680" y="5257800"/>
            <a:ext cx="6172200" cy="609480"/>
          </a:xfrm>
          <a:prstGeom prst="rect">
            <a:avLst/>
          </a:prstGeom>
          <a:solidFill>
            <a:srgbClr val="0000ff"/>
          </a:soli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20,000+ MW by 2005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988E5A-DA1D-4605-90BC-572B1BFDFAAD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"/>
          <p:cNvGraphicFramePr/>
          <p:nvPr/>
        </p:nvGraphicFramePr>
        <p:xfrm>
          <a:off x="1066680" y="2590920"/>
          <a:ext cx="7010640" cy="32763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2590920"/>
                    <a:ext cx="7010640" cy="32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Growth Story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927000" y="1752480"/>
            <a:ext cx="7162920" cy="60984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4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Target five year EPS compounded annual growth rate of 25-30%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581280" y="2971800"/>
            <a:ext cx="25146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 5-yr.CAGR 31%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5B24D90-0308-40AC-A8BC-19FB31E7516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38088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74320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952880" y="2286000"/>
            <a:ext cx="1676520" cy="6094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057400" y="49528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 flipH="1">
            <a:off x="2057400" y="472428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943600" y="48769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flipH="1">
            <a:off x="5943600" y="46483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3048120" y="4343400"/>
            <a:ext cx="281916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7913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 flipV="1">
            <a:off x="556272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4290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flipV="1">
            <a:off x="3657600" y="2895480"/>
            <a:ext cx="0" cy="14479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143000" y="3048120"/>
            <a:ext cx="220968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(3,094 MW) Advanced Development (1,423MW) Up to 6 Turbines (300 MW)           24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Three-year Toll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248520" y="492912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337440" y="443376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362320" y="5043600"/>
            <a:ext cx="7617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247840" y="449568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035160" y="4572000"/>
            <a:ext cx="2819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80880" y="464832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2743200" y="2438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4952880" y="2438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 Energy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886200" y="3260880"/>
            <a:ext cx="144792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 Fuel/Power ROFR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5800" y="15210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934320" y="4495680"/>
            <a:ext cx="1600200" cy="60984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934320" y="4648320"/>
            <a:ext cx="16761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943600" y="3048120"/>
            <a:ext cx="2362320" cy="131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Assets (3,881 MW) Advanced Development (3,905 MW) 31 Unallocated CTs (7,750 MW)               10 Development Sites        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People                                              Development ROFR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Temporary Credit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635D60-DF33-4816-BB29-4FD66633A2B3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85800" y="8506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Capability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09480" y="1981080"/>
            <a:ext cx="8229600" cy="335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Hires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Outsource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Comments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Trading, Risk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Back-office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-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&amp; ENA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24"/>
              </a:spcBef>
              <a:spcAft>
                <a:spcPts val="624"/>
              </a:spcAft>
              <a:tabLst>
                <a:tab algn="l" pos="0"/>
                <a:tab algn="l" pos="2629080"/>
                <a:tab algn="l" pos="3543480"/>
                <a:tab algn="ctr" pos="4572000"/>
                <a:tab algn="l" pos="5207040"/>
                <a:tab algn="ctr" pos="5486400"/>
                <a:tab algn="ctr" pos="5778360"/>
                <a:tab algn="l" pos="6286680"/>
                <a:tab algn="ctr" pos="68580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FPLE to supplement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36760" y="5486400"/>
            <a:ext cx="46321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Note: Primary Source = A, Secondary Source = B, Tertiary Source = 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85800" y="144792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143000" y="609480"/>
            <a:ext cx="22860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558720" y="1752480"/>
            <a:ext cx="8077320" cy="3733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22AB2B7-C270-4FB1-805E-1A454F0F7142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18103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Ben Rogers</cp:lastModifiedBy>
  <cp:lastPrinted>2000-07-13T17:37:53Z</cp:lastPrinted>
  <dcterms:modified xsi:type="dcterms:W3CDTF">2000-07-13T17:42:10Z</dcterms:modified>
  <cp:revision>610</cp:revision>
  <dc:subject/>
  <dc:title>No Slide Title</dc:title>
</cp:coreProperties>
</file>