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5.wmf" ContentType="image/x-wmf"/>
  <Override PartName="/ppt/media/image14.wmf" ContentType="image/x-wmf"/>
  <Override PartName="/ppt/media/image15.wmf" ContentType="image/x-wmf"/>
  <Override PartName="/ppt/media/image6.wmf" ContentType="image/x-wmf"/>
  <Override PartName="/ppt/media/image1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7.wmf" ContentType="image/x-wmf"/>
  <Override PartName="/ppt/embeddings/oleObject7.docx" ContentType="application/vnd.openxmlformats-officedocument.wordprocessingml.document"/>
  <Override PartName="/ppt/embeddings/oleObject6.docx" ContentType="application/vnd.openxmlformats-officedocument.wordprocessingml.document"/>
  <Override PartName="/ppt/embeddings/oleObject9.docx" ContentType="application/vnd.openxmlformats-officedocument.wordprocessingml.document"/>
  <Override PartName="/ppt/embeddings/oleObject1.xlsx" ContentType="application/vnd.openxmlformats-officedocument.spreadsheetml.sheet"/>
  <Override PartName="/ppt/embeddings/oleObject8.docx" ContentType="application/vnd.openxmlformats-officedocument.wordprocessingml.documen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EAF174-F4DD-4D3C-B622-7D0EC5AFCF7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F7D2323-40EB-4A61-AA93-A75F9D8F4A4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898C70-6347-4991-988A-754154AD931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3874191-7546-41C6-98DE-4A54734E1C7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62F6C3-76E9-454A-A6FC-CFBB8940FD4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990D89-3747-42E8-BA31-9699B31FD7C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3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4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5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16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17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18.wmf"/><Relationship Id="rId13" Type="http://schemas.openxmlformats.org/officeDocument/2006/relationships/package" Target="../embeddings/oleObject7.docx"/><Relationship Id="rId14" Type="http://schemas.openxmlformats.org/officeDocument/2006/relationships/image" Target="../media/image19.wmf"/><Relationship Id="rId15" Type="http://schemas.openxmlformats.org/officeDocument/2006/relationships/package" Target="../embeddings/oleObject8.docx"/><Relationship Id="rId16" Type="http://schemas.openxmlformats.org/officeDocument/2006/relationships/image" Target="../media/image20.wmf"/><Relationship Id="rId17" Type="http://schemas.openxmlformats.org/officeDocument/2006/relationships/package" Target="../embeddings/oleObject9.docx"/><Relationship Id="rId18" Type="http://schemas.openxmlformats.org/officeDocument/2006/relationships/image" Target="../media/image21.wmf"/><Relationship Id="rId19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06668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64832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143000" y="3927600"/>
            <a:ext cx="6781680" cy="4539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143000" y="1679400"/>
            <a:ext cx="6781680" cy="454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33526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capabilities in power and gas trading, marketing and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- five years in a row (</a:t>
            </a: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4495320" y="1676520"/>
            <a:ext cx="342900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operator and manager of generation facilities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development infrastructure that includes commercial talent, identified sites and secured equipment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2120" y="49528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143000" y="3927600"/>
            <a:ext cx="6781680" cy="213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22860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Realize value in unregulated generation businesses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 the attainment of critical mass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Diversify generation portfolio mix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 existing competencies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investor base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C55632F-9C42-447A-9A54-DADB1FF09E0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638280" y="1825560"/>
          <a:ext cx="7896240" cy="3737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8280" y="1825560"/>
                    <a:ext cx="7896240" cy="3737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BE2999-ECEB-4783-972E-268C5B18D3F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" name=""/>
          <p:cNvGraphicFramePr/>
          <p:nvPr/>
        </p:nvGraphicFramePr>
        <p:xfrm>
          <a:off x="243000" y="1523880"/>
          <a:ext cx="8659800" cy="486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000" y="1523880"/>
                    <a:ext cx="8659800" cy="486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 Stock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066680" y="59310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July, 12,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371600" y="198108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76.51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50.04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60.60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25.00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43.37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28.32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57.50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43.60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13.04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B224C6-9ED4-4119-BB2F-C7C9E2711E6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Existing Asset Profile and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487713-B63F-4426-91D3-DBFDEE30B3A8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generation company that initially has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6,975 MW of net operating capacity in all nine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5,328 MW in late stages of development (2001-2003)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7,750 MW in turbine queue spots (2003-2004)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20,053 MW of total capacity by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embodies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trading, marketing and risk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Energy’s development, operational and asset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46B4D89-4F4E-4449-B74B-D3820C48B77C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17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21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25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29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33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37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41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50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54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1676520" y="497844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697040" y="5070600"/>
            <a:ext cx="118728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981080" y="50356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855800" y="52196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030400" y="5489640"/>
            <a:ext cx="4748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52360" y="521964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30400" y="5775480"/>
            <a:ext cx="47628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030400" y="562752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062080" y="5907240"/>
            <a:ext cx="795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977760"/>
            <a:ext cx="76201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 flipV="1">
            <a:off x="7772400" y="335232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97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 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 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 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301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" name=""/>
          <p:cNvGrpSpPr/>
          <p:nvPr/>
        </p:nvGrpSpPr>
        <p:grpSpPr>
          <a:xfrm>
            <a:off x="7696080" y="3657600"/>
            <a:ext cx="1294920" cy="795240"/>
            <a:chOff x="7696080" y="3657600"/>
            <a:chExt cx="1294920" cy="795240"/>
          </a:xfrm>
        </p:grpSpPr>
        <p:grpSp>
          <p:nvGrpSpPr>
            <p:cNvPr id="305" name=""/>
            <p:cNvGrpSpPr/>
            <p:nvPr/>
          </p:nvGrpSpPr>
          <p:grpSpPr>
            <a:xfrm>
              <a:off x="7696080" y="3657600"/>
              <a:ext cx="1294920" cy="502200"/>
              <a:chOff x="7696080" y="3657600"/>
              <a:chExt cx="1294920" cy="502200"/>
            </a:xfrm>
          </p:grpSpPr>
          <p:sp>
            <p:nvSpPr>
              <p:cNvPr id="306" name=""/>
              <p:cNvSpPr/>
              <p:nvPr/>
            </p:nvSpPr>
            <p:spPr>
              <a:xfrm>
                <a:off x="7696080" y="3657600"/>
                <a:ext cx="1294920" cy="502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810200" y="3692520"/>
                <a:ext cx="4687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923240" y="3767400"/>
                <a:ext cx="9637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9" name=""/>
            <p:cNvSpPr/>
            <p:nvPr/>
          </p:nvSpPr>
          <p:spPr>
            <a:xfrm>
              <a:off x="7788240" y="4017960"/>
              <a:ext cx="36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7973640" y="4088160"/>
              <a:ext cx="36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1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648640" y="3867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569440" y="37782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854360" y="541980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854360" y="561960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55960" y="541980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051640" y="561960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847880" y="582948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047680" y="58294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048040" y="60390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847880" y="60292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847880" y="620064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056680" y="621036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93348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879480" y="503244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028880" y="494352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187ACA4-9964-4D0D-8D54-E5D14D86D99A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1" name=""/>
          <p:cNvGraphicFramePr/>
          <p:nvPr/>
        </p:nvGraphicFramePr>
        <p:xfrm>
          <a:off x="328680" y="1523880"/>
          <a:ext cx="8488440" cy="444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8680" y="1523880"/>
                    <a:ext cx="8488440" cy="444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9DD94F-5265-4C4A-9A2A-755CB48B2F53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142640" y="1676160"/>
            <a:ext cx="716292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Equipment Secured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 GE 7FA and up to 6 LM 6000 combustion turbines (11,750 MW combined cycle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7FA ship dates: 2001 (9), 2002 (14), 2003 (12), and 2004 (12)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 6000 ship date: 2001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contribute executed master steam turbine agreement; HRSG agreement is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3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Development Talent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Forty-five (45) (30-FPLE/15-ENA) developers working in all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FPLE possess complementary regional staffing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to commit technical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56A9030-92B8-4205-A20B-C2A46848011C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/>
          </p:nvPr>
        </p:nvSpPr>
        <p:spPr>
          <a:xfrm>
            <a:off x="1142640" y="1752120"/>
            <a:ext cx="74674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Development Projects (5,328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three projects totaling 1,423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ten projects totaling 3,905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Thirty-four (34) Greenfield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24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10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Acquisition (15,000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is actively pursuing acquiring greenfield sites and third party development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9F89CB-442E-417F-8BB0-E037ADB397B5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5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677240" y="383544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(453)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7696080" y="3581280"/>
            <a:ext cx="1294920" cy="663840"/>
            <a:chOff x="7696080" y="3581280"/>
            <a:chExt cx="1294920" cy="663840"/>
          </a:xfrm>
        </p:grpSpPr>
        <p:grpSp>
          <p:nvGrpSpPr>
            <p:cNvPr id="482" name=""/>
            <p:cNvGrpSpPr/>
            <p:nvPr/>
          </p:nvGrpSpPr>
          <p:grpSpPr>
            <a:xfrm>
              <a:off x="7696080" y="3581280"/>
              <a:ext cx="1294920" cy="440640"/>
              <a:chOff x="7696080" y="3581280"/>
              <a:chExt cx="1294920" cy="440640"/>
            </a:xfrm>
          </p:grpSpPr>
          <p:sp>
            <p:nvSpPr>
              <p:cNvPr id="483" name=""/>
              <p:cNvSpPr/>
              <p:nvPr/>
            </p:nvSpPr>
            <p:spPr>
              <a:xfrm>
                <a:off x="7696080" y="3581280"/>
                <a:ext cx="1294920" cy="3481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810200" y="3605040"/>
                <a:ext cx="4874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7923240" y="365580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6" name=""/>
            <p:cNvSpPr/>
            <p:nvPr/>
          </p:nvSpPr>
          <p:spPr>
            <a:xfrm>
              <a:off x="7788240" y="38322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973640" y="38800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8667720" y="38419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699400" y="375768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543800" y="4622760"/>
            <a:ext cx="1187280" cy="1397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888320" y="4978440"/>
            <a:ext cx="54468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5144965-885E-47F5-A460-4BE95CA4C1B9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91440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19320" y="1828440"/>
            <a:ext cx="678168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Existing Asset Profile and Development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Financial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Next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B8BD1D-AD9E-4686-BC6E-7840B66C661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685800" y="87624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4" name=""/>
          <p:cNvGraphicFramePr/>
          <p:nvPr/>
        </p:nvGraphicFramePr>
        <p:xfrm>
          <a:off x="4597560" y="1523880"/>
          <a:ext cx="4165560" cy="23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97560" y="1523880"/>
                    <a:ext cx="416556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6" name=""/>
          <p:cNvGraphicFramePr/>
          <p:nvPr/>
        </p:nvGraphicFramePr>
        <p:xfrm>
          <a:off x="457200" y="3809880"/>
          <a:ext cx="4038480" cy="2210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3809880"/>
                    <a:ext cx="4038480" cy="221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8" name=""/>
          <p:cNvGraphicFramePr/>
          <p:nvPr/>
        </p:nvGraphicFramePr>
        <p:xfrm>
          <a:off x="4610160" y="3848040"/>
          <a:ext cx="4140000" cy="21718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10160" y="3848040"/>
                    <a:ext cx="414000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0" name=""/>
          <p:cNvGraphicFramePr/>
          <p:nvPr/>
        </p:nvGraphicFramePr>
        <p:xfrm>
          <a:off x="457200" y="1523880"/>
          <a:ext cx="4038480" cy="224820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51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" y="1523880"/>
                    <a:ext cx="4038480" cy="22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44B910-8417-4719-8FEB-435AD661D119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8288AE-E806-4462-831A-7ED895F32F42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1784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33520" y="2290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85800" y="2114640"/>
            <a:ext cx="7848720" cy="33987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EBITDA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$ 111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$ 180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$ 292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 with Development 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$ 718       $1,010        $1,338        $1,597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58CFBEF-0C4C-480B-8E3A-2AE0A4711152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762120" y="2209680"/>
            <a:ext cx="7619760" cy="31244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762120" y="18669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4" name=""/>
          <p:cNvGraphicFramePr/>
          <p:nvPr/>
        </p:nvGraphicFramePr>
        <p:xfrm>
          <a:off x="990720" y="2438280"/>
          <a:ext cx="7619760" cy="254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438280"/>
                    <a:ext cx="7619760" cy="25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6" name=""/>
          <p:cNvSpPr/>
          <p:nvPr/>
        </p:nvSpPr>
        <p:spPr>
          <a:xfrm>
            <a:off x="839880" y="5486400"/>
            <a:ext cx="104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*Prior to IPO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94E458-1EEC-4528-A4E3-C214A9FFC657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/>
          <p:nvPr/>
        </p:nvSpPr>
        <p:spPr>
          <a:xfrm>
            <a:off x="990720" y="1638360"/>
            <a:ext cx="7086600" cy="2171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990720" y="3809880"/>
            <a:ext cx="7086600" cy="22100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066680" y="1689120"/>
            <a:ext cx="6934320" cy="21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1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2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3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$ 50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$ 210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$ 475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$ 735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6.80%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6.33%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2.25%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4.67%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9.05%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11.00%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11.00%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066680" y="3886200"/>
            <a:ext cx="6934320" cy="21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$ 659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$ 875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$ 1,534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6.33%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2.72%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9.50%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8.70%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9.04%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85800" y="1444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F0F4D8-F8ED-4107-9BC3-6879FEEBFB17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85800" y="2133720"/>
            <a:ext cx="7848720" cy="3011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($ 193)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Proceeds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$ 960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$ 1,851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$ 1,163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 Capital Sources/(Uses)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($ 311)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($ 337)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Cumulative Capital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$ 337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$ 0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838080" y="400068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85800" y="5181480"/>
            <a:ext cx="78487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needs funded from internally generated cash, debt and IPO proceeds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812880" y="182880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B1E614A-3CF3-40FE-9C5C-F36764A4A759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211324-DFC2-4387-A459-4BFAAA9149F3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PlaceHolder 1"/>
          <p:cNvSpPr>
            <a:spLocks noGrp="1"/>
          </p:cNvSpPr>
          <p:nvPr>
            <p:ph type="title"/>
          </p:nvPr>
        </p:nvSpPr>
        <p:spPr>
          <a:xfrm>
            <a:off x="1041120" y="1002960"/>
            <a:ext cx="6032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PlaceHolder 2"/>
          <p:cNvSpPr>
            <a:spLocks noGrp="1"/>
          </p:cNvSpPr>
          <p:nvPr>
            <p:ph/>
          </p:nvPr>
        </p:nvSpPr>
        <p:spPr>
          <a:xfrm>
            <a:off x="1371240" y="1599840"/>
            <a:ext cx="70866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Development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Fuel/Power ROFR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Support services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Non-core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NewCo headquarters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Negotiation, documentation and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FERC filing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Transaction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Feedback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Use of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JV formation and IPO timing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Historical operating and 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Target debt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7EE5B8-75EE-46AD-B01F-0577C4B46494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837720" y="98712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9" name=""/>
          <p:cNvGraphicFramePr/>
          <p:nvPr/>
        </p:nvGraphicFramePr>
        <p:xfrm>
          <a:off x="1930320" y="1689120"/>
          <a:ext cx="4191120" cy="1828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3032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1" name=""/>
          <p:cNvGraphicFramePr/>
          <p:nvPr/>
        </p:nvGraphicFramePr>
        <p:xfrm>
          <a:off x="5016600" y="1701720"/>
          <a:ext cx="4267080" cy="18162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5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16600" y="1701720"/>
                    <a:ext cx="4267080" cy="18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4" name=""/>
          <p:cNvGraphicFramePr/>
          <p:nvPr/>
        </p:nvGraphicFramePr>
        <p:xfrm>
          <a:off x="5003640" y="3467160"/>
          <a:ext cx="4305600" cy="17301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5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03640" y="3467160"/>
                    <a:ext cx="430560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6" name=""/>
          <p:cNvGraphicFramePr/>
          <p:nvPr/>
        </p:nvGraphicFramePr>
        <p:xfrm>
          <a:off x="469800" y="3505320"/>
          <a:ext cx="4051440" cy="170172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57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9800" y="3505320"/>
                    <a:ext cx="4051440" cy="17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8" name=""/>
          <p:cNvGraphicFramePr/>
          <p:nvPr/>
        </p:nvGraphicFramePr>
        <p:xfrm>
          <a:off x="3517920" y="1701720"/>
          <a:ext cx="4114800" cy="18064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59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517920" y="1701720"/>
                    <a:ext cx="4114800" cy="1806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0" name=""/>
          <p:cNvGraphicFramePr/>
          <p:nvPr/>
        </p:nvGraphicFramePr>
        <p:xfrm>
          <a:off x="469800" y="1714680"/>
          <a:ext cx="4064040" cy="17809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61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469800" y="1714680"/>
                    <a:ext cx="4064040" cy="178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2" name=""/>
          <p:cNvGraphicFramePr/>
          <p:nvPr/>
        </p:nvGraphicFramePr>
        <p:xfrm>
          <a:off x="3492360" y="3492360"/>
          <a:ext cx="4191120" cy="1689120"/>
        </p:xfrm>
        <a:graphic>
          <a:graphicData uri="http://schemas.openxmlformats.org/presentationml/2006/ole">
            <p:oleObj progId="Word.Document.12" r:id="rId13" spid="">
              <p:embed/>
              <p:pic>
                <p:nvPicPr>
                  <p:cNvPr id="563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492360" y="3492360"/>
                    <a:ext cx="419112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4" name=""/>
          <p:cNvGraphicFramePr/>
          <p:nvPr/>
        </p:nvGraphicFramePr>
        <p:xfrm>
          <a:off x="1905120" y="3505320"/>
          <a:ext cx="4190760" cy="1689120"/>
        </p:xfrm>
        <a:graphic>
          <a:graphicData uri="http://schemas.openxmlformats.org/presentationml/2006/ole">
            <p:oleObj progId="Word.Document.12" r:id="rId15" spid="">
              <p:embed/>
              <p:pic>
                <p:nvPicPr>
                  <p:cNvPr id="565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1905120" y="3505320"/>
                    <a:ext cx="419076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6" name=""/>
          <p:cNvSpPr/>
          <p:nvPr/>
        </p:nvSpPr>
        <p:spPr>
          <a:xfrm>
            <a:off x="2666880" y="5791320"/>
            <a:ext cx="3962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Holidays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7" name=""/>
          <p:cNvGraphicFramePr/>
          <p:nvPr/>
        </p:nvGraphicFramePr>
        <p:xfrm>
          <a:off x="2438280" y="5892840"/>
          <a:ext cx="5631120" cy="304920"/>
        </p:xfrm>
        <a:graphic>
          <a:graphicData uri="http://schemas.openxmlformats.org/presentationml/2006/ole">
            <p:oleObj progId="Word.Document.12" r:id="rId17" spid="">
              <p:embed/>
              <p:pic>
                <p:nvPicPr>
                  <p:cNvPr id="568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2438280" y="5892840"/>
                    <a:ext cx="5631120" cy="30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EA73123-9608-40C2-A454-24DD180F637E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E7CE1F9-DB63-4939-8D00-418DC9D0E4C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7CC9FC-B304-4C99-A396-27009EA24A6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 Class 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312"/>
              </a:spcBef>
              <a:spcAft>
                <a:spcPts val="3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trading, risk management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technology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51040" y="49021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51040" y="505476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48120" y="492768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90920" y="497844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48120" y="50896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76920" y="482616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86680" y="472428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62640" y="496584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53808E-5C69-4F7C-97E7-8102D71DDA5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7816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 through greenfield development utilizing combustion turbine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 Enron’s model for risk management and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growth by pursuing strategic acquisitions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 and grow intellectual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sponsors’ expertise to supplement NewCo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98680" y="5257800"/>
            <a:ext cx="6172200" cy="609480"/>
          </a:xfrm>
          <a:prstGeom prst="rect">
            <a:avLst/>
          </a:prstGeom>
          <a:solidFill>
            <a:srgbClr val="0000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20,000+ MW by 2005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C25BF78-9792-44BF-A5F7-154E888BC05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"/>
          <p:cNvGraphicFramePr/>
          <p:nvPr/>
        </p:nvGraphicFramePr>
        <p:xfrm>
          <a:off x="1066680" y="2590920"/>
          <a:ext cx="701064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590920"/>
                    <a:ext cx="701064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27000" y="1752480"/>
            <a:ext cx="71629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4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five year EPS compounded annual growth rate of 25-30%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81280" y="2971800"/>
            <a:ext cx="25146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 5-yr.CAGR 31%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8A2E4D2-41B1-476E-B6DF-0BA71C1F6EA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38088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4320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5288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057400" y="4952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2057400" y="4724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43600" y="48769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5943600" y="4648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048120" y="4343400"/>
            <a:ext cx="2819160" cy="9144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7913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5627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4290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6576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43000" y="3048120"/>
            <a:ext cx="220968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(3,094 MW) Advanced Development (1,423MW) Up to 6 Turbines (300 MW)           24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Three-year Toll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248520" y="49291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337440" y="443376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362320" y="50436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47840" y="44956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35160" y="457200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0880" y="4648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743200" y="2438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2880" y="2438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86200" y="3260880"/>
            <a:ext cx="1447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 Fuel/Power ROFR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93432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934320" y="46483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943600" y="3048120"/>
            <a:ext cx="236232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(3,881 MW) Advanced Development (3,905 MW) 31 Unallocated CTs (7,750 MW)               10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FE58BA-227A-409A-ADF9-AE5FB1E22E6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9480" y="1981080"/>
            <a:ext cx="8229600" cy="33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Trading, Risk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Back-office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&amp; ENA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36760" y="548640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58720" y="1752480"/>
            <a:ext cx="8077320" cy="3733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9A706A6-438F-4AB2-AFA0-AE5D4C39102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2000-07-13T20:22:36Z</cp:lastPrinted>
  <dcterms:modified xsi:type="dcterms:W3CDTF">2000-07-13T20:25:11Z</dcterms:modified>
  <cp:revision>617</cp:revision>
  <dc:subject/>
  <dc:title>No Slide Title</dc:title>
</cp:coreProperties>
</file>