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21.wmf" ContentType="image/x-wmf"/>
  <Override PartName="/ppt/media/image19.wmf" ContentType="image/x-wmf"/>
  <Override PartName="/ppt/media/image2.png" ContentType="image/png"/>
  <Override PartName="/ppt/media/image5.wmf" ContentType="image/x-wmf"/>
  <Override PartName="/ppt/media/image14.wmf" ContentType="image/x-wmf"/>
  <Override PartName="/ppt/media/image15.wmf" ContentType="image/x-wmf"/>
  <Override PartName="/ppt/media/image6.wmf" ContentType="image/x-wmf"/>
  <Override PartName="/ppt/media/image1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7.wmf" ContentType="image/x-wmf"/>
  <Override PartName="/ppt/embeddings/oleObject7.docx" ContentType="application/vnd.openxmlformats-officedocument.wordprocessingml.document"/>
  <Override PartName="/ppt/embeddings/oleObject6.docx" ContentType="application/vnd.openxmlformats-officedocument.wordprocessingml.document"/>
  <Override PartName="/ppt/embeddings/oleObject9.docx" ContentType="application/vnd.openxmlformats-officedocument.wordprocessingml.document"/>
  <Override PartName="/ppt/embeddings/oleObject1.xlsx" ContentType="application/vnd.openxmlformats-officedocument.spreadsheetml.sheet"/>
  <Override PartName="/ppt/embeddings/oleObject8.docx" ContentType="application/vnd.openxmlformats-officedocument.wordprocessingml.document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embeddings/oleObject5.docx" ContentType="application/vnd.openxmlformats-officedocument.wordprocessingml.documen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2.docx" ContentType="application/vnd.openxmlformats-officedocument.wordprocessingml.document"/>
  <Override PartName="/ppt/embeddings/oleObject3.docx" ContentType="application/vnd.openxmlformats-officedocument.wordprocessingml.document"/>
  <Override PartName="/ppt/embeddings/oleObject4.docx" ContentType="application/vnd.openxmlformats-officedocument.wordprocessingml.document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1E0D299-C54D-4DA6-8F3A-C826550185EB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2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13248F-DDD1-4842-88DD-C55A67AFBE34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1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3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EFBD301-527D-4357-9531-3934FB3BC49F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2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4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BEBC49C-C809-461B-9AF1-F15D9476095C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3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8D3D34A-89B3-4ED0-A326-DF097730927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4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BE86A22-24B0-43B6-B320-AD8A10A04623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10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11.wmf"/><Relationship Id="rId9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3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14.wmf"/><Relationship Id="rId5" Type="http://schemas.openxmlformats.org/officeDocument/2006/relationships/package" Target="../embeddings/oleObject3.docx"/><Relationship Id="rId6" Type="http://schemas.openxmlformats.org/officeDocument/2006/relationships/image" Target="../media/image15.wmf"/><Relationship Id="rId7" Type="http://schemas.openxmlformats.org/officeDocument/2006/relationships/package" Target="../embeddings/oleObject4.docx"/><Relationship Id="rId8" Type="http://schemas.openxmlformats.org/officeDocument/2006/relationships/image" Target="../media/image16.wmf"/><Relationship Id="rId9" Type="http://schemas.openxmlformats.org/officeDocument/2006/relationships/package" Target="../embeddings/oleObject5.docx"/><Relationship Id="rId10" Type="http://schemas.openxmlformats.org/officeDocument/2006/relationships/image" Target="../media/image17.wmf"/><Relationship Id="rId11" Type="http://schemas.openxmlformats.org/officeDocument/2006/relationships/package" Target="../embeddings/oleObject6.docx"/><Relationship Id="rId12" Type="http://schemas.openxmlformats.org/officeDocument/2006/relationships/image" Target="../media/image18.wmf"/><Relationship Id="rId13" Type="http://schemas.openxmlformats.org/officeDocument/2006/relationships/package" Target="../embeddings/oleObject7.docx"/><Relationship Id="rId14" Type="http://schemas.openxmlformats.org/officeDocument/2006/relationships/image" Target="../media/image19.wmf"/><Relationship Id="rId15" Type="http://schemas.openxmlformats.org/officeDocument/2006/relationships/package" Target="../embeddings/oleObject8.docx"/><Relationship Id="rId16" Type="http://schemas.openxmlformats.org/officeDocument/2006/relationships/image" Target="../media/image20.wmf"/><Relationship Id="rId17" Type="http://schemas.openxmlformats.org/officeDocument/2006/relationships/package" Target="../embeddings/oleObject9.docx"/><Relationship Id="rId18" Type="http://schemas.openxmlformats.org/officeDocument/2006/relationships/image" Target="../media/image21.wmf"/><Relationship Id="rId19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106668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464832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4832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5775480" y="49942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005520" y="4994280"/>
            <a:ext cx="186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7/12/00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Domestic Portfolio Comparables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3" name=""/>
          <p:cNvGraphicFramePr/>
          <p:nvPr/>
        </p:nvGraphicFramePr>
        <p:xfrm>
          <a:off x="762120" y="1523880"/>
          <a:ext cx="7261200" cy="437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523880"/>
                    <a:ext cx="7261200" cy="437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5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2977850-6213-4582-ABB8-E78E0A40F657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281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World Class Capabilities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ts val="0"/>
              </a:lnSpc>
              <a:spcBef>
                <a:spcPts val="312"/>
              </a:spcBef>
              <a:spcAft>
                <a:spcPts val="312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Trading, Risk Management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Technology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851040" y="49021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851040" y="505476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3048120" y="490212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590920" y="497844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048120" y="505476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876920" y="482616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286680" y="472428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362640" y="496584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7CA5851-0066-4078-85B8-6F4AA4E88207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685800" y="2895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Existing Asset Profile and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945FDD5-F22E-4C92-A328-2EBB41179C11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1142640" y="167652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14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generation company that initially has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6,975 MW of net operating capacity in all nine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5,328 MW in the latter stages of development (2001-2003)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7,750 MW in turbines queue spots (2003-2004)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20,053 MW of total capacity (by 2005)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embodies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trading and marketing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Energy’s development, operational and asset management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Global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BBB53A5-17C0-4C82-A420-F64565E431BA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5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216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9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220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3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224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7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228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1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232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5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236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9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240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3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8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249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2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253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6" name=""/>
          <p:cNvSpPr/>
          <p:nvPr/>
        </p:nvSpPr>
        <p:spPr>
          <a:xfrm>
            <a:off x="1676520" y="4978440"/>
            <a:ext cx="1187280" cy="13716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1697040" y="5070600"/>
            <a:ext cx="118728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981080" y="5035680"/>
            <a:ext cx="645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Fuels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1855800" y="52196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2030400" y="5489640"/>
            <a:ext cx="47484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2052360" y="5219640"/>
            <a:ext cx="622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(62%)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030400" y="5775480"/>
            <a:ext cx="476280" cy="31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030400" y="562752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062080" y="5907240"/>
            <a:ext cx="7956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914400" y="977760"/>
            <a:ext cx="76201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(6,975 Net Operating 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7315200" y="19051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 flipV="1">
            <a:off x="685800" y="441936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7010280" y="3505320"/>
            <a:ext cx="1526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5105880" y="299088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Manhattan, IL (656)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278680" y="346536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Wheatland, IN (508)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867280" y="3962520"/>
            <a:ext cx="591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Gleason, TN (536)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714640" y="4114800"/>
            <a:ext cx="713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Brownsville, TN (494)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724720" y="4363920"/>
            <a:ext cx="737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Albany, MS (396)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5779800" y="450864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Caledonia, MS (504)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5" name=""/>
          <p:cNvGrpSpPr/>
          <p:nvPr/>
        </p:nvGrpSpPr>
        <p:grpSpPr>
          <a:xfrm>
            <a:off x="152280" y="4648320"/>
            <a:ext cx="1218960" cy="761760"/>
            <a:chOff x="152280" y="4648320"/>
            <a:chExt cx="1218960" cy="761760"/>
          </a:xfrm>
        </p:grpSpPr>
        <p:sp>
          <p:nvSpPr>
            <p:cNvPr id="296" name=""/>
            <p:cNvSpPr/>
            <p:nvPr/>
          </p:nvSpPr>
          <p:spPr>
            <a:xfrm>
              <a:off x="152280" y="4648320"/>
              <a:ext cx="121356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288720" y="4744800"/>
              <a:ext cx="364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317520" y="4836960"/>
              <a:ext cx="1053720" cy="45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(161)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421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9" name=""/>
          <p:cNvGrpSpPr/>
          <p:nvPr/>
        </p:nvGrpSpPr>
        <p:grpSpPr>
          <a:xfrm>
            <a:off x="6324480" y="1447920"/>
            <a:ext cx="1066680" cy="761760"/>
            <a:chOff x="6324480" y="1447920"/>
            <a:chExt cx="1066680" cy="761760"/>
          </a:xfrm>
        </p:grpSpPr>
        <p:sp>
          <p:nvSpPr>
            <p:cNvPr id="300" name=""/>
            <p:cNvSpPr/>
            <p:nvPr/>
          </p:nvSpPr>
          <p:spPr>
            <a:xfrm>
              <a:off x="6324480" y="1447920"/>
              <a:ext cx="106668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6406560" y="1506240"/>
              <a:ext cx="453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6488640" y="1623600"/>
              <a:ext cx="6937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(373)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Wiscasset 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1,159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3" name=""/>
          <p:cNvGrpSpPr/>
          <p:nvPr/>
        </p:nvGrpSpPr>
        <p:grpSpPr>
          <a:xfrm>
            <a:off x="7696080" y="3581280"/>
            <a:ext cx="1294920" cy="714240"/>
            <a:chOff x="7696080" y="3581280"/>
            <a:chExt cx="1294920" cy="714240"/>
          </a:xfrm>
        </p:grpSpPr>
        <p:grpSp>
          <p:nvGrpSpPr>
            <p:cNvPr id="304" name=""/>
            <p:cNvGrpSpPr/>
            <p:nvPr/>
          </p:nvGrpSpPr>
          <p:grpSpPr>
            <a:xfrm>
              <a:off x="7696080" y="3581280"/>
              <a:ext cx="1294920" cy="407520"/>
              <a:chOff x="7696080" y="3581280"/>
              <a:chExt cx="1294920" cy="407520"/>
            </a:xfrm>
          </p:grpSpPr>
          <p:sp>
            <p:nvSpPr>
              <p:cNvPr id="305" name=""/>
              <p:cNvSpPr/>
              <p:nvPr/>
            </p:nvSpPr>
            <p:spPr>
              <a:xfrm>
                <a:off x="7696080" y="3581280"/>
                <a:ext cx="1294920" cy="40752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7810200" y="3609720"/>
                <a:ext cx="379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7923240" y="3668400"/>
                <a:ext cx="963720" cy="274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Sayreville,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08" name=""/>
            <p:cNvSpPr/>
            <p:nvPr/>
          </p:nvSpPr>
          <p:spPr>
            <a:xfrm>
              <a:off x="7788240" y="387360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7973640" y="39304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0" name=""/>
          <p:cNvSpPr/>
          <p:nvPr/>
        </p:nvSpPr>
        <p:spPr>
          <a:xfrm>
            <a:off x="7848720" y="1905120"/>
            <a:ext cx="761760" cy="7617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8648640" y="385128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8582040" y="375912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1854360" y="541980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1854360" y="5619600"/>
            <a:ext cx="7272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2055960" y="5419800"/>
            <a:ext cx="366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(7%)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2051640" y="5619600"/>
            <a:ext cx="324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(23%)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1847880" y="582948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2047680" y="5829480"/>
            <a:ext cx="396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 (6%)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7048440" y="1733400"/>
            <a:ext cx="7308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029360" y="1828800"/>
            <a:ext cx="73080" cy="712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2048040" y="6039000"/>
            <a:ext cx="379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Wood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1847880" y="60292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7115040" y="19144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847880" y="620064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2056680" y="6210360"/>
            <a:ext cx="358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Solar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1057320" y="484812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7105680" y="162864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1000080" y="5038560"/>
            <a:ext cx="73080" cy="716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753160" y="396252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857920" y="3562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5705640" y="3076560"/>
            <a:ext cx="727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1162080" y="494352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6248520" y="3187800"/>
            <a:ext cx="914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(665)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4648320" y="25146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4762440" y="2486160"/>
            <a:ext cx="766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Lake Benton, MN (104)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Global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CFE1400-28BD-4E19-ADBD-2AF22F215CB9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Global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0" name=""/>
          <p:cNvGraphicFramePr/>
          <p:nvPr/>
        </p:nvGraphicFramePr>
        <p:xfrm>
          <a:off x="328680" y="1523880"/>
          <a:ext cx="8488440" cy="4440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8680" y="1523880"/>
                    <a:ext cx="8488440" cy="444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8459BDF-BA2D-48AF-8B79-FBAF93B90573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PlaceHolder 2"/>
          <p:cNvSpPr>
            <a:spLocks noGrp="1"/>
          </p:cNvSpPr>
          <p:nvPr>
            <p:ph/>
          </p:nvPr>
        </p:nvSpPr>
        <p:spPr>
          <a:xfrm>
            <a:off x="1142640" y="1676160"/>
            <a:ext cx="716292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Equipment Secured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 GE 7FA and up to 6 LM 6000 combustion turbines (11,750 MW combined cycle capacity)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7FA ship dates: 2001 (9), 2002 (14), 2003 (12), and 2004 (12)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LM 6000 ship dates: 2001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contribute executed master steam turbine agreement; HRSG agreement is executed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3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Development Talent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Forty five (45) (30-FPLE/15-ENA) developers working in all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and FPLE possess complementary regional staffing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to commit technical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Global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DF306AF-A099-4A61-B942-DEDE694B97CE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PlaceHolder 2"/>
          <p:cNvSpPr>
            <a:spLocks noGrp="1"/>
          </p:cNvSpPr>
          <p:nvPr>
            <p:ph/>
          </p:nvPr>
        </p:nvSpPr>
        <p:spPr>
          <a:xfrm>
            <a:off x="1142640" y="1752120"/>
            <a:ext cx="746748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Advanced Development Projects (5,328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three projects totaling 1,423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ten projects totaling 3,905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high probability of success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Thirty four (34) Greenfield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24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10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Acquisition (15,000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actively pursuing acquiring greenfield sites and third party development rights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Global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A25E761-E3D4-4800-924F-3F1951398C88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1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412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5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416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9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420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3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424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7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428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1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432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5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436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9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4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445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8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449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2" name=""/>
          <p:cNvSpPr/>
          <p:nvPr/>
        </p:nvSpPr>
        <p:spPr>
          <a:xfrm>
            <a:off x="1697040" y="5181480"/>
            <a:ext cx="150336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1836720" y="5257800"/>
            <a:ext cx="127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Assets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(MW)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855800" y="54864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855800" y="579132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855800" y="56386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2071440" y="5486400"/>
            <a:ext cx="1031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 976 MW (2001)*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2071080" y="5800680"/>
            <a:ext cx="1088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1,498 MW  (2003)*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2071080" y="5638680"/>
            <a:ext cx="1069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2,520 MW (2002)*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914400" y="1066680"/>
            <a:ext cx="68580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 Location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990360" y="3809880"/>
            <a:ext cx="603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Pastoria, CA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1677240" y="3835440"/>
            <a:ext cx="665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 Vegas, NV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6345000" y="2860560"/>
            <a:ext cx="553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Sarnia, ON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8001000" y="297180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8001000" y="304812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Providence, RI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0" name=""/>
          <p:cNvGrpSpPr/>
          <p:nvPr/>
        </p:nvGrpSpPr>
        <p:grpSpPr>
          <a:xfrm>
            <a:off x="7696080" y="3581280"/>
            <a:ext cx="1294920" cy="676440"/>
            <a:chOff x="7696080" y="3581280"/>
            <a:chExt cx="1294920" cy="676440"/>
          </a:xfrm>
        </p:grpSpPr>
        <p:grpSp>
          <p:nvGrpSpPr>
            <p:cNvPr id="481" name=""/>
            <p:cNvGrpSpPr/>
            <p:nvPr/>
          </p:nvGrpSpPr>
          <p:grpSpPr>
            <a:xfrm>
              <a:off x="7696080" y="3581280"/>
              <a:ext cx="1294920" cy="442080"/>
              <a:chOff x="7696080" y="3581280"/>
              <a:chExt cx="1294920" cy="442080"/>
            </a:xfrm>
          </p:grpSpPr>
          <p:sp>
            <p:nvSpPr>
              <p:cNvPr id="482" name=""/>
              <p:cNvSpPr/>
              <p:nvPr/>
            </p:nvSpPr>
            <p:spPr>
              <a:xfrm>
                <a:off x="7696080" y="3581280"/>
                <a:ext cx="1294920" cy="36252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3" name=""/>
              <p:cNvSpPr/>
              <p:nvPr/>
            </p:nvSpPr>
            <p:spPr>
              <a:xfrm>
                <a:off x="7810200" y="3606480"/>
                <a:ext cx="3988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7923240" y="3657240"/>
                <a:ext cx="96372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Marcus Hook,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85" name=""/>
            <p:cNvSpPr/>
            <p:nvPr/>
          </p:nvSpPr>
          <p:spPr>
            <a:xfrm>
              <a:off x="7788240" y="384156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7973640" y="38926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7" name=""/>
          <p:cNvSpPr/>
          <p:nvPr/>
        </p:nvSpPr>
        <p:spPr>
          <a:xfrm>
            <a:off x="8667720" y="38545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8699400" y="376380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8153280" y="289548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4038480" y="46483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4172040" y="4648320"/>
            <a:ext cx="58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Bastrop, TX (250)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7543800" y="4622760"/>
            <a:ext cx="1187280" cy="13971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7785000" y="4768920"/>
            <a:ext cx="778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Greenfield Sites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7888320" y="4978440"/>
            <a:ext cx="544680" cy="9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 - 7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 - 6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- 9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7086600" y="358128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1676520" y="6019920"/>
            <a:ext cx="44956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485 MW in Wind Assets to come on line in 2001.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1,700 MW in queue spots for 2002.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6,000 MW in queue spots for 2003 &amp;  2004.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6391440" y="346716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(170)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Global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5D6ABAA-614E-42A2-9269-DAFDBADCCA94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PlaceHolder 1"/>
          <p:cNvSpPr>
            <a:spLocks noGrp="1"/>
          </p:cNvSpPr>
          <p:nvPr>
            <p:ph type="title"/>
          </p:nvPr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Breakdown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2" name=""/>
          <p:cNvGraphicFramePr/>
          <p:nvPr/>
        </p:nvGraphicFramePr>
        <p:xfrm>
          <a:off x="317520" y="1498680"/>
          <a:ext cx="4178160" cy="2209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7520" y="1498680"/>
                    <a:ext cx="4178160" cy="220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4" name=""/>
          <p:cNvGraphicFramePr/>
          <p:nvPr/>
        </p:nvGraphicFramePr>
        <p:xfrm>
          <a:off x="317520" y="3809880"/>
          <a:ext cx="4178160" cy="22100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0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17520" y="3809880"/>
                    <a:ext cx="4178160" cy="221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6" name=""/>
          <p:cNvGraphicFramePr/>
          <p:nvPr/>
        </p:nvGraphicFramePr>
        <p:xfrm>
          <a:off x="4610160" y="3809880"/>
          <a:ext cx="4228920" cy="221004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50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610160" y="3809880"/>
                    <a:ext cx="4228920" cy="221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8" name=""/>
          <p:cNvGraphicFramePr/>
          <p:nvPr/>
        </p:nvGraphicFramePr>
        <p:xfrm>
          <a:off x="4610160" y="1498680"/>
          <a:ext cx="4228920" cy="220968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509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610160" y="1498680"/>
                    <a:ext cx="4228920" cy="220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10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Global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56DC2A7-275D-4114-B289-DF1EF2A80227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91440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1219320" y="1828440"/>
            <a:ext cx="6781680" cy="25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 Executive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 Existing Asset Profile and Development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 Financial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 Next Steps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DE7560F-2E5B-4D3D-B95C-90B3BB88B16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PlaceHolder 1"/>
          <p:cNvSpPr>
            <a:spLocks noGrp="1"/>
          </p:cNvSpPr>
          <p:nvPr>
            <p:ph type="title"/>
          </p:nvPr>
        </p:nvSpPr>
        <p:spPr>
          <a:xfrm>
            <a:off x="685800" y="3124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Financial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EEF840F-D84C-4D76-89EB-0EA5FAA0DB5A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685800" y="96480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762120" y="2209680"/>
            <a:ext cx="7619760" cy="312444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762120" y="186696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in 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7" name=""/>
          <p:cNvGraphicFramePr/>
          <p:nvPr/>
        </p:nvGraphicFramePr>
        <p:xfrm>
          <a:off x="914400" y="2489040"/>
          <a:ext cx="7620120" cy="2540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2489040"/>
                    <a:ext cx="7620120" cy="254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655283E-C809-4960-AA26-CE4C033A5AF5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Five Year Proforma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685800" y="178452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in 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533520" y="2290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685800" y="2114640"/>
            <a:ext cx="7848720" cy="303156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Existing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EBITDA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$ 572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Net Income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95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74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81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$ 118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$ 131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After-Tax Cash Flow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$ 169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$ 136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$ 138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$ 245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$ 249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Existing Assets with Development Pipeline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Income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$ 130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$ 194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$ 304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$ 388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After-Tax Cash Flow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$ 172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$ 223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$ 488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EADDA3B-0915-478C-9FBC-90690811F12F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"/>
          <p:cNvSpPr/>
          <p:nvPr/>
        </p:nvSpPr>
        <p:spPr>
          <a:xfrm>
            <a:off x="990720" y="1638360"/>
            <a:ext cx="7086600" cy="21715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990720" y="3809880"/>
            <a:ext cx="7086600" cy="221004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1066680" y="1689120"/>
            <a:ext cx="6934320" cy="21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 GenCO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1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2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3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Amount (MM)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$ 210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$ 475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$ 735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(yrs)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3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10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Treasury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6.80%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6.50%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6.20%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6.33%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Spread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2.25%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4.50%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5.00%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4.67%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All-in Coupon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9.05%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11.00%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11.00%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1066680" y="3886200"/>
            <a:ext cx="6934320" cy="213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Assets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Assets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Amount (MM)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$ 659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$ 875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$ 1,534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(yrs)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20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20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Treasury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6.33%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Spread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3.00%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2.50%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2.72%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All-in Coupon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8.70%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9.04%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Financing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685800" y="14446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6EA53BC-2874-43D4-90BE-976170E44C16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"/>
          <p:cNvSpPr/>
          <p:nvPr/>
        </p:nvSpPr>
        <p:spPr>
          <a:xfrm>
            <a:off x="533520" y="2182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685800" y="2133720"/>
            <a:ext cx="7848720" cy="301140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Capital Expenditures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($ 193)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($ 1,524)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($ 2,488)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($ 1,650)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($ 1,650)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Cash Flow from 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$172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$ 223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$ 306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$ 488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$ 546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Debt Proceeds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$135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$ 960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$ 1,741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$ 1,155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$ 1,155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IPO Proceeds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$500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Net Capital Sources/Uses: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$ 614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($ 340)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($ 440)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($ 7)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$ 51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Cumulative Capital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$ 614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$ 273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($ 166)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($ 174)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($ 123)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838080" y="4000680"/>
            <a:ext cx="7315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Funding Capital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2158B5C-6117-4BE1-A11D-4B9D0892EA27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9851A0D-4B05-4C00-8B82-902ABDD6A645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PlaceHolder 1"/>
          <p:cNvSpPr>
            <a:spLocks noGrp="1"/>
          </p:cNvSpPr>
          <p:nvPr>
            <p:ph type="title"/>
          </p:nvPr>
        </p:nvSpPr>
        <p:spPr>
          <a:xfrm>
            <a:off x="1041120" y="1002960"/>
            <a:ext cx="60325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PlaceHolder 2"/>
          <p:cNvSpPr>
            <a:spLocks noGrp="1"/>
          </p:cNvSpPr>
          <p:nvPr>
            <p:ph/>
          </p:nvPr>
        </p:nvSpPr>
        <p:spPr>
          <a:xfrm>
            <a:off x="1371240" y="1599840"/>
            <a:ext cx="70866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Development non-compete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Fuel/Power ROFR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Support services 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Non-core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Wind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NewCo headquarters location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Negotiation, documentation and due diligence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FERC filing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Transaction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3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Bank Feedback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Use of proceeds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JV formation and IPO timing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Historical operating and 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Target debt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47B77BB-0644-45B9-9F74-07D7B66558CF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PlaceHolder 1"/>
          <p:cNvSpPr>
            <a:spLocks noGrp="1"/>
          </p:cNvSpPr>
          <p:nvPr>
            <p:ph type="title"/>
          </p:nvPr>
        </p:nvSpPr>
        <p:spPr>
          <a:xfrm>
            <a:off x="837720" y="987120"/>
            <a:ext cx="76201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5" name=""/>
          <p:cNvGraphicFramePr/>
          <p:nvPr/>
        </p:nvGraphicFramePr>
        <p:xfrm>
          <a:off x="304920" y="1676520"/>
          <a:ext cx="4263840" cy="18572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676520"/>
                    <a:ext cx="4263840" cy="1857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47" name=""/>
          <p:cNvGraphicFramePr/>
          <p:nvPr/>
        </p:nvGraphicFramePr>
        <p:xfrm>
          <a:off x="1930320" y="1689120"/>
          <a:ext cx="4191120" cy="182880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54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930320" y="1689120"/>
                    <a:ext cx="419112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49" name=""/>
          <p:cNvGraphicFramePr/>
          <p:nvPr/>
        </p:nvGraphicFramePr>
        <p:xfrm>
          <a:off x="3492360" y="1701720"/>
          <a:ext cx="4191120" cy="182880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55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492360" y="1701720"/>
                    <a:ext cx="419112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1" name=""/>
          <p:cNvGraphicFramePr/>
          <p:nvPr/>
        </p:nvGraphicFramePr>
        <p:xfrm>
          <a:off x="5041800" y="1701720"/>
          <a:ext cx="4267440" cy="1816200"/>
        </p:xfrm>
        <a:graphic>
          <a:graphicData uri="http://schemas.openxmlformats.org/presentationml/2006/ole">
            <p:oleObj progId="Word.Document.12" r:id="rId7" spid="">
              <p:embed/>
              <p:pic>
                <p:nvPicPr>
                  <p:cNvPr id="552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041800" y="1701720"/>
                    <a:ext cx="4267440" cy="181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3" name=""/>
          <p:cNvGraphicFramePr/>
          <p:nvPr/>
        </p:nvGraphicFramePr>
        <p:xfrm>
          <a:off x="330120" y="3467160"/>
          <a:ext cx="4191120" cy="1739880"/>
        </p:xfrm>
        <a:graphic>
          <a:graphicData uri="http://schemas.openxmlformats.org/presentationml/2006/ole">
            <p:oleObj progId="Word.Document.12" r:id="rId9" spid="">
              <p:embed/>
              <p:pic>
                <p:nvPicPr>
                  <p:cNvPr id="554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330120" y="3467160"/>
                    <a:ext cx="4191120" cy="17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5" name=""/>
          <p:cNvGraphicFramePr/>
          <p:nvPr/>
        </p:nvGraphicFramePr>
        <p:xfrm>
          <a:off x="1454040" y="5715000"/>
          <a:ext cx="6546960" cy="600120"/>
        </p:xfrm>
        <a:graphic>
          <a:graphicData uri="http://schemas.openxmlformats.org/presentationml/2006/ole">
            <p:oleObj progId="Word.Document.12" r:id="rId11" spid="">
              <p:embed/>
              <p:pic>
                <p:nvPicPr>
                  <p:cNvPr id="556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1454040" y="5715000"/>
                    <a:ext cx="6546960" cy="60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7" name=""/>
          <p:cNvGraphicFramePr/>
          <p:nvPr/>
        </p:nvGraphicFramePr>
        <p:xfrm>
          <a:off x="1905120" y="3467160"/>
          <a:ext cx="4241520" cy="1727280"/>
        </p:xfrm>
        <a:graphic>
          <a:graphicData uri="http://schemas.openxmlformats.org/presentationml/2006/ole">
            <p:oleObj progId="Word.Document.12" r:id="rId13" spid="">
              <p:embed/>
              <p:pic>
                <p:nvPicPr>
                  <p:cNvPr id="558" name="" descr="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1905120" y="3467160"/>
                    <a:ext cx="4241520" cy="1727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5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0" name=""/>
          <p:cNvGraphicFramePr/>
          <p:nvPr/>
        </p:nvGraphicFramePr>
        <p:xfrm>
          <a:off x="3454560" y="3467160"/>
          <a:ext cx="4241520" cy="1730160"/>
        </p:xfrm>
        <a:graphic>
          <a:graphicData uri="http://schemas.openxmlformats.org/presentationml/2006/ole">
            <p:oleObj progId="Word.Document.12" r:id="rId15" spid="">
              <p:embed/>
              <p:pic>
                <p:nvPicPr>
                  <p:cNvPr id="561" name="" descr="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3454560" y="3467160"/>
                    <a:ext cx="4241520" cy="173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2" name=""/>
          <p:cNvGraphicFramePr/>
          <p:nvPr/>
        </p:nvGraphicFramePr>
        <p:xfrm>
          <a:off x="5029200" y="3467160"/>
          <a:ext cx="4305240" cy="1730160"/>
        </p:xfrm>
        <a:graphic>
          <a:graphicData uri="http://schemas.openxmlformats.org/presentationml/2006/ole">
            <p:oleObj progId="Word.Document.12" r:id="rId17" spid="">
              <p:embed/>
              <p:pic>
                <p:nvPicPr>
                  <p:cNvPr id="563" name="" descr="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5029200" y="3467160"/>
                    <a:ext cx="4305240" cy="173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CC1BC5D-1EC2-4522-BA92-CB0E9178A083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29714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Executive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40B951A-DEC8-4D65-BF1E-30E250E652FE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98748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 Statement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21932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establish the premier North American energy company involved in the businesses of: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Development, acquisition, ownership, and operation of electric power generation facilities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Optimization of generation portfolio through active risk management of assets and commodity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CA1296B-A025-47C0-B175-5EF33B382A8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1143000" y="1752480"/>
            <a:ext cx="6781680" cy="381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 physical and intellectual assets from FPL Energy (“FPLE”) and Enron North America (“ENA”)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Rapid growth through greenfield development utilizing combustion turbine position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 Enron’s model for risk management of assets and commodity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Supplement core growth by pursuing strategic acquisitions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Retain, attract, manage and grow intellectual capital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expertise from FPL and Enron to supplement NewCo 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498680" y="5257800"/>
            <a:ext cx="6172200" cy="609480"/>
          </a:xfrm>
          <a:prstGeom prst="rect">
            <a:avLst/>
          </a:prstGeom>
          <a:solidFill>
            <a:srgbClr val="0000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20,000 + MW by 2005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AB3EFBF-AAC1-4888-8705-726CFD43861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" name=""/>
          <p:cNvGraphicFramePr/>
          <p:nvPr/>
        </p:nvGraphicFramePr>
        <p:xfrm>
          <a:off x="876240" y="2489040"/>
          <a:ext cx="7277040" cy="3505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76240" y="2489040"/>
                    <a:ext cx="7277040" cy="3505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Growth 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471920" y="384012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183280" y="348444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881680" y="321804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764400" y="278136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015080" y="3841920"/>
            <a:ext cx="562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CAGR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927000" y="1752480"/>
            <a:ext cx="716292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4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five year EPS compounded annual growth rate of 25-30%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6AC2DB3-09B2-4812-B170-00BDF8B1F323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457200" y="267984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743200" y="100332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162920" y="2743200"/>
            <a:ext cx="167616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952880" y="100332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867280" y="1765440"/>
            <a:ext cx="121932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Assets, Development Projects &amp; Turbines                        (Total 15,534 MWs) Sites, People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133720" y="313704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H="1">
            <a:off x="2133360" y="290844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019920" y="313704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H="1">
            <a:off x="6019560" y="290844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200400" y="2603520"/>
            <a:ext cx="2819520" cy="91440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867280" y="16128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V="1">
            <a:off x="5562720" y="16128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352680" y="16128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V="1">
            <a:off x="3657600" y="16128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657600" y="184140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981080" y="1765440"/>
            <a:ext cx="13716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Peakers, Development Projects &amp; Turbines    (Total  4,817 MWs) Sites, People, 3-year toll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324480" y="313704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477120" y="267984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514600" y="313704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362320" y="269388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200400" y="2679840"/>
            <a:ext cx="2819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(20,000+ MWs)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57200" y="28321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819520" y="115560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162920" y="2819520"/>
            <a:ext cx="1676160" cy="52092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LENDERS, 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952880" y="11556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419720" y="184140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4" name=""/>
          <p:cNvGraphicFramePr/>
          <p:nvPr/>
        </p:nvGraphicFramePr>
        <p:xfrm>
          <a:off x="1057320" y="3594240"/>
          <a:ext cx="7031160" cy="2544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57320" y="3594240"/>
                    <a:ext cx="7031160" cy="254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6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52AAF04-8C33-4F8A-8694-0A01C33403D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85800" y="8506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Capability 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09480" y="1981080"/>
            <a:ext cx="8229600" cy="335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 Hires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Outsource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Power/Gas Trading, Risk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Back-office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Support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&amp; ENE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36760" y="5486400"/>
            <a:ext cx="463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Primary Source = A, Secondary Source = B, Tertiary Source = 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85800" y="144792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58720" y="1752480"/>
            <a:ext cx="8077320" cy="3733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8F2A7AE-7FD0-48A3-9154-6D4E1DCFD60B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"/>
          <p:cNvSpPr/>
          <p:nvPr/>
        </p:nvSpPr>
        <p:spPr>
          <a:xfrm>
            <a:off x="1143000" y="3927600"/>
            <a:ext cx="6781680" cy="4539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143000" y="1679400"/>
            <a:ext cx="6781680" cy="4543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Sponsorship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1142640" y="1676520"/>
            <a:ext cx="335268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capabilities in power and gas marketing and risk management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Innovative Company - five years in a row (Fortune Magazine)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/>
          </p:nvPr>
        </p:nvSpPr>
        <p:spPr>
          <a:xfrm>
            <a:off x="4495320" y="1676520"/>
            <a:ext cx="342900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 Energy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 class operator and manager of generation facilities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development infrastructure that includes commercial talent, identified sites and secured equipment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62120" y="49528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143000" y="3927600"/>
            <a:ext cx="6781680" cy="2130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22860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Realize value in unregulated generation businesses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Accelerate the attainment of critical mass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Diversify generation portfolio mix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Complement existing competencies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investor base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630CCD9-FC74-4CF2-8272-4CDF97976196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Jinsung Myung</cp:lastModifiedBy>
  <cp:lastPrinted>2000-07-12T23:26:15Z</cp:lastPrinted>
  <dcterms:modified xsi:type="dcterms:W3CDTF">2000-07-12T23:31:42Z</dcterms:modified>
  <cp:revision>579</cp:revision>
  <dc:subject/>
  <dc:title>No Slide Title</dc:title>
</cp:coreProperties>
</file>