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21.wmf" ContentType="image/x-wmf"/>
  <Override PartName="/ppt/media/image19.wmf" ContentType="image/x-wmf"/>
  <Override PartName="/ppt/media/image2.png" ContentType="image/png"/>
  <Override PartName="/ppt/media/image5.wmf" ContentType="image/x-wmf"/>
  <Override PartName="/ppt/media/image14.wmf" ContentType="image/x-wmf"/>
  <Override PartName="/ppt/media/image15.wmf" ContentType="image/x-wmf"/>
  <Override PartName="/ppt/media/image6.wmf" ContentType="image/x-wmf"/>
  <Override PartName="/ppt/media/image1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7.wmf" ContentType="image/x-wmf"/>
  <Override PartName="/ppt/embeddings/oleObject7.docx" ContentType="application/vnd.openxmlformats-officedocument.wordprocessingml.document"/>
  <Override PartName="/ppt/embeddings/oleObject6.docx" ContentType="application/vnd.openxmlformats-officedocument.wordprocessingml.document"/>
  <Override PartName="/ppt/embeddings/oleObject9.docx" ContentType="application/vnd.openxmlformats-officedocument.wordprocessingml.document"/>
  <Override PartName="/ppt/embeddings/oleObject1.xlsx" ContentType="application/vnd.openxmlformats-officedocument.spreadsheetml.sheet"/>
  <Override PartName="/ppt/embeddings/oleObject8.docx" ContentType="application/vnd.openxmlformats-officedocument.wordprocessingml.document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embeddings/oleObject5.docx" ContentType="application/vnd.openxmlformats-officedocument.wordprocessingml.documen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2.docx" ContentType="application/vnd.openxmlformats-officedocument.wordprocessingml.document"/>
  <Override PartName="/ppt/embeddings/oleObject3.docx" ContentType="application/vnd.openxmlformats-officedocument.wordprocessingml.document"/>
  <Override PartName="/ppt/embeddings/oleObject4.docx" ContentType="application/vnd.openxmlformats-officedocument.wordprocessingml.document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A3F68B4-88C3-4C5D-BBB8-98F83CB72FC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2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02593BA-0946-4B19-AF6C-6BF7C657BE50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1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3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82C7CE8-08F7-4878-83BE-BF11A90BDA10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2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4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AF26807-FE16-4DD7-A059-64BB18D36B32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3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3A2D6F9-D6BF-4506-A125-041AF338A79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4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2F2B201-72EB-4A8D-A0B4-5D4FFA6FE026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10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11.wmf"/><Relationship Id="rId9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3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14.wmf"/><Relationship Id="rId5" Type="http://schemas.openxmlformats.org/officeDocument/2006/relationships/package" Target="../embeddings/oleObject3.docx"/><Relationship Id="rId6" Type="http://schemas.openxmlformats.org/officeDocument/2006/relationships/image" Target="../media/image15.wmf"/><Relationship Id="rId7" Type="http://schemas.openxmlformats.org/officeDocument/2006/relationships/package" Target="../embeddings/oleObject4.docx"/><Relationship Id="rId8" Type="http://schemas.openxmlformats.org/officeDocument/2006/relationships/image" Target="../media/image16.wmf"/><Relationship Id="rId9" Type="http://schemas.openxmlformats.org/officeDocument/2006/relationships/package" Target="../embeddings/oleObject5.docx"/><Relationship Id="rId10" Type="http://schemas.openxmlformats.org/officeDocument/2006/relationships/image" Target="../media/image17.wmf"/><Relationship Id="rId11" Type="http://schemas.openxmlformats.org/officeDocument/2006/relationships/package" Target="../embeddings/oleObject6.docx"/><Relationship Id="rId12" Type="http://schemas.openxmlformats.org/officeDocument/2006/relationships/image" Target="../media/image18.wmf"/><Relationship Id="rId13" Type="http://schemas.openxmlformats.org/officeDocument/2006/relationships/package" Target="../embeddings/oleObject7.docx"/><Relationship Id="rId14" Type="http://schemas.openxmlformats.org/officeDocument/2006/relationships/image" Target="../media/image19.wmf"/><Relationship Id="rId15" Type="http://schemas.openxmlformats.org/officeDocument/2006/relationships/package" Target="../embeddings/oleObject8.docx"/><Relationship Id="rId16" Type="http://schemas.openxmlformats.org/officeDocument/2006/relationships/image" Target="../media/image20.wmf"/><Relationship Id="rId17" Type="http://schemas.openxmlformats.org/officeDocument/2006/relationships/package" Target="../embeddings/oleObject9.docx"/><Relationship Id="rId18" Type="http://schemas.openxmlformats.org/officeDocument/2006/relationships/image" Target="../media/image21.wmf"/><Relationship Id="rId19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106668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14,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464832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4832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5775480" y="49942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1143000" y="3927600"/>
            <a:ext cx="6781680" cy="4539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143000" y="1679400"/>
            <a:ext cx="6781680" cy="4543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Sponsorship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1142640" y="1676520"/>
            <a:ext cx="335268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capabilities in power and gas trading, marketing and risk management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Innovative Company - five years in a row (</a:t>
            </a: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Fortune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Magazine)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/>
          </p:nvPr>
        </p:nvSpPr>
        <p:spPr>
          <a:xfrm>
            <a:off x="4495320" y="1676520"/>
            <a:ext cx="342900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 class operator and manager of generation facilities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development infrastructure that includes commercial talent, identified sites and secured equipment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62120" y="49528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143000" y="3927600"/>
            <a:ext cx="6781680" cy="2130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22860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Realize value in unregulated generation businesses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Accelerate the attainment of critical mass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Diversify generation portfolio mix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Complement existing competencies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investor base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294BF0B-2A73-4EE2-BD77-FDEBFB95B171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Domestic Portfolio Comparables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9" name=""/>
          <p:cNvGraphicFramePr/>
          <p:nvPr/>
        </p:nvGraphicFramePr>
        <p:xfrm>
          <a:off x="762120" y="1523880"/>
          <a:ext cx="7261200" cy="437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523880"/>
                    <a:ext cx="7261200" cy="437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4B8FAF1-F84C-49DC-9403-6A31CCFDB8A1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" name=""/>
          <p:cNvGraphicFramePr/>
          <p:nvPr/>
        </p:nvGraphicFramePr>
        <p:xfrm>
          <a:off x="243000" y="1523880"/>
          <a:ext cx="8659800" cy="4864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000" y="1523880"/>
                    <a:ext cx="8659800" cy="486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Comparable Stock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066680" y="5931000"/>
            <a:ext cx="25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Source: Bloomberg as of July, 12,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371600" y="1981080"/>
            <a:ext cx="3505320" cy="1668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P/E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Forward P/E*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76.51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58.31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60.60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29.78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43.37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33.63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57.50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51.16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13.04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12.13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EB610CC-9C60-431D-BF88-22B12BF7C292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85800" y="2895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Existing Asset Profile and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5A63E49-5E5C-456C-92C9-A246CF04E93B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1142640" y="167652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14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generation company that initially has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6,975 MW of net operating capacity in all nine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5,328 MW in late stages of development (2001-2003)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7,750 MW in turbine queue spots (2003-2004)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20,053 MW of total capacity by 2005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embodies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trading, marketing and risk management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Energy’s development, operational and asset management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EE3EA94-5FAB-40D6-9A9F-4BB6BFEF6B9B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6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217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0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221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4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225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8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229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2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233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6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237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0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241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4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9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250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3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254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7" name=""/>
          <p:cNvSpPr/>
          <p:nvPr/>
        </p:nvSpPr>
        <p:spPr>
          <a:xfrm>
            <a:off x="1676520" y="4978440"/>
            <a:ext cx="1187280" cy="13716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697040" y="5070600"/>
            <a:ext cx="118728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1981080" y="5035680"/>
            <a:ext cx="645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Fuels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1855800" y="52196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2030400" y="5489640"/>
            <a:ext cx="47484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052360" y="5219640"/>
            <a:ext cx="622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(62%)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030400" y="5775480"/>
            <a:ext cx="476280" cy="31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030400" y="562752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062080" y="5907240"/>
            <a:ext cx="7956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914400" y="977760"/>
            <a:ext cx="76201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(6,975 Net Operating 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315200" y="19051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H="1" flipV="1">
            <a:off x="7772400" y="3352320"/>
            <a:ext cx="4572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 flipV="1">
            <a:off x="685800" y="441936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7010280" y="3505320"/>
            <a:ext cx="1526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105880" y="299088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Manhattan, IL (656)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278680" y="346536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Wheatland, IN (508)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867280" y="3962520"/>
            <a:ext cx="591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Gleason, TN (536)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714640" y="4114800"/>
            <a:ext cx="713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Brownsville, TN (494)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724720" y="4363920"/>
            <a:ext cx="737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Albany, MS (396)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5779800" y="450864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Caledonia, MS (504)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6" name=""/>
          <p:cNvGrpSpPr/>
          <p:nvPr/>
        </p:nvGrpSpPr>
        <p:grpSpPr>
          <a:xfrm>
            <a:off x="152280" y="4648320"/>
            <a:ext cx="1218960" cy="761760"/>
            <a:chOff x="152280" y="4648320"/>
            <a:chExt cx="1218960" cy="761760"/>
          </a:xfrm>
        </p:grpSpPr>
        <p:sp>
          <p:nvSpPr>
            <p:cNvPr id="297" name=""/>
            <p:cNvSpPr/>
            <p:nvPr/>
          </p:nvSpPr>
          <p:spPr>
            <a:xfrm>
              <a:off x="152280" y="4648320"/>
              <a:ext cx="121356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288720" y="4744800"/>
              <a:ext cx="364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17520" y="4836960"/>
              <a:ext cx="1053720" cy="45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 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   (161)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 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421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0" name=""/>
          <p:cNvGrpSpPr/>
          <p:nvPr/>
        </p:nvGrpSpPr>
        <p:grpSpPr>
          <a:xfrm>
            <a:off x="6324480" y="1447920"/>
            <a:ext cx="1066680" cy="761760"/>
            <a:chOff x="6324480" y="1447920"/>
            <a:chExt cx="1066680" cy="761760"/>
          </a:xfrm>
        </p:grpSpPr>
        <p:sp>
          <p:nvSpPr>
            <p:cNvPr id="301" name=""/>
            <p:cNvSpPr/>
            <p:nvPr/>
          </p:nvSpPr>
          <p:spPr>
            <a:xfrm>
              <a:off x="6324480" y="1447920"/>
              <a:ext cx="106668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6406560" y="1506240"/>
              <a:ext cx="453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6488640" y="1623600"/>
              <a:ext cx="6937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(373)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Wiscasset 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1,159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4" name=""/>
          <p:cNvGrpSpPr/>
          <p:nvPr/>
        </p:nvGrpSpPr>
        <p:grpSpPr>
          <a:xfrm>
            <a:off x="7696080" y="3657600"/>
            <a:ext cx="1294920" cy="795240"/>
            <a:chOff x="7696080" y="3657600"/>
            <a:chExt cx="1294920" cy="795240"/>
          </a:xfrm>
        </p:grpSpPr>
        <p:grpSp>
          <p:nvGrpSpPr>
            <p:cNvPr id="305" name=""/>
            <p:cNvGrpSpPr/>
            <p:nvPr/>
          </p:nvGrpSpPr>
          <p:grpSpPr>
            <a:xfrm>
              <a:off x="7696080" y="3657600"/>
              <a:ext cx="1294920" cy="502200"/>
              <a:chOff x="7696080" y="3657600"/>
              <a:chExt cx="1294920" cy="502200"/>
            </a:xfrm>
          </p:grpSpPr>
          <p:sp>
            <p:nvSpPr>
              <p:cNvPr id="306" name=""/>
              <p:cNvSpPr/>
              <p:nvPr/>
            </p:nvSpPr>
            <p:spPr>
              <a:xfrm>
                <a:off x="7696080" y="3657600"/>
                <a:ext cx="1294920" cy="50220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7810200" y="3692520"/>
                <a:ext cx="4687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MAAC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7923240" y="3767400"/>
                <a:ext cx="96372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Sayreville,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09" name=""/>
            <p:cNvSpPr/>
            <p:nvPr/>
          </p:nvSpPr>
          <p:spPr>
            <a:xfrm>
              <a:off x="7788240" y="4017960"/>
              <a:ext cx="36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7973640" y="4088160"/>
              <a:ext cx="360" cy="36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1" name=""/>
          <p:cNvSpPr/>
          <p:nvPr/>
        </p:nvSpPr>
        <p:spPr>
          <a:xfrm>
            <a:off x="7848720" y="1905120"/>
            <a:ext cx="761760" cy="7617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8648640" y="386712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8569440" y="377820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1854360" y="541980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1854360" y="5619600"/>
            <a:ext cx="7272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2055960" y="5419800"/>
            <a:ext cx="366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(7%)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2051640" y="5619600"/>
            <a:ext cx="324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(23%)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1847880" y="582948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047680" y="5829480"/>
            <a:ext cx="396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 (6%)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048440" y="1733400"/>
            <a:ext cx="7308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029360" y="1828800"/>
            <a:ext cx="73080" cy="712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2048040" y="6039000"/>
            <a:ext cx="379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Wood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1847880" y="60292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115040" y="19144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1847880" y="620064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056680" y="6210360"/>
            <a:ext cx="358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Solar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933480" y="484812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105680" y="162864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879480" y="503244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753160" y="396252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5857920" y="3562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5705640" y="3076560"/>
            <a:ext cx="727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028880" y="494352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6248520" y="3187800"/>
            <a:ext cx="914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(665)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4648320" y="25146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4762440" y="2486160"/>
            <a:ext cx="766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Lake Benton, MN (104)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49D1F5E-EAFC-4BA2-998A-CB2A397D2F93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1" name=""/>
          <p:cNvGraphicFramePr/>
          <p:nvPr/>
        </p:nvGraphicFramePr>
        <p:xfrm>
          <a:off x="328680" y="1523880"/>
          <a:ext cx="8488440" cy="4440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8680" y="1523880"/>
                    <a:ext cx="8488440" cy="444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34E8258-DB51-4D2D-8FA6-7EFE973ADA12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/>
          </p:nvPr>
        </p:nvSpPr>
        <p:spPr>
          <a:xfrm>
            <a:off x="1142640" y="1676160"/>
            <a:ext cx="716292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Equipment Secured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 GE 7FA and up to 6 LM 6000 combustion turbines (11,750 MW combined cycle capacity)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7FA ship dates: 2001 (9), 2002 (14), 2003 (12), and 2004 (12)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LM 6000 ship date: 2001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contribute executed master steam turbine agreement; HRSG agreement is executed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3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Development Talent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Forty-five (45) (30-FPLE/15-ENA) developers working in all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and FPLE possess complementary regional staffing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to commit technical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4D570D4-EB46-45AA-B5E7-920A56F80181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PlaceHolder 2"/>
          <p:cNvSpPr>
            <a:spLocks noGrp="1"/>
          </p:cNvSpPr>
          <p:nvPr>
            <p:ph/>
          </p:nvPr>
        </p:nvSpPr>
        <p:spPr>
          <a:xfrm>
            <a:off x="1142640" y="1752120"/>
            <a:ext cx="746748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Advanced Development Projects (5,328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three projects totaling 1,423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ten projects totaling 3,905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high probability of success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Thirty-four (34) Greenfield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24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10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Acquisition (15,000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is actively pursuing acquiring greenfield sites and third party development rights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8170369-C602-43D8-92A5-82289F3FE0E5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2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413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6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417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0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421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4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425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8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429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2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433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6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437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5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446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9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450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3" name=""/>
          <p:cNvSpPr/>
          <p:nvPr/>
        </p:nvSpPr>
        <p:spPr>
          <a:xfrm>
            <a:off x="1697040" y="5181480"/>
            <a:ext cx="150336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836720" y="5257800"/>
            <a:ext cx="127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Assets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(MW)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855800" y="54864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855800" y="579132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1855800" y="56386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2071440" y="5486400"/>
            <a:ext cx="1031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 976 MW (2001)*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2071080" y="5800680"/>
            <a:ext cx="1088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1,498 MW  (2003)*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2071080" y="5638680"/>
            <a:ext cx="1069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2,520 MW (2002)*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914400" y="1066680"/>
            <a:ext cx="68580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 Location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990360" y="3809880"/>
            <a:ext cx="603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Pastoria, CA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1677240" y="3835440"/>
            <a:ext cx="665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 Vegas, NV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6345000" y="2860560"/>
            <a:ext cx="553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Sarnia, ON (453)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8001000" y="297180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8001000" y="304812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Providence, RI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1" name=""/>
          <p:cNvGrpSpPr/>
          <p:nvPr/>
        </p:nvGrpSpPr>
        <p:grpSpPr>
          <a:xfrm>
            <a:off x="7696080" y="3581280"/>
            <a:ext cx="1294920" cy="663840"/>
            <a:chOff x="7696080" y="3581280"/>
            <a:chExt cx="1294920" cy="663840"/>
          </a:xfrm>
        </p:grpSpPr>
        <p:grpSp>
          <p:nvGrpSpPr>
            <p:cNvPr id="482" name=""/>
            <p:cNvGrpSpPr/>
            <p:nvPr/>
          </p:nvGrpSpPr>
          <p:grpSpPr>
            <a:xfrm>
              <a:off x="7696080" y="3581280"/>
              <a:ext cx="1294920" cy="440640"/>
              <a:chOff x="7696080" y="3581280"/>
              <a:chExt cx="1294920" cy="440640"/>
            </a:xfrm>
          </p:grpSpPr>
          <p:sp>
            <p:nvSpPr>
              <p:cNvPr id="483" name=""/>
              <p:cNvSpPr/>
              <p:nvPr/>
            </p:nvSpPr>
            <p:spPr>
              <a:xfrm>
                <a:off x="7696080" y="3581280"/>
                <a:ext cx="1294920" cy="34812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7810200" y="3605040"/>
                <a:ext cx="48744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MAAC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7923240" y="3655800"/>
                <a:ext cx="96372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Marcus Hook,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86" name=""/>
            <p:cNvSpPr/>
            <p:nvPr/>
          </p:nvSpPr>
          <p:spPr>
            <a:xfrm>
              <a:off x="7788240" y="383220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7973640" y="38800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8" name=""/>
          <p:cNvSpPr/>
          <p:nvPr/>
        </p:nvSpPr>
        <p:spPr>
          <a:xfrm>
            <a:off x="8667720" y="38419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8699400" y="375768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8153280" y="289548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4038480" y="46483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4172040" y="4648320"/>
            <a:ext cx="58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Bastrop, TX (250)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7543800" y="4622760"/>
            <a:ext cx="1187280" cy="13971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7785000" y="4768920"/>
            <a:ext cx="778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Greenfield Sites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7888320" y="4978440"/>
            <a:ext cx="544680" cy="9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 - 7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 - 6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- 9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7086600" y="358128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1676520" y="6019920"/>
            <a:ext cx="44956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485 MW in Wind Assets to come on line in 2001.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1,700 MW in queue spots for 2002.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6,000 MW in queue spots for 2003 &amp;  2004.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6391440" y="346716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(170)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C9D4265-1C1F-4755-A343-E57FD2D1A478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91440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219320" y="1828440"/>
            <a:ext cx="6781680" cy="25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 Executive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 Existing Asset Profile and Development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 Financial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 Next Steps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713153D-A8BF-41FA-BDE3-11681354BFF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PlaceHolder 1"/>
          <p:cNvSpPr>
            <a:spLocks noGrp="1"/>
          </p:cNvSpPr>
          <p:nvPr>
            <p:ph type="title"/>
          </p:nvPr>
        </p:nvSpPr>
        <p:spPr>
          <a:xfrm>
            <a:off x="685800" y="87624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Breakdown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4" name=""/>
          <p:cNvGraphicFramePr/>
          <p:nvPr/>
        </p:nvGraphicFramePr>
        <p:xfrm>
          <a:off x="4597560" y="1523880"/>
          <a:ext cx="4165560" cy="2324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97560" y="1523880"/>
                    <a:ext cx="416556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6" name=""/>
          <p:cNvGraphicFramePr/>
          <p:nvPr/>
        </p:nvGraphicFramePr>
        <p:xfrm>
          <a:off x="457200" y="3809880"/>
          <a:ext cx="4038480" cy="22100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0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" y="3809880"/>
                    <a:ext cx="4038480" cy="221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8" name=""/>
          <p:cNvGraphicFramePr/>
          <p:nvPr/>
        </p:nvGraphicFramePr>
        <p:xfrm>
          <a:off x="4610160" y="3848040"/>
          <a:ext cx="4140000" cy="217188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50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610160" y="3848040"/>
                    <a:ext cx="4140000" cy="217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10" name=""/>
          <p:cNvGraphicFramePr/>
          <p:nvPr/>
        </p:nvGraphicFramePr>
        <p:xfrm>
          <a:off x="457200" y="1523880"/>
          <a:ext cx="4038480" cy="224820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51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57200" y="1523880"/>
                    <a:ext cx="4038480" cy="224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20B27EA-756F-4FB7-9737-7BF7CCE1F2CE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685800" y="3124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Financial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1B1AFE1-4B55-4157-AE74-A7DE2647D995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Five Year Proforma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685800" y="178452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533520" y="2290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685800" y="2114640"/>
            <a:ext cx="7848720" cy="339876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Existing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EBITDA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$ 572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Net Income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94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$ 111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$ 166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After-Tax Cash Flow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$ 180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$ 156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$ 168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$ 292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$ 316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Existing Assets with Development Pipeline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EBITDA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$ 561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$ 718       $1,010        $1,338        $1,597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Net Income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$ 133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$ 159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$ 389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After-Tax Cash Flow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$ 253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$ 487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A030AB7-8CD4-4535-AC54-F5E87D314C6F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PlaceHolder 1"/>
          <p:cNvSpPr>
            <a:spLocks noGrp="1"/>
          </p:cNvSpPr>
          <p:nvPr>
            <p:ph type="title"/>
          </p:nvPr>
        </p:nvSpPr>
        <p:spPr>
          <a:xfrm>
            <a:off x="685800" y="96480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762120" y="2209680"/>
            <a:ext cx="7619760" cy="312444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762120" y="186696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4" name=""/>
          <p:cNvGraphicFramePr/>
          <p:nvPr/>
        </p:nvGraphicFramePr>
        <p:xfrm>
          <a:off x="990720" y="2438280"/>
          <a:ext cx="7619760" cy="2540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2438280"/>
                    <a:ext cx="7619760" cy="254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26" name=""/>
          <p:cNvSpPr/>
          <p:nvPr/>
        </p:nvSpPr>
        <p:spPr>
          <a:xfrm>
            <a:off x="839880" y="5486400"/>
            <a:ext cx="1044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*Prior to IPO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3D5A592-0457-4590-8DDD-35BCA5D83351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"/>
          <p:cNvSpPr/>
          <p:nvPr/>
        </p:nvSpPr>
        <p:spPr>
          <a:xfrm>
            <a:off x="990720" y="1638360"/>
            <a:ext cx="7086600" cy="21715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990720" y="3809880"/>
            <a:ext cx="7086600" cy="221004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1066680" y="1689120"/>
            <a:ext cx="6934320" cy="21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1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2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3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Amount (MM)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$ 50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$ 210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$ 475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$ 735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(yrs)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3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Treasury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6.80%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6.33%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Spread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2.25%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4.50%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5.00%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4.67%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All-in Coupon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9.05%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11.00%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11.20%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11.00%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1066680" y="3886200"/>
            <a:ext cx="6934320" cy="213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Assets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Assets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Amount (MM)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$ 659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$ 875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$ 1,534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(yrs)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20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20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Treasury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6.50%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6.20%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6.33%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Spread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3.00%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2.50%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2.72%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All-in Coupon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9.50%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8.70%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9.04%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Financing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685800" y="14446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27B968F-D72F-4A99-B7E8-0FD011972C3E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"/>
          <p:cNvSpPr/>
          <p:nvPr/>
        </p:nvSpPr>
        <p:spPr>
          <a:xfrm>
            <a:off x="533520" y="2182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85800" y="2133720"/>
            <a:ext cx="7848720" cy="301140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Capital Expenditures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($ 193)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($ 1,524)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($ 2,488)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($ 1,650)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($ 1,650)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Cash Flow from 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$206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$ 253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$ 300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$ 487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$ 547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Debt Proceeds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$135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$ 960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$ 1,851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$ 1,163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$ 1,155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IPO Proceeds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$500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Net Capital Sources/(Uses)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$ 148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($ 311)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($ 337)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$ 0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$ 52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Cumulative Capital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$ 648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$ 337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$ 0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$ 0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$ 52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838080" y="4000680"/>
            <a:ext cx="7315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Requirements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685800" y="5181480"/>
            <a:ext cx="784872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needs funded from internally generated cash, debt and IPO proceeds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812880" y="182880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4D5CD70-08BA-4768-94C0-F120B98C29C6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EFED906-96E0-4BA5-8200-E142A3437777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PlaceHolder 1"/>
          <p:cNvSpPr>
            <a:spLocks noGrp="1"/>
          </p:cNvSpPr>
          <p:nvPr>
            <p:ph type="title"/>
          </p:nvPr>
        </p:nvSpPr>
        <p:spPr>
          <a:xfrm>
            <a:off x="1041120" y="1002960"/>
            <a:ext cx="60325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PlaceHolder 2"/>
          <p:cNvSpPr>
            <a:spLocks noGrp="1"/>
          </p:cNvSpPr>
          <p:nvPr>
            <p:ph/>
          </p:nvPr>
        </p:nvSpPr>
        <p:spPr>
          <a:xfrm>
            <a:off x="1371240" y="1599840"/>
            <a:ext cx="70866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Development non-compete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Fuel/Power ROFR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Support services 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Non-core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Wind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NewCo headquarters location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Negotiation, documentation and due diligence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FERC filing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Transaction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3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Bank Feedback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Use of proceeds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JV formation and IPO timing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Historical operating and 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Target debt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3DC7B67-781F-4437-98CF-16F068BE7591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PlaceHolder 1"/>
          <p:cNvSpPr>
            <a:spLocks noGrp="1"/>
          </p:cNvSpPr>
          <p:nvPr>
            <p:ph type="title"/>
          </p:nvPr>
        </p:nvSpPr>
        <p:spPr>
          <a:xfrm>
            <a:off x="837720" y="987120"/>
            <a:ext cx="76201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9" name=""/>
          <p:cNvGraphicFramePr/>
          <p:nvPr/>
        </p:nvGraphicFramePr>
        <p:xfrm>
          <a:off x="1930320" y="1689120"/>
          <a:ext cx="4191120" cy="1828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30320" y="1689120"/>
                    <a:ext cx="419112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1" name=""/>
          <p:cNvGraphicFramePr/>
          <p:nvPr/>
        </p:nvGraphicFramePr>
        <p:xfrm>
          <a:off x="5016600" y="1701720"/>
          <a:ext cx="4267080" cy="181620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55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016600" y="1701720"/>
                    <a:ext cx="4267080" cy="181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53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4" name=""/>
          <p:cNvGraphicFramePr/>
          <p:nvPr/>
        </p:nvGraphicFramePr>
        <p:xfrm>
          <a:off x="5003640" y="3467160"/>
          <a:ext cx="4305600" cy="173016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55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003640" y="3467160"/>
                    <a:ext cx="4305600" cy="173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6" name=""/>
          <p:cNvGraphicFramePr/>
          <p:nvPr/>
        </p:nvGraphicFramePr>
        <p:xfrm>
          <a:off x="469800" y="3505320"/>
          <a:ext cx="4051440" cy="1701720"/>
        </p:xfrm>
        <a:graphic>
          <a:graphicData uri="http://schemas.openxmlformats.org/presentationml/2006/ole">
            <p:oleObj progId="Word.Document.12" r:id="rId7" spid="">
              <p:embed/>
              <p:pic>
                <p:nvPicPr>
                  <p:cNvPr id="557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69800" y="3505320"/>
                    <a:ext cx="4051440" cy="170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8" name=""/>
          <p:cNvGraphicFramePr/>
          <p:nvPr/>
        </p:nvGraphicFramePr>
        <p:xfrm>
          <a:off x="3517920" y="1701720"/>
          <a:ext cx="4114800" cy="1806480"/>
        </p:xfrm>
        <a:graphic>
          <a:graphicData uri="http://schemas.openxmlformats.org/presentationml/2006/ole">
            <p:oleObj progId="Word.Document.12" r:id="rId9" spid="">
              <p:embed/>
              <p:pic>
                <p:nvPicPr>
                  <p:cNvPr id="559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3517920" y="1701720"/>
                    <a:ext cx="4114800" cy="1806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0" name=""/>
          <p:cNvGraphicFramePr/>
          <p:nvPr/>
        </p:nvGraphicFramePr>
        <p:xfrm>
          <a:off x="469800" y="1714680"/>
          <a:ext cx="4064040" cy="1780920"/>
        </p:xfrm>
        <a:graphic>
          <a:graphicData uri="http://schemas.openxmlformats.org/presentationml/2006/ole">
            <p:oleObj progId="Word.Document.12" r:id="rId11" spid="">
              <p:embed/>
              <p:pic>
                <p:nvPicPr>
                  <p:cNvPr id="561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469800" y="1714680"/>
                    <a:ext cx="4064040" cy="178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2" name=""/>
          <p:cNvGraphicFramePr/>
          <p:nvPr/>
        </p:nvGraphicFramePr>
        <p:xfrm>
          <a:off x="3492360" y="3492360"/>
          <a:ext cx="4191120" cy="1689120"/>
        </p:xfrm>
        <a:graphic>
          <a:graphicData uri="http://schemas.openxmlformats.org/presentationml/2006/ole">
            <p:oleObj progId="Word.Document.12" r:id="rId13" spid="">
              <p:embed/>
              <p:pic>
                <p:nvPicPr>
                  <p:cNvPr id="563" name="" descr="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3492360" y="3492360"/>
                    <a:ext cx="4191120" cy="168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4" name=""/>
          <p:cNvGraphicFramePr/>
          <p:nvPr/>
        </p:nvGraphicFramePr>
        <p:xfrm>
          <a:off x="1905120" y="3505320"/>
          <a:ext cx="4190760" cy="1689120"/>
        </p:xfrm>
        <a:graphic>
          <a:graphicData uri="http://schemas.openxmlformats.org/presentationml/2006/ole">
            <p:oleObj progId="Word.Document.12" r:id="rId15" spid="">
              <p:embed/>
              <p:pic>
                <p:nvPicPr>
                  <p:cNvPr id="565" name="" descr="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1905120" y="3505320"/>
                    <a:ext cx="4190760" cy="168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6" name=""/>
          <p:cNvSpPr/>
          <p:nvPr/>
        </p:nvSpPr>
        <p:spPr>
          <a:xfrm>
            <a:off x="2666880" y="5791320"/>
            <a:ext cx="39625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Holidays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7" name=""/>
          <p:cNvGraphicFramePr/>
          <p:nvPr/>
        </p:nvGraphicFramePr>
        <p:xfrm>
          <a:off x="2438280" y="5892840"/>
          <a:ext cx="5631120" cy="304920"/>
        </p:xfrm>
        <a:graphic>
          <a:graphicData uri="http://schemas.openxmlformats.org/presentationml/2006/ole">
            <p:oleObj progId="Word.Document.12" r:id="rId17" spid="">
              <p:embed/>
              <p:pic>
                <p:nvPicPr>
                  <p:cNvPr id="568" name="" descr="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2438280" y="5892840"/>
                    <a:ext cx="5631120" cy="30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8949E2-2085-443A-91BB-C45DC7C9412A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29714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Executive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753D774-5FC0-425E-9D53-348B71B3B5AB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98748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 Statement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21932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establish the premier North American energy company involved in the businesses of: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Development, acquisition, ownership, and operation of electric power generation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Optimization of generation portfolio through active risk management of assets and commodity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FA6CD34-045B-4400-9DD3-25028912DB6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281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World Class Capabilities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ts val="0"/>
              </a:lnSpc>
              <a:spcBef>
                <a:spcPts val="312"/>
              </a:spcBef>
              <a:spcAft>
                <a:spcPts val="312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trading, risk management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technology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851040" y="49021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51040" y="505476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048120" y="492768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590920" y="497844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048120" y="508968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876920" y="482616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286680" y="472428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362640" y="496584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262C59E-D656-4D4F-992A-7ED2C8B3AC2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1143000" y="2057040"/>
            <a:ext cx="678168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 physical and intellectual assets from FPL Energy (“FPLE”) and Enron North America (“ENA”)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Rapid growth through greenfield development utilizing combustion turbine position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 Enron’s model for risk management and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Supplement growth by pursuing strategic acquisitions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Retain, attract and grow intellectual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sponsors’ expertise to supplement NewCo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498680" y="5257800"/>
            <a:ext cx="6172200" cy="609480"/>
          </a:xfrm>
          <a:prstGeom prst="rect">
            <a:avLst/>
          </a:prstGeom>
          <a:solidFill>
            <a:srgbClr val="0000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20,000+ MW by 2005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15CC31C-9BEB-4D40-AD50-8676E761CCF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"/>
          <p:cNvGraphicFramePr/>
          <p:nvPr/>
        </p:nvGraphicFramePr>
        <p:xfrm>
          <a:off x="1066680" y="2590920"/>
          <a:ext cx="7010640" cy="3276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590920"/>
                    <a:ext cx="701064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Growth 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927000" y="1752480"/>
            <a:ext cx="716292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4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five year EPS compounded annual growth rate of 25-30%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581280" y="2971800"/>
            <a:ext cx="2514600" cy="304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Income 5-yr.CAGR 31%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B319267-18A2-49E0-AF79-FD9FD0807D3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380880" y="4495680"/>
            <a:ext cx="1600200" cy="60984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743200" y="228600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952880" y="228600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057400" y="49528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2057400" y="47242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943600" y="48769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5943600" y="46483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048120" y="4343400"/>
            <a:ext cx="2819160" cy="91440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79132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556272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42900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365760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143000" y="3048120"/>
            <a:ext cx="220968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Assets (3,094 MW) Advanced Development (1,423MW) Up to 6 Turbines (300 MW)           24 Development Sites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                                              Development ROFR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Three-year Toll                                 Temporary Credit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248520" y="49291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337440" y="443376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362320" y="504360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247840" y="44956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035160" y="4572000"/>
            <a:ext cx="2819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80880" y="46483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743200" y="2438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952880" y="2438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886200" y="3260880"/>
            <a:ext cx="14479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 Fuel/Power ROFR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934320" y="4495680"/>
            <a:ext cx="1600200" cy="60984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934320" y="464832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943600" y="3048120"/>
            <a:ext cx="236232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Assets (3,881 MW) Advanced Development (3,905 MW) 31 Unallocated CTs (7,750 MW)               10 Development Sites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                                              Development ROFR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Temporary Credit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B254F0C-A356-484C-8DB6-02B208BEA25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8506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Capability 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09480" y="1981080"/>
            <a:ext cx="8229600" cy="335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 Hires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Outsource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Power/Gas Trading, Risk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Back-office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Support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&amp; ENA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36760" y="5486400"/>
            <a:ext cx="463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Primary Source = A, Secondary Source = B, Tertiary Source = 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85800" y="144792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58720" y="1752480"/>
            <a:ext cx="8077320" cy="3733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3C7A6B2-59A0-4CC2-8F5F-B3C090F2F13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2000-07-13T18:18:06Z</cp:lastPrinted>
  <dcterms:modified xsi:type="dcterms:W3CDTF">2000-07-13T18:30:09Z</dcterms:modified>
  <cp:revision>614</cp:revision>
  <dc:subject/>
  <dc:title>No Slide Title</dc:title>
</cp:coreProperties>
</file>