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10.wmf" ContentType="image/x-wmf"/>
  <Override PartName="/ppt/media/image1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46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1B7C31-2BFD-40C7-95F3-67F3E8B52B4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BBC99E-CEC5-4FFB-9602-2B4A89EB952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884F8F-D10B-4E1D-9B6F-FC89E9D3302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CF4585-E37C-49AD-BBB7-A28474FEE0D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2D3CC6-C897-4493-B0E7-DF25FD093E1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5D767E-6423-4917-9CB3-0852A7D261D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5.wmf"/><Relationship Id="rId9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520" y="499428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7/11/00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and risk management to be designed by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contribute key trading and marketing personnel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utilize Enron’s back office system and risk management capabilities (services agreement)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and trading to focus on asset optimization, not speculative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1C0EBC-0AEC-4059-AB86-9AE79551616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083E90-DB56-4B62-80A0-DD9FDD2DB62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1E53F6-19EC-4665-A6C7-281F6947E31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867280" y="190512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Assets, Development Projects &amp; Turbines                        (Total 15,534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4,817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1057320" y="37036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37036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5A36B1-B562-48B4-A9D7-D8EE768F415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Existing Asset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AC4F85-8DDA-4F4D-A2C6-9B3FB48B550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National generation company that initially has: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6,975 MWs of net operating capacity in all nine NERC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5,328 MWs in the latter stages of development (2001-2003)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7,750 MWs in turbines queue spots (2003-2004)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20,053 MWs of total capacity (by 2005)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NewCo embodies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ENA’s trading and marketing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development, operational and asset management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FCFE9B-CE1B-4DEE-998C-A7276DABA4F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06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14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31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4" name=""/>
          <p:cNvSpPr/>
          <p:nvPr/>
        </p:nvSpPr>
        <p:spPr>
          <a:xfrm>
            <a:off x="1697040" y="500076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981080" y="50482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855800" y="5257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052360" y="525780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914400" y="914400"/>
            <a:ext cx="7620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3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74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7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78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7696080" y="3581280"/>
            <a:ext cx="1294920" cy="714240"/>
            <a:chOff x="7696080" y="3581280"/>
            <a:chExt cx="1294920" cy="714240"/>
          </a:xfrm>
        </p:grpSpPr>
        <p:grpSp>
          <p:nvGrpSpPr>
            <p:cNvPr id="282" name=""/>
            <p:cNvGrpSpPr/>
            <p:nvPr/>
          </p:nvGrpSpPr>
          <p:grpSpPr>
            <a:xfrm>
              <a:off x="7696080" y="3581280"/>
              <a:ext cx="1294920" cy="407520"/>
              <a:chOff x="7696080" y="3581280"/>
              <a:chExt cx="1294920" cy="407520"/>
            </a:xfrm>
          </p:grpSpPr>
          <p:sp>
            <p:nvSpPr>
              <p:cNvPr id="283" name=""/>
              <p:cNvSpPr/>
              <p:nvPr/>
            </p:nvSpPr>
            <p:spPr>
              <a:xfrm>
                <a:off x="7696080" y="3581280"/>
                <a:ext cx="1294920" cy="407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7810200" y="3609720"/>
                <a:ext cx="379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7923240" y="3668400"/>
                <a:ext cx="96372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</a:t>
                </a: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6" name=""/>
            <p:cNvSpPr/>
            <p:nvPr/>
          </p:nvSpPr>
          <p:spPr>
            <a:xfrm>
              <a:off x="7788240" y="38736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7973640" y="39304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648640" y="38512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582040" y="3759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854360" y="545796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854360" y="565776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055960" y="545796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051640" y="565776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847880" y="58672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47680" y="58672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48040" y="60768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847880" y="6067440"/>
            <a:ext cx="73080" cy="7128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847880" y="623880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056680" y="624852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05732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000080" y="503856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162080" y="49435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B384AB-85F9-4BEB-8FB5-63F9AA98F96F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8" name=""/>
          <p:cNvGraphicFramePr/>
          <p:nvPr/>
        </p:nvGraphicFramePr>
        <p:xfrm>
          <a:off x="762120" y="1670040"/>
          <a:ext cx="7543800" cy="423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70040"/>
                    <a:ext cx="7543800" cy="423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F17386-9CD2-4246-BE56-F1854CF782A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600200" y="129528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15000" y="129528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4" name=""/>
          <p:cNvGraphicFramePr/>
          <p:nvPr/>
        </p:nvGraphicFramePr>
        <p:xfrm>
          <a:off x="457200" y="1562040"/>
          <a:ext cx="4038480" cy="2171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562040"/>
                    <a:ext cx="403848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6" name=""/>
          <p:cNvGraphicFramePr/>
          <p:nvPr/>
        </p:nvGraphicFramePr>
        <p:xfrm>
          <a:off x="4572000" y="1562040"/>
          <a:ext cx="4114800" cy="21970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562040"/>
                    <a:ext cx="4114800" cy="219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8" name=""/>
          <p:cNvGraphicFramePr/>
          <p:nvPr/>
        </p:nvGraphicFramePr>
        <p:xfrm>
          <a:off x="495360" y="3746520"/>
          <a:ext cx="3975120" cy="23241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95360" y="3746520"/>
                    <a:ext cx="397512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0" name=""/>
          <p:cNvGraphicFramePr/>
          <p:nvPr/>
        </p:nvGraphicFramePr>
        <p:xfrm>
          <a:off x="4572000" y="3733920"/>
          <a:ext cx="4086360" cy="232416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33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0" y="3733920"/>
                    <a:ext cx="40863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882321-1E58-419A-ADBB-C940FF1AC44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85800" y="7585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143000" y="53352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600200" y="120636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715000" y="123192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6" name=""/>
          <p:cNvGraphicFramePr/>
          <p:nvPr/>
        </p:nvGraphicFramePr>
        <p:xfrm>
          <a:off x="520560" y="1523880"/>
          <a:ext cx="3899160" cy="2133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0560" y="1523880"/>
                    <a:ext cx="389916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8" name=""/>
          <p:cNvGraphicFramePr/>
          <p:nvPr/>
        </p:nvGraphicFramePr>
        <p:xfrm>
          <a:off x="4572000" y="1549440"/>
          <a:ext cx="4102200" cy="2108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549440"/>
                    <a:ext cx="4102200" cy="210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0" name=""/>
          <p:cNvGraphicFramePr/>
          <p:nvPr/>
        </p:nvGraphicFramePr>
        <p:xfrm>
          <a:off x="507960" y="3733920"/>
          <a:ext cx="3886200" cy="23241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7960" y="3733920"/>
                    <a:ext cx="388620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2" name=""/>
          <p:cNvGraphicFramePr/>
          <p:nvPr/>
        </p:nvGraphicFramePr>
        <p:xfrm>
          <a:off x="4597560" y="3720960"/>
          <a:ext cx="4038480" cy="232416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97560" y="3720960"/>
                    <a:ext cx="40384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3E73A7-82D4-4D85-B998-EE77F0896AE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904760"/>
            <a:ext cx="678168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Transaction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Existing Asset Profile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Development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 Financial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 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   Next Steps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7BCBEFB-499D-4118-9B3E-E7E26A8CB84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D362A8-0E84-413F-AEB7-77CD4E0D28D4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16292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Equipment Secured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 GE 7FA and up to 6 LM 6000 combustion turbines (11,750 MW combined cycle capacity)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 7FA ship dates:  2001 (9), 2002 (14), 2003 (12), and 2004 (12)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 6000 ship dates: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to contribute executed master steam turbine agreement; HRSG agreement is executed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Development 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Forty five (45) (30-FPLE/15-ENA) developers working in all NERC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and FPLE possess complementary regional staffing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Parent company to commit technical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0CDE12-395D-4E3C-B9FA-86086C61EAB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4674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Advanced Development Projects (5,328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three projects totaling 1,423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ten projects totaling 3,905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high probability of success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Thirty four (34) Greenfield Sites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24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10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Acquisition (15,000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actively pursuing acquiring third party development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218369-9A9B-4659-B09F-2BD08EE8A127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524600" y="380988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817200"/>
            <a:chOff x="7696080" y="3581280"/>
            <a:chExt cx="1294920" cy="81720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527760"/>
              <a:chOff x="7696080" y="3581280"/>
              <a:chExt cx="1294920" cy="52776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52776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1728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91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9589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40334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86800" y="38098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896320" y="371304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543800" y="4622760"/>
            <a:ext cx="1187280" cy="16002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696440" y="5029200"/>
            <a:ext cx="477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706160" y="5181480"/>
            <a:ext cx="489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714440" y="5334120"/>
            <a:ext cx="428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715520" y="5486400"/>
            <a:ext cx="50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7715520" y="563868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7734240" y="579132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7743240" y="5943600"/>
            <a:ext cx="430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7753320" y="6095880"/>
            <a:ext cx="563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EF4B8A-0AB1-4D5F-9119-41EB3135E3F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7189E59-AF87-451B-9E70-6593F64D631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685800" y="8888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Philosophy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utilize intellectual resources from both sponsors to staff a fully functional world class generation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Sponsors to make candidates available for senior management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to provide majority of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contribute personnel to supplement the organization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 agreements to be used to contract for services that are more effectively provided by the sponsor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policies and incentives to attract, retain,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BD7F3F-2183-46F6-B775-4EB94C4ABE0F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914400" y="1447920"/>
            <a:ext cx="784872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 and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960480" y="563868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272FAC-25B0-4A07-8714-6D35A012679D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Support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 - Develop the internal resources to provide owner’s engineer services, supplement with resources contracted from FPL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- plant operations staff to be NewCo resources, contract with FPL to provide support services (e.g. fleet team, inventory sharing,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 - FPL to temporarily provide services until people, processes and systems are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- FPL to provide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611B13-3DB3-4F5F-B38E-2C419EDCDBDD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Support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Systems - NewCo will contract with Enron to provide key services including electronic trading, marketing, invoicing, accounting and daily P&amp;L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- Enron to provide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Restructuring - Enron will act as NewCo’s agent in restructuring the QF portfolio.  NewCo will benefit from Enron’s QF restructuring track record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8B865A6-A660-4DF9-86B7-1CB2441C2D5A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 and Retain Intellectual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&amp; Benefits - to be set to attract, motivate and retain best 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model to be the basis of compensation system (e.g. use of stock options and performance review process)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the viability of retaining the FPL pension plan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benefits such as 401k, and medical and dental insurance and other benefits appear to be similar between the organizations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6AC0D61-35DA-4CAA-AC15-002908D9DD4D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3788AB-293D-443D-9BF3-65A4668B331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197C9B-92E5-4C3E-AA4C-7A7495D761FF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33520" y="1905120"/>
            <a:ext cx="8229600" cy="32763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9" name=""/>
          <p:cNvGraphicFramePr/>
          <p:nvPr/>
        </p:nvGraphicFramePr>
        <p:xfrm>
          <a:off x="609480" y="1981080"/>
          <a:ext cx="807732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81080"/>
                    <a:ext cx="807732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89B799-D856-40BE-8771-99E2C349175D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85800" y="1508040"/>
            <a:ext cx="16002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533520" y="1905120"/>
            <a:ext cx="8153280" cy="220968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5" name=""/>
          <p:cNvGraphicFramePr/>
          <p:nvPr/>
        </p:nvGraphicFramePr>
        <p:xfrm>
          <a:off x="762120" y="2044800"/>
          <a:ext cx="8153280" cy="1828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044800"/>
                    <a:ext cx="815328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D2CBD7-435E-489D-A4B3-76E5BB40ABCA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"/>
          <p:cNvSpPr/>
          <p:nvPr/>
        </p:nvSpPr>
        <p:spPr>
          <a:xfrm>
            <a:off x="914400" y="1143000"/>
            <a:ext cx="1828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(Debt Assumptions)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990720" y="1460520"/>
            <a:ext cx="7086600" cy="2273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990720" y="3733920"/>
            <a:ext cx="7086600" cy="22860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1" name=""/>
          <p:cNvGraphicFramePr/>
          <p:nvPr/>
        </p:nvGraphicFramePr>
        <p:xfrm>
          <a:off x="1219320" y="1601640"/>
          <a:ext cx="6933960" cy="187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1640"/>
                    <a:ext cx="6933960" cy="187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3" name=""/>
          <p:cNvGraphicFramePr/>
          <p:nvPr/>
        </p:nvGraphicFramePr>
        <p:xfrm>
          <a:off x="1219320" y="3860640"/>
          <a:ext cx="6781680" cy="19814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3860640"/>
                    <a:ext cx="6781680" cy="198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AFA25F-A6D3-45A3-B434-7963BDE29327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2006640"/>
            <a:ext cx="7848720" cy="3314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Funding for Development Projects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($ in Millions)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2004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219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322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535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615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Debt Proceeds*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861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1,493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990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Net Capital Sources/Uses: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(443)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(672)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(124)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(44)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Cumulative Capital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(533)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(657)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(701)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Financing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762120" y="4191120"/>
            <a:ext cx="71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7B92A6-309F-4D75-A299-0B5AA30B8BA3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PlaceHolder 1"/>
          <p:cNvSpPr>
            <a:spLocks noGrp="1"/>
          </p:cNvSpPr>
          <p:nvPr>
            <p:ph type="title"/>
          </p:nvPr>
        </p:nvSpPr>
        <p:spPr>
          <a:xfrm>
            <a:off x="60948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4D7263-C59F-4113-8F94-1D70D6962EE8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/>
          </p:nvPr>
        </p:nvSpPr>
        <p:spPr>
          <a:xfrm>
            <a:off x="837720" y="1752480"/>
            <a:ext cx="70866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sponsors providing complementary skills and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Genco with significant long term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risk management with asset optimization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Substantial, diverse asset base provides significant cash flow and 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Combustion turbine backlog, experienced development team and strong development pipeline to provide significant growth through greenfield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914400" y="1143000"/>
            <a:ext cx="64008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0ACA6D-95B1-40E4-A78A-17C8E8C68914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BC0A61-893C-4F0C-8448-03288A772A01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62B902-87AF-43A1-8422-5C2804ABC933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PlaceHolder 1"/>
          <p:cNvSpPr>
            <a:spLocks noGrp="1"/>
          </p:cNvSpPr>
          <p:nvPr>
            <p:ph type="title"/>
          </p:nvPr>
        </p:nvSpPr>
        <p:spPr>
          <a:xfrm>
            <a:off x="685800" y="1002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PlaceHolder 2"/>
          <p:cNvSpPr>
            <a:spLocks noGrp="1"/>
          </p:cNvSpPr>
          <p:nvPr>
            <p:ph/>
          </p:nvPr>
        </p:nvSpPr>
        <p:spPr>
          <a:xfrm>
            <a:off x="1142640" y="1447920"/>
            <a:ext cx="7086600" cy="441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Non-compete on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ROFR on Fuel/Power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Methodology - Pros/Cons for NewCo and Sponsors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Services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Negotiation, documentation and due diligence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Bank Selection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or not include Non-core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with Wind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Filing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Operating and Financial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of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Debt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107E09-F460-4BE3-8BEB-BB7DE75B1AEF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2DBA133-7D4A-414A-8114-E02442A3C43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Calendar for rest of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5BBCF6-FDA4-4B8E-8A35-0B789BE02A97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PlaceHolder 1"/>
          <p:cNvSpPr>
            <a:spLocks noGrp="1"/>
          </p:cNvSpPr>
          <p:nvPr>
            <p:ph type="title"/>
          </p:nvPr>
        </p:nvSpPr>
        <p:spPr>
          <a:xfrm>
            <a:off x="685800" y="304812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Unused Slides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2B4D2D-2F15-4E1A-BB11-39559E6B0B68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2C3537-4627-4A4C-8094-CA2525B54912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D51F14E-9E49-416C-882D-CD3621C15746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Organization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8" name=""/>
          <p:cNvGraphicFramePr/>
          <p:nvPr/>
        </p:nvGraphicFramePr>
        <p:xfrm>
          <a:off x="1360440" y="1692360"/>
          <a:ext cx="6510240" cy="392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0440" y="1692360"/>
                    <a:ext cx="6510240" cy="392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0" name=""/>
          <p:cNvSpPr/>
          <p:nvPr/>
        </p:nvSpPr>
        <p:spPr>
          <a:xfrm>
            <a:off x="1066680" y="53352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D8459A-6882-443D-B374-B75E42084ABA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Services Currently Provided by FPL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2" name=""/>
          <p:cNvGraphicFramePr/>
          <p:nvPr/>
        </p:nvGraphicFramePr>
        <p:xfrm>
          <a:off x="1600200" y="1752480"/>
          <a:ext cx="5975280" cy="213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752480"/>
                    <a:ext cx="597528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4" name=""/>
          <p:cNvSpPr/>
          <p:nvPr/>
        </p:nvSpPr>
        <p:spPr>
          <a:xfrm>
            <a:off x="1066680" y="64764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B1152F-EAA4-4015-A88E-5D4212B35775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5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7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F8D914-CF06-4ED3-8658-FFB7AC6376FF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through the greenfield and brownfield development of generating facilities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core growth by pursuing strategic acquisitions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expertise from FPL and Enron to supplement NewCo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9C5954-8928-44A3-B63C-C546D727EA6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a five year EPS compounded annual growth rate of 25-30% by: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new power generation facilities with existing GE 7FA queue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dominant wind generation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capital requirements from a combination of internally generated cash and debt and equity offering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Focusing on asset optimization to enhance portfolio value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D05D3F-F1DB-4072-8493-3E8D168A9FA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Unparalleled capabilities in power and gas marketing and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Innovative Company - five years in a row (Fortune Magazine)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operator of generation facilities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development infrastructure that includes commercial talent, identified sites and secured equipment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AFA062-7AB9-4CB6-BB1F-89BC9A5D443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Sponsors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Mutual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Realization of value in unregulated generation businesses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the attainment of critical mass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Diversify generation portfolio mix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Complement existing competencies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significant capital to parent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investment in generation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arrangement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investor base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Independence from regulated 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C776DA-EB63-4F8F-9A87-DEEC0473DEB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838080" y="1752480"/>
          <a:ext cx="754380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752480"/>
                    <a:ext cx="754380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687920" y="33656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50040" y="29462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186600" y="265428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973920" y="23623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56280" y="3378240"/>
            <a:ext cx="56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0FDC79-5307-4F1C-BB88-A27DA8E7092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2000-07-11T23:57:03Z</cp:lastPrinted>
  <dcterms:modified xsi:type="dcterms:W3CDTF">2000-07-12T00:56:26Z</dcterms:modified>
  <cp:revision>535</cp:revision>
  <dc:subject/>
  <dc:title>No Slide Title</dc:title>
</cp:coreProperties>
</file>