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7.wmf" ContentType="image/x-wmf"/>
  <Override PartName="/ppt/media/image16.wmf" ContentType="image/x-wmf"/>
  <Override PartName="/ppt/media/image10.wmf" ContentType="image/x-wmf"/>
  <Override PartName="/ppt/media/image1.wmf" ContentType="image/x-wmf"/>
  <Override PartName="/ppt/media/image28.wmf" ContentType="image/x-wmf"/>
  <Override PartName="/ppt/media/image27.wmf" ContentType="image/x-wmf"/>
  <Override PartName="/ppt/media/image6.wmf" ContentType="image/x-wmf"/>
  <Override PartName="/ppt/media/image15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14.wmf" ContentType="image/x-wmf"/>
  <Override PartName="/ppt/media/image5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5.docx" ContentType="application/vnd.openxmlformats-officedocument.wordprocessingml.documen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docx" ContentType="application/vnd.openxmlformats-officedocument.wordprocessingml.document"/>
  <Override PartName="/ppt/embeddings/oleObject6.docx" ContentType="application/vnd.openxmlformats-officedocument.wordprocessingml.documen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46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31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33.xml" ContentType="application/vnd.openxmlformats-officedocument.presentationml.slide+xml"/>
  <Override PartName="/ppt/slides/slide4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8E51D9-B2AC-4422-A55B-B3CACDF970FB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CB4766-A0E2-4098-97B4-DB1EADD4F6C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2BC3422-56F1-4036-B9C4-F16830E4B2B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5C61010-F05E-4241-91C7-5D86C2E8C40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07BD5C-5A33-4A41-8E45-EA505D4F34B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30DBB7-24B1-4403-9C29-832BEFCAA97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0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3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4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5.wmf"/><Relationship Id="rId9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9.wmf"/><Relationship Id="rId5" Type="http://schemas.openxmlformats.org/officeDocument/2006/relationships/slideLayout" Target="../slideLayouts/slideLayout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0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21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22.wmf"/><Relationship Id="rId7" Type="http://schemas.openxmlformats.org/officeDocument/2006/relationships/package" Target="../embeddings/oleObject4.docx"/><Relationship Id="rId8" Type="http://schemas.openxmlformats.org/officeDocument/2006/relationships/image" Target="../media/image23.wmf"/><Relationship Id="rId9" Type="http://schemas.openxmlformats.org/officeDocument/2006/relationships/package" Target="../embeddings/oleObject5.docx"/><Relationship Id="rId10" Type="http://schemas.openxmlformats.org/officeDocument/2006/relationships/image" Target="../media/image24.wmf"/><Relationship Id="rId11" Type="http://schemas.openxmlformats.org/officeDocument/2006/relationships/package" Target="../embeddings/oleObject6.docx"/><Relationship Id="rId12" Type="http://schemas.openxmlformats.org/officeDocument/2006/relationships/image" Target="../media/image25.wmf"/><Relationship Id="rId13" Type="http://schemas.openxmlformats.org/officeDocument/2006/relationships/slideLayout" Target="../slideLayouts/slideLayout5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7.wmf"/><Relationship Id="rId3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8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49568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005520" y="4994280"/>
            <a:ext cx="186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7/12/00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and risk management to be designed by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to contribute key trading and marketing personnel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utilize Enron’s back office system and risk management capabilities (services agreement)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and trading to focus on asset optimization, not speculative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F4F1317-D2C1-446F-BA90-EA916E0CABA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Portfolio 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5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C390B31-3267-473F-88E1-0BCC80BB043E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0C2556-F6B1-4D62-801D-AECE5C3C5F7D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867280" y="1905120"/>
            <a:ext cx="12193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Assets, Development Projects &amp; Turbines                        (Total 15,534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55627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V="1">
            <a:off x="36576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65760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981080" y="19051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4,817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41972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6" name=""/>
          <p:cNvGraphicFramePr/>
          <p:nvPr/>
        </p:nvGraphicFramePr>
        <p:xfrm>
          <a:off x="1057320" y="3703680"/>
          <a:ext cx="7031160" cy="244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7320" y="3703680"/>
                    <a:ext cx="7031160" cy="24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E1CA116-C3B3-4B62-BF35-EFD705DE280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85800" y="28191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Existing Asset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9D769D-DF93-45F4-A891-CA98765EC56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National generation company that initially has: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6,975 MWs of net operating capacity in all nine NERC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5,328 MWs in the latter stages of development (2001-2003)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7,750 MWs in turbines queue spots (2003-2004)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20,053 MWs of total capacity (by 2005)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NewCo embodies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ENA’s trading and marketing expertise;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Energy’s development, operational and asset management expertise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7A614B-CC74-462D-B28B-E1A296A0E41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3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194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7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198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1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02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5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06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9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10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3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14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7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18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6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27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31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4" name=""/>
          <p:cNvSpPr/>
          <p:nvPr/>
        </p:nvSpPr>
        <p:spPr>
          <a:xfrm>
            <a:off x="1697040" y="500076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981080" y="50482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855800" y="5257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052360" y="525780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914400" y="914400"/>
            <a:ext cx="7620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3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74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7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278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1" name=""/>
          <p:cNvGrpSpPr/>
          <p:nvPr/>
        </p:nvGrpSpPr>
        <p:grpSpPr>
          <a:xfrm>
            <a:off x="7696080" y="3581280"/>
            <a:ext cx="1294920" cy="714240"/>
            <a:chOff x="7696080" y="3581280"/>
            <a:chExt cx="1294920" cy="714240"/>
          </a:xfrm>
        </p:grpSpPr>
        <p:grpSp>
          <p:nvGrpSpPr>
            <p:cNvPr id="282" name=""/>
            <p:cNvGrpSpPr/>
            <p:nvPr/>
          </p:nvGrpSpPr>
          <p:grpSpPr>
            <a:xfrm>
              <a:off x="7696080" y="3581280"/>
              <a:ext cx="1294920" cy="407520"/>
              <a:chOff x="7696080" y="3581280"/>
              <a:chExt cx="1294920" cy="407520"/>
            </a:xfrm>
          </p:grpSpPr>
          <p:sp>
            <p:nvSpPr>
              <p:cNvPr id="283" name=""/>
              <p:cNvSpPr/>
              <p:nvPr/>
            </p:nvSpPr>
            <p:spPr>
              <a:xfrm>
                <a:off x="7696080" y="3581280"/>
                <a:ext cx="1294920" cy="4075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7810200" y="3609720"/>
                <a:ext cx="37980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7923240" y="3668400"/>
                <a:ext cx="963720" cy="274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</a:t>
                </a: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6" name=""/>
            <p:cNvSpPr/>
            <p:nvPr/>
          </p:nvSpPr>
          <p:spPr>
            <a:xfrm>
              <a:off x="7788240" y="38736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7973640" y="39304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8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8648640" y="385128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8582040" y="3759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854360" y="545796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854360" y="565776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055960" y="545796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051640" y="565776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1847880" y="586728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047680" y="58672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048040" y="60768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847880" y="6067440"/>
            <a:ext cx="73080" cy="7128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1847880" y="623880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056680" y="624852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05732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000080" y="503856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162080" y="49435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AB9B293-C338-4BB9-8E23-ABED872296BD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8" name=""/>
          <p:cNvGraphicFramePr/>
          <p:nvPr/>
        </p:nvGraphicFramePr>
        <p:xfrm>
          <a:off x="762120" y="1670040"/>
          <a:ext cx="7543800" cy="423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670040"/>
                    <a:ext cx="7543800" cy="423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3F8DD4-A91F-4F32-BFED-14C4D1334919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600200" y="1295280"/>
            <a:ext cx="1600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715000" y="1295280"/>
            <a:ext cx="1600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4" name=""/>
          <p:cNvGraphicFramePr/>
          <p:nvPr/>
        </p:nvGraphicFramePr>
        <p:xfrm>
          <a:off x="457200" y="1562040"/>
          <a:ext cx="4038480" cy="2171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562040"/>
                    <a:ext cx="4038480" cy="21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26" name=""/>
          <p:cNvGraphicFramePr/>
          <p:nvPr/>
        </p:nvGraphicFramePr>
        <p:xfrm>
          <a:off x="4495680" y="1562040"/>
          <a:ext cx="4191120" cy="21970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2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562040"/>
                    <a:ext cx="4191120" cy="219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28" name=""/>
          <p:cNvGraphicFramePr/>
          <p:nvPr/>
        </p:nvGraphicFramePr>
        <p:xfrm>
          <a:off x="457200" y="3746520"/>
          <a:ext cx="4038480" cy="232416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32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57200" y="3746520"/>
                    <a:ext cx="403848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30" name=""/>
          <p:cNvGraphicFramePr/>
          <p:nvPr/>
        </p:nvGraphicFramePr>
        <p:xfrm>
          <a:off x="4495680" y="3733920"/>
          <a:ext cx="4162680" cy="232416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33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495680" y="3733920"/>
                    <a:ext cx="416268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909CE1F-520A-4E0E-A9F6-1FC7C62DA74D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685800" y="7585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1143000" y="53352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600200" y="1206360"/>
            <a:ext cx="1600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715000" y="1231920"/>
            <a:ext cx="16002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6" name=""/>
          <p:cNvGraphicFramePr/>
          <p:nvPr/>
        </p:nvGraphicFramePr>
        <p:xfrm>
          <a:off x="520560" y="1523880"/>
          <a:ext cx="3899160" cy="2133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20560" y="1523880"/>
                    <a:ext cx="3899160" cy="213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38" name=""/>
          <p:cNvGraphicFramePr/>
          <p:nvPr/>
        </p:nvGraphicFramePr>
        <p:xfrm>
          <a:off x="4572000" y="1549440"/>
          <a:ext cx="4102200" cy="21081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3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549440"/>
                    <a:ext cx="4102200" cy="210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0" name=""/>
          <p:cNvGraphicFramePr/>
          <p:nvPr/>
        </p:nvGraphicFramePr>
        <p:xfrm>
          <a:off x="507960" y="3733920"/>
          <a:ext cx="3886200" cy="232416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34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07960" y="3733920"/>
                    <a:ext cx="388620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2" name=""/>
          <p:cNvGraphicFramePr/>
          <p:nvPr/>
        </p:nvGraphicFramePr>
        <p:xfrm>
          <a:off x="4597560" y="3720960"/>
          <a:ext cx="4038480" cy="232416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343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97560" y="3720960"/>
                    <a:ext cx="403848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776C8C9-894A-4764-A322-8F2CCE32D77D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1219320" y="1904760"/>
            <a:ext cx="678168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Transaction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Existing Asset Profile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Development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 Financial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  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4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   Next Steps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4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4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4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2E44AC-B4AD-4A3C-9E1C-C003D335817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9C64CEE-E2F7-4CC5-9007-4FD1D99DAB1B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/>
          </p:nvPr>
        </p:nvSpPr>
        <p:spPr>
          <a:xfrm>
            <a:off x="1142640" y="1600200"/>
            <a:ext cx="716292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Equipment Secured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47 GE 7FA and up to 6 LM 6000 combustion turbines (11,750 MW combined cycle capacity)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 7FA ship dates:  2001 (9), 2002 (14), 2003 (12), and 2004 (12)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LM 6000 ship dates: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to contribute executed master steam turbine agreement; HRSG agreement is executed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 Development Talent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Forty five (45) (30-FPLE/15-ENA) developers working in all NERC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and FPLE possess complementary regional staffing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Parent company to commit technical expertise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9747F9-992D-4876-A4D6-5C0B8BEE7DB8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/>
          </p:nvPr>
        </p:nvSpPr>
        <p:spPr>
          <a:xfrm>
            <a:off x="1142640" y="1600200"/>
            <a:ext cx="74674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Advanced Development Projects (5,328 MW)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controls three projects totaling 1,423 MW in operation by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controls ten projects totaling 3,905 MW in operation by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high probability of success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Thirty four (34) Greenfield Sites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controls 24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controls 10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Acquisition (15,000 MW)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actively pursuing acquiring third party development rights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0E4C2FC-773B-44DE-9F4B-3A81D5145D26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2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5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3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" y="914400"/>
            <a:ext cx="68580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524600" y="380988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7696080" y="3581280"/>
            <a:ext cx="1294920" cy="817200"/>
            <a:chOff x="7696080" y="3581280"/>
            <a:chExt cx="1294920" cy="817200"/>
          </a:xfrm>
        </p:grpSpPr>
        <p:grpSp>
          <p:nvGrpSpPr>
            <p:cNvPr id="482" name=""/>
            <p:cNvGrpSpPr/>
            <p:nvPr/>
          </p:nvGrpSpPr>
          <p:grpSpPr>
            <a:xfrm>
              <a:off x="7696080" y="3581280"/>
              <a:ext cx="1294920" cy="527760"/>
              <a:chOff x="7696080" y="3581280"/>
              <a:chExt cx="1294920" cy="527760"/>
            </a:xfrm>
          </p:grpSpPr>
          <p:sp>
            <p:nvSpPr>
              <p:cNvPr id="483" name=""/>
              <p:cNvSpPr/>
              <p:nvPr/>
            </p:nvSpPr>
            <p:spPr>
              <a:xfrm>
                <a:off x="7696080" y="3581280"/>
                <a:ext cx="1294920" cy="52776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810200" y="3617280"/>
                <a:ext cx="39888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7923240" y="369180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1,700 MW’s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6" name=""/>
            <p:cNvSpPr/>
            <p:nvPr/>
          </p:nvSpPr>
          <p:spPr>
            <a:xfrm>
              <a:off x="7788240" y="395892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973640" y="403344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8686800" y="38098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896320" y="371304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543800" y="4622760"/>
            <a:ext cx="1187280" cy="16002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696440" y="5029200"/>
            <a:ext cx="477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7706160" y="5181480"/>
            <a:ext cx="489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7714440" y="5334120"/>
            <a:ext cx="428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7715520" y="5486400"/>
            <a:ext cx="50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7715520" y="5638680"/>
            <a:ext cx="521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7734240" y="5791320"/>
            <a:ext cx="521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7743240" y="5943600"/>
            <a:ext cx="430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7753320" y="6095880"/>
            <a:ext cx="563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1749C6-15D0-499C-9172-B9AC6454D6D5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Organization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BE687FE-3727-400F-89BA-63BD6C7D65E5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PlaceHolder 1"/>
          <p:cNvSpPr>
            <a:spLocks noGrp="1"/>
          </p:cNvSpPr>
          <p:nvPr>
            <p:ph type="title"/>
          </p:nvPr>
        </p:nvSpPr>
        <p:spPr>
          <a:xfrm>
            <a:off x="685800" y="88884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Philosophy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utilize intellectual resources from both sponsors to staff a fully functional world class generation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Sponsors to make candidates available for senior management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 to provide majority of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to contribute personnel to supplement the organization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services agreements to be used to contract for services that are more effectively provided by the sponsor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policies and incentives to attract, retain, manage and grow intellectual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5D2BBB-84AF-4772-878D-67F113CEC4E1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914400" y="1447920"/>
            <a:ext cx="784872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40000" lnSpcReduction="1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 and Marketing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914400"/>
                <a:tab algn="ctr" pos="3657600"/>
                <a:tab algn="ctr" pos="4572000"/>
                <a:tab algn="ctr" pos="548640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960480" y="563868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5C1F8B-E078-4773-8CC3-E02B1898EF80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Contracted Support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PlaceHolder 2"/>
          <p:cNvSpPr>
            <a:spLocks noGrp="1"/>
          </p:cNvSpPr>
          <p:nvPr>
            <p:ph/>
          </p:nvPr>
        </p:nvSpPr>
        <p:spPr>
          <a:xfrm>
            <a:off x="1143000" y="1374480"/>
            <a:ext cx="6781680" cy="449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 - Develop the internal resources to provide owner’s engineer services, supplement with resources contracted from FPL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- plant operations staff to be NewCo resources, contract with FPL to provide support services (e.g. fleet team, inventory sharing, etc.)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 - FPL to temporarily provide services until people, processes and systems are in place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 - FPL to provide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C9F47ED-A87B-4652-89D3-520EAB348523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Contracted Support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Risk Management Systems - NewCo will contract with Enron to provide key services including electronic trading, marketing, invoicing, accounting and daily P&amp;L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 - Enron to provide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Restructuring - Enron will act as NewCo’s agent in restructuring the QF portfolio.  NewCo will benefit from Enron’s QF restructuring track record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EF4ED48-DF9B-44F1-80E0-35071038337F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PlaceHolder 1"/>
          <p:cNvSpPr>
            <a:spLocks noGrp="1"/>
          </p:cNvSpPr>
          <p:nvPr>
            <p:ph type="title"/>
          </p:nvPr>
        </p:nvSpPr>
        <p:spPr>
          <a:xfrm>
            <a:off x="685800" y="92700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 and Retain Intellectual Capital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PlaceHolder 2"/>
          <p:cNvSpPr>
            <a:spLocks noGrp="1"/>
          </p:cNvSpPr>
          <p:nvPr>
            <p:ph/>
          </p:nvPr>
        </p:nvSpPr>
        <p:spPr>
          <a:xfrm>
            <a:off x="1143000" y="1374480"/>
            <a:ext cx="6781680" cy="449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Compensation &amp; Benefits - to be set to attract, motivate and retain best people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model to be the basis of compensation system (e.g. use of stock options and performance review process)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the viability of retaining the FPL pension plan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benefits such as 401k, and medical and dental insurance and other benefits appear to be similar between the organizations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C6D8FA1-B3C2-4052-BA62-FAD9DEA81689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E3E18C-43B6-42DE-9154-146B5226E9B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CCFC92-EABF-4FD7-A419-226ABCDE8412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533520" y="1905120"/>
            <a:ext cx="8229600" cy="32763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9" name=""/>
          <p:cNvGraphicFramePr/>
          <p:nvPr/>
        </p:nvGraphicFramePr>
        <p:xfrm>
          <a:off x="609480" y="1981080"/>
          <a:ext cx="8077320" cy="32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981080"/>
                    <a:ext cx="807732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3AED85-5BB0-4C60-9358-1A6E0F182C1B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85800" y="1508040"/>
            <a:ext cx="16002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($ in Millions)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533520" y="1905120"/>
            <a:ext cx="8153280" cy="220968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35" name=""/>
          <p:cNvGraphicFramePr/>
          <p:nvPr/>
        </p:nvGraphicFramePr>
        <p:xfrm>
          <a:off x="838080" y="2133720"/>
          <a:ext cx="8001000" cy="1552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2133720"/>
                    <a:ext cx="8001000" cy="155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A5404E2-FEC0-4566-B639-591F676E0B8D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"/>
          <p:cNvSpPr/>
          <p:nvPr/>
        </p:nvSpPr>
        <p:spPr>
          <a:xfrm>
            <a:off x="914400" y="1143000"/>
            <a:ext cx="1828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(Debt Assumptions)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990720" y="1460520"/>
            <a:ext cx="7086600" cy="2273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990720" y="3733920"/>
            <a:ext cx="7086600" cy="22860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1" name=""/>
          <p:cNvGraphicFramePr/>
          <p:nvPr/>
        </p:nvGraphicFramePr>
        <p:xfrm>
          <a:off x="1219320" y="1601640"/>
          <a:ext cx="6933960" cy="187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601640"/>
                    <a:ext cx="6933960" cy="187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43" name=""/>
          <p:cNvGraphicFramePr/>
          <p:nvPr/>
        </p:nvGraphicFramePr>
        <p:xfrm>
          <a:off x="1219320" y="3860640"/>
          <a:ext cx="6781680" cy="19814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4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19320" y="3860640"/>
                    <a:ext cx="6781680" cy="198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F3BE7D0-CC84-4129-BB0D-A16F9B7987BE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85800" y="2006640"/>
            <a:ext cx="7848720" cy="33145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Funding for Development Projects</a:t>
            </a:r>
            <a:r>
              <a:rPr b="0" lang="en-US" sz="1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($ in Millions)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2001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2002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2003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2004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219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322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535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615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Debt Proceeds*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861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1,493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990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990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Net Capital Sources/Uses: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583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(444)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(673)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(125)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(45)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Cumulative Capital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583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139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(533)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(658)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(703)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114480"/>
                <a:tab algn="l" pos="2400480"/>
                <a:tab algn="l" pos="342900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Financing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762120" y="4191120"/>
            <a:ext cx="7162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3B8B457-8813-4F11-808D-DBD81B639381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PlaceHolder 1"/>
          <p:cNvSpPr>
            <a:spLocks noGrp="1"/>
          </p:cNvSpPr>
          <p:nvPr>
            <p:ph type="title"/>
          </p:nvPr>
        </p:nvSpPr>
        <p:spPr>
          <a:xfrm>
            <a:off x="60948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D88D5D-1499-4395-A70A-0DEAE1FE8F65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PlaceHolder 1"/>
          <p:cNvSpPr>
            <a:spLocks noGrp="1"/>
          </p:cNvSpPr>
          <p:nvPr>
            <p:ph/>
          </p:nvPr>
        </p:nvSpPr>
        <p:spPr>
          <a:xfrm>
            <a:off x="837720" y="1752480"/>
            <a:ext cx="708660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sponsors providing complementary skills and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Genco with significant long term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risk management with asset optimization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Substantial, diverse asset base provides significant cash flow and net income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Combustion turbine backlog, experienced development team and strong development pipeline to provide significant growth through greenfield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914400" y="1143000"/>
            <a:ext cx="64008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3E5A9B-A9CB-48C4-83A0-799AAC1B1395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Capabilities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 and Marketing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Infrastructure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990720" y="51055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99072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3352680" y="51055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2819520" y="51814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335268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5105520" y="502920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6477120" y="48769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6553080" y="51055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2DDE74-F001-4EA3-B733-EF5A3A890331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1FE4EC-66D9-44B4-ABE6-A69976696855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PlaceHolder 1"/>
          <p:cNvSpPr>
            <a:spLocks noGrp="1"/>
          </p:cNvSpPr>
          <p:nvPr>
            <p:ph type="title"/>
          </p:nvPr>
        </p:nvSpPr>
        <p:spPr>
          <a:xfrm>
            <a:off x="685800" y="10029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PlaceHolder 2"/>
          <p:cNvSpPr>
            <a:spLocks noGrp="1"/>
          </p:cNvSpPr>
          <p:nvPr>
            <p:ph/>
          </p:nvPr>
        </p:nvSpPr>
        <p:spPr>
          <a:xfrm>
            <a:off x="1142640" y="1447920"/>
            <a:ext cx="7086600" cy="441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Non-compete on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ROFR on Fuel/Power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Methodology - Pros/Cons for NewCo and Sponsors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Services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Negotiation, documentation and due diligence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Bank Selection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of Proceeds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or not include Non-core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Story with Wind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Filing 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 Operating and Financial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 of NewCo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Debt Rating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72A3BF5-E662-4CDC-80A8-7F5F8A998037}" type="slidenum">
              <a:t>39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76A4015-3AD3-4BD0-B626-0C7EEAD92C4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70" name=""/>
          <p:cNvGraphicFramePr/>
          <p:nvPr/>
        </p:nvGraphicFramePr>
        <p:xfrm>
          <a:off x="838080" y="1676520"/>
          <a:ext cx="4264200" cy="1857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676520"/>
                    <a:ext cx="4264200" cy="185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72" name=""/>
          <p:cNvGraphicFramePr/>
          <p:nvPr/>
        </p:nvGraphicFramePr>
        <p:xfrm>
          <a:off x="2514600" y="1689120"/>
          <a:ext cx="4191120" cy="18288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7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514600" y="16891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74" name=""/>
          <p:cNvGraphicFramePr/>
          <p:nvPr/>
        </p:nvGraphicFramePr>
        <p:xfrm>
          <a:off x="4191120" y="1701720"/>
          <a:ext cx="4190760" cy="182880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57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191120" y="1701720"/>
                    <a:ext cx="419076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76" name=""/>
          <p:cNvGraphicFramePr/>
          <p:nvPr/>
        </p:nvGraphicFramePr>
        <p:xfrm>
          <a:off x="825480" y="3517920"/>
          <a:ext cx="4267080" cy="173988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577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825480" y="3517920"/>
                    <a:ext cx="4267080" cy="17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78" name=""/>
          <p:cNvGraphicFramePr/>
          <p:nvPr/>
        </p:nvGraphicFramePr>
        <p:xfrm>
          <a:off x="2514600" y="3517920"/>
          <a:ext cx="4191120" cy="1739880"/>
        </p:xfrm>
        <a:graphic>
          <a:graphicData uri="http://schemas.openxmlformats.org/presentationml/2006/ole">
            <p:oleObj progId="Word.Document.12" r:id="rId9" spid="">
              <p:embed/>
              <p:pic>
                <p:nvPicPr>
                  <p:cNvPr id="579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2514600" y="3517920"/>
                    <a:ext cx="4191120" cy="17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80" name=""/>
          <p:cNvGraphicFramePr/>
          <p:nvPr/>
        </p:nvGraphicFramePr>
        <p:xfrm>
          <a:off x="1454040" y="5715000"/>
          <a:ext cx="6546960" cy="600120"/>
        </p:xfrm>
        <a:graphic>
          <a:graphicData uri="http://schemas.openxmlformats.org/presentationml/2006/ole">
            <p:oleObj progId="Word.Document.12" r:id="rId11" spid="">
              <p:embed/>
              <p:pic>
                <p:nvPicPr>
                  <p:cNvPr id="581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1454040" y="5715000"/>
                    <a:ext cx="6546960" cy="60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D15AF2A-0AD9-4CA8-BB58-DB2935C0D1BD}" type="slidenum">
              <a:t>40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PlaceHolder 1"/>
          <p:cNvSpPr>
            <a:spLocks noGrp="1"/>
          </p:cNvSpPr>
          <p:nvPr>
            <p:ph type="title"/>
          </p:nvPr>
        </p:nvSpPr>
        <p:spPr>
          <a:xfrm>
            <a:off x="685800" y="3048120"/>
            <a:ext cx="76960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Unused Slides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33BE09F-D964-4F34-A44D-22F08161B62C}" type="slidenum">
              <a:t>41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Strengths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over 2 dozen sites in various stages of the permitting and siting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Diversification: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assets in the WSCC, SERC, ECAR, MAIN and Nepool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and Trading: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07345D3-EA12-4460-A2FA-8FAC1DD5B6B3}" type="slidenum">
              <a:t>42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Development Sites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Sites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SERC: 5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ECAR: 2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SPP: 6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MAIN: 3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NEPOOL: 1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PlaceHolder 3"/>
          <p:cNvSpPr>
            <a:spLocks noGrp="1"/>
          </p:cNvSpPr>
          <p:nvPr>
            <p:ph/>
          </p:nvPr>
        </p:nvSpPr>
        <p:spPr>
          <a:xfrm>
            <a:off x="460980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 Sites: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EDD0E6-F17E-43AB-8C16-BE3E910CCC03}" type="slidenum">
              <a:t>43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 Organization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9" name=""/>
          <p:cNvGraphicFramePr/>
          <p:nvPr/>
        </p:nvGraphicFramePr>
        <p:xfrm>
          <a:off x="1360440" y="1692360"/>
          <a:ext cx="6510240" cy="392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60440" y="1692360"/>
                    <a:ext cx="6510240" cy="392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91" name=""/>
          <p:cNvSpPr/>
          <p:nvPr/>
        </p:nvSpPr>
        <p:spPr>
          <a:xfrm>
            <a:off x="1066680" y="53352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8016EBA-6E88-4FC8-8DCB-3A1375DE06C3}" type="slidenum">
              <a:t>44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Services Currently Provided by FPL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93" name=""/>
          <p:cNvGraphicFramePr/>
          <p:nvPr/>
        </p:nvGraphicFramePr>
        <p:xfrm>
          <a:off x="1600200" y="1752480"/>
          <a:ext cx="5975280" cy="2133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752480"/>
                    <a:ext cx="5975280" cy="213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95" name=""/>
          <p:cNvSpPr/>
          <p:nvPr/>
        </p:nvSpPr>
        <p:spPr>
          <a:xfrm>
            <a:off x="1066680" y="64764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4A4BBA-ACB4-490D-B7F1-98FD578F6058}" type="slidenum">
              <a:t>45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6" name=""/>
          <p:cNvGraphicFramePr/>
          <p:nvPr/>
        </p:nvGraphicFramePr>
        <p:xfrm>
          <a:off x="1066680" y="1752480"/>
          <a:ext cx="7391520" cy="403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391520" cy="40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98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9482EF-17C0-4903-A505-5372D7DBD2AE}" type="slidenum">
              <a:t>46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 through the greenfield and brownfield development of generating facilities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portfolio through active risk management of assets and commodity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core growth by pursuing strategic acquisitions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attract, manage and grow intellectual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expertise from FPL and Enron to supplement NewCo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6864199-4803-4CB0-826B-91CF962B03E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Strategy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Achieve a five year EPS compounded annual growth rate of 25-30% by: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new power generation facilities with existing GE 7FA queue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Expanding dominant wind generation position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Pursuing strategic acquisitions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capital requirements from a combination of internally generated cash and debt and equity offering proceeds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Focusing on asset optimization to enhance portfolio value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E98FD62-E6E8-480D-BC8E-72EFBB417A1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Unparalleled capabilities in power and gas marketing and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Innovative Company - five years in a row (Fortune Magazine)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operator of generation facilities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 development infrastructure that includes commercial talent, identified sites and secured equipment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806FF46-90A8-4306-908F-A4FB0B8BCA0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to Sponsors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Mutual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Realization of value in unregulated generation businesses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Accelerate the attainment of critical mass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Diversify generation portfolio mix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Complement existing competencies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significant capital to parent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investment in generation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Tolling arrangement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investor base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Independence from regulated side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BC6D90A-5696-4F02-810B-6A143F8997E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"/>
          <p:cNvGraphicFramePr/>
          <p:nvPr/>
        </p:nvGraphicFramePr>
        <p:xfrm>
          <a:off x="838080" y="1752480"/>
          <a:ext cx="7543800" cy="3962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752480"/>
                    <a:ext cx="7543800" cy="396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687920" y="33656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450040" y="294624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186600" y="265428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973920" y="236232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256280" y="3378240"/>
            <a:ext cx="562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CAGR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4171109-A868-4842-9D30-F1A962577C0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2000-07-12T11:21:36Z</cp:lastPrinted>
  <dcterms:modified xsi:type="dcterms:W3CDTF">2000-07-12T11:55:39Z</dcterms:modified>
  <cp:revision>538</cp:revision>
  <dc:subject/>
  <dc:title>No Slide Title</dc:title>
</cp:coreProperties>
</file>