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C75FF7-E0FA-490A-B12B-D72DE45A4EE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533520" y="6095880"/>
            <a:ext cx="731880" cy="57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graphicFrame>
        <p:nvGraphicFramePr>
          <p:cNvPr id="9" name=""/>
          <p:cNvGraphicFramePr/>
          <p:nvPr/>
        </p:nvGraphicFramePr>
        <p:xfrm>
          <a:off x="7238880" y="6172200"/>
          <a:ext cx="1381320" cy="530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238880" y="6172200"/>
                    <a:ext cx="1381320" cy="530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3047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377AC2B-FA86-4ACE-8AA8-2CCBF743123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Summary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440" y="1905120"/>
            <a:ext cx="8077320" cy="358128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lvl="3" marL="1428840" indent="-228600">
              <a:lnSpc>
                <a:spcPct val="150000"/>
              </a:lnSpc>
              <a:spcBef>
                <a:spcPts val="349"/>
              </a:spcBef>
              <a:buNone/>
              <a:tabLst>
                <a:tab algn="l" pos="0"/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2005</a:t>
            </a:r>
            <a:r>
              <a:rPr b="0" lang="en-US" sz="1400" strike="noStrike" u="sng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MW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(Yr 2000: 6,871MW):         7,478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9,694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13,444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16,444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19,444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 Income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103,156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141,851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219,722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348,736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453,721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EPS ($)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2.06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2.84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4.39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6.97                    9.07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CAGR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38%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46%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50%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45%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Cap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2,090,907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3,306,516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5,889,929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10,750,580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16,085,038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P/E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20.27x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23.31x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26.81x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30.83x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35.45x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5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Number of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50,000,000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50,000,000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349"/>
              </a:spcBef>
              <a:buNone/>
              <a:tabLst>
                <a:tab algn="l" pos="0"/>
                <a:tab algn="l" pos="2057400"/>
                <a:tab algn="l" pos="2286000"/>
                <a:tab algn="l" pos="3429000"/>
                <a:tab algn="l" pos="4572000"/>
                <a:tab algn="l" pos="5715000"/>
                <a:tab algn="l" pos="68580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Outstanding Shares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685800" y="150804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E1AB65-1F97-488B-A280-93CFF94C5A0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83808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Summary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685800" y="150804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533520" y="1905120"/>
            <a:ext cx="8229600" cy="32763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" name=""/>
          <p:cNvGraphicFramePr/>
          <p:nvPr/>
        </p:nvGraphicFramePr>
        <p:xfrm>
          <a:off x="609480" y="2057400"/>
          <a:ext cx="8153640" cy="2819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2057400"/>
                    <a:ext cx="8153640" cy="281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113C4C-8FD9-4CB7-AAB7-6CC4BE966B5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Year Pro-forma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685800" y="129528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33520" y="1625760"/>
            <a:ext cx="8153280" cy="44193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" name=""/>
          <p:cNvGraphicFramePr/>
          <p:nvPr/>
        </p:nvGraphicFramePr>
        <p:xfrm>
          <a:off x="798480" y="1866960"/>
          <a:ext cx="7888320" cy="3924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8480" y="1866960"/>
                    <a:ext cx="7888320" cy="392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3AA462-3B9E-441C-9FC7-ECA59CC25D8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Debt Financing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1434960" y="1638360"/>
          <a:ext cx="6413760" cy="2095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34960" y="1638360"/>
                    <a:ext cx="6413760" cy="2095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" name=""/>
          <p:cNvGraphicFramePr/>
          <p:nvPr/>
        </p:nvGraphicFramePr>
        <p:xfrm>
          <a:off x="1447920" y="3936960"/>
          <a:ext cx="6476760" cy="21337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47920" y="3936960"/>
                    <a:ext cx="6476760" cy="21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914400" y="124452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562040"/>
            <a:ext cx="7086600" cy="22734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990720" y="3835440"/>
            <a:ext cx="7086600" cy="22860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EF9666-B7C7-4AB7-BC1B-37FFA8D27B2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7617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Sources &amp; Uses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533520" y="2182680"/>
            <a:ext cx="3504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85800" y="1600200"/>
            <a:ext cx="3733920" cy="16005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5000"/>
              </a:lnSpc>
              <a:spcBef>
                <a:spcPts val="1063"/>
              </a:spcBef>
              <a:tabLst>
                <a:tab algn="l" pos="0"/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Sources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 Equity: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2,090,907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Bond Proceeds: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2,148,251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4,239,158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685800" y="3492360"/>
            <a:ext cx="7848720" cy="247932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938"/>
              </a:spcBef>
              <a:tabLst>
                <a:tab algn="l" pos="0"/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Funding for Development Projects</a:t>
            </a:r>
            <a:r>
              <a:rPr b="0" lang="en-US" sz="15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spcBef>
                <a:spcPts val="876"/>
              </a:spcBef>
              <a:tabLst>
                <a:tab algn="l" pos="0"/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Beginning of Year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2005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Capital Expenditure: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187,725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1,531,750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2,212,500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1,650,000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1,650,000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Less Cash Generated: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160,222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219,133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318,219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520,102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Less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Project Debt Proceeds: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111,435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865,700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1,327,500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990,000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   990,000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876"/>
              </a:spcBef>
              <a:buClr>
                <a:srgbClr val="000000"/>
              </a:buClr>
              <a:buFont typeface="Times New Roman"/>
              <a:buChar char="•"/>
              <a:tabLst>
                <a:tab algn="l" pos="114480"/>
                <a:tab algn="l" pos="2400480"/>
                <a:tab algn="l" pos="3429000"/>
                <a:tab algn="l" pos="4572000"/>
                <a:tab algn="l" pos="5600880"/>
                <a:tab algn="l" pos="66294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 Capital Needs: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74,290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505,828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665,867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341,781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139,898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(Total: 1,727,663)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685800" y="1270080"/>
            <a:ext cx="12193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(`000 $)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800600" y="1600200"/>
            <a:ext cx="3733920" cy="160056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5000"/>
              </a:lnSpc>
              <a:spcBef>
                <a:spcPts val="1063"/>
              </a:spcBef>
              <a:tabLst>
                <a:tab algn="l" pos="0"/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Uses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Enron: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1,312,000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FPL: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2,927,158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2286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Total: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4,239,158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09988F-4F9A-453B-819E-7A3EE84BDFE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Jinsung Myung</cp:lastModifiedBy>
  <cp:lastPrinted>2000-07-11T10:32:55Z</cp:lastPrinted>
  <dcterms:modified xsi:type="dcterms:W3CDTF">2000-07-11T10:45:27Z</dcterms:modified>
  <cp:revision>467</cp:revision>
  <dc:subject/>
  <dc:title>No Slide Title</dc:title>
</cp:coreProperties>
</file>