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2F308F2-7080-4E89-800C-2EEC4D3956C2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533520" y="6095880"/>
            <a:ext cx="731880" cy="57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graphicFrame>
        <p:nvGraphicFramePr>
          <p:cNvPr id="9" name=""/>
          <p:cNvGraphicFramePr/>
          <p:nvPr/>
        </p:nvGraphicFramePr>
        <p:xfrm>
          <a:off x="7238880" y="6172200"/>
          <a:ext cx="1381320" cy="530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238880" y="6172200"/>
                    <a:ext cx="1381320" cy="530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30477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3850F3-583C-438B-A4E2-E6B6A6FF4B0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8380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Summary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85440" y="1905120"/>
            <a:ext cx="8077320" cy="358128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/>
          </a:bodyPr>
          <a:p>
            <a:pPr lvl="3" marL="1428840" indent="-228600">
              <a:lnSpc>
                <a:spcPct val="150000"/>
              </a:lnSpc>
              <a:spcBef>
                <a:spcPts val="349"/>
              </a:spcBef>
              <a:buNone/>
              <a:tabLst>
                <a:tab algn="l" pos="0"/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2001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2003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2005</a:t>
            </a:r>
            <a:r>
              <a:rPr b="0" lang="en-US" sz="1400" strike="noStrike" u="sng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MW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(Yr 2000: 6,865MW):         7,478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9,694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13,444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16,444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19,444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Net Income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103,156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141,851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219,722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348,736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453,721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EPS ($)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2.06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2.84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4.39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6.97                    9.07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CAGR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38%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46%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50%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 45%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 Cap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2,090,907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3,306,516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5,889,929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10,750,580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16,085,038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P/E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20.27x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23.31x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26.81x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30.83x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35.45x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Number of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50,000,000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50,000,000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50,000,000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50,000,000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50,000,000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349"/>
              </a:spcBef>
              <a:buNone/>
              <a:tabLst>
                <a:tab algn="l" pos="0"/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Outstanding Shares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685800" y="150804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825BEE3-DFC8-4F40-B451-C048151EB40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8380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Summary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685800" y="150804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533520" y="1905120"/>
            <a:ext cx="8229600" cy="327636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" name=""/>
          <p:cNvGraphicFramePr/>
          <p:nvPr/>
        </p:nvGraphicFramePr>
        <p:xfrm>
          <a:off x="609480" y="2057400"/>
          <a:ext cx="8153640" cy="2819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2057400"/>
                    <a:ext cx="8153640" cy="281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147B440-75A4-4322-B146-FEF89B6EAB2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7617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 Year Pro-forma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1" name=""/>
          <p:cNvGraphicFramePr/>
          <p:nvPr/>
        </p:nvGraphicFramePr>
        <p:xfrm>
          <a:off x="685800" y="1752480"/>
          <a:ext cx="8120160" cy="41212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752480"/>
                    <a:ext cx="8120160" cy="4121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685800" y="129528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533520" y="1600200"/>
            <a:ext cx="8153280" cy="441972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7A29DED-181E-4F1E-861C-4A7965D4DDF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7617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Debt Financing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1434960" y="1638360"/>
          <a:ext cx="6413760" cy="20955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34960" y="1638360"/>
                    <a:ext cx="6413760" cy="2095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" name=""/>
          <p:cNvGraphicFramePr/>
          <p:nvPr/>
        </p:nvGraphicFramePr>
        <p:xfrm>
          <a:off x="1447920" y="3936960"/>
          <a:ext cx="6476760" cy="213372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7920" y="3936960"/>
                    <a:ext cx="6476760" cy="21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914400" y="124452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562040"/>
            <a:ext cx="7086600" cy="227340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990720" y="3835440"/>
            <a:ext cx="7086600" cy="228600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B06873A-3AC2-4F61-967A-1E9A329952E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7617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Sources &amp; Uses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533520" y="2182680"/>
            <a:ext cx="3504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85800" y="1600200"/>
            <a:ext cx="3733920" cy="160056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5000"/>
              </a:lnSpc>
              <a:spcBef>
                <a:spcPts val="1063"/>
              </a:spcBef>
              <a:tabLst>
                <a:tab algn="l" pos="0"/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Sources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Total Equity: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2,090,907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Bond Proceeds: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2,148,251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Total: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4,239,158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685800" y="3492360"/>
            <a:ext cx="7848720" cy="247932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938"/>
              </a:spcBef>
              <a:tabLst>
                <a:tab algn="l" pos="0"/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Funding for Development Projects</a:t>
            </a:r>
            <a:r>
              <a:rPr b="0" lang="en-US" sz="15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876"/>
              </a:spcBef>
              <a:tabLst>
                <a:tab algn="l" pos="0"/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Beginning of Year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2001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2002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2003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2004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Capital Expenditure: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187,725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1,531,750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2,212,500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1,650,000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1,650,000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Less Cash Generated: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160,222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219,133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318,219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520,102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Less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Project Debt Proceeds: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111,435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   865,700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1,327,500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   990,000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   990,000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Net Capital Needs: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74,290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505,828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665,867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341,781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139,898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(Total: 1,727,663)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685800" y="127008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4800600" y="1600200"/>
            <a:ext cx="3733920" cy="160056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5000"/>
              </a:lnSpc>
              <a:spcBef>
                <a:spcPts val="1063"/>
              </a:spcBef>
              <a:tabLst>
                <a:tab algn="l" pos="0"/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Uses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Enron: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1,312,000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FPL: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2,927,158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Total: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4,239,158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38FB4DB-3B54-4D07-BA38-88281BB2B85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Jinsung Myung</cp:lastModifiedBy>
  <cp:lastPrinted>2000-07-11T03:15:24Z</cp:lastPrinted>
  <dcterms:modified xsi:type="dcterms:W3CDTF">2000-07-11T03:15:58Z</dcterms:modified>
  <cp:revision>464</cp:revision>
  <dc:subject/>
  <dc:title>No Slide Title</dc:title>
</cp:coreProperties>
</file>