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embeddings/oleObject2.xlsx" ContentType="application/vnd.openxmlformats-officedocument.spreadsheetml.sheet"/>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5.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6858000" cy="9180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 name=""/>
          <p:cNvSpPr/>
          <p:nvPr/>
        </p:nvSpPr>
        <p:spPr>
          <a:xfrm>
            <a:off x="0" y="0"/>
            <a:ext cx="6858000" cy="918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6" name="PlaceHolder 1"/>
          <p:cNvSpPr>
            <a:spLocks noGrp="1"/>
          </p:cNvSpPr>
          <p:nvPr>
            <p:ph type="hdr"/>
          </p:nvPr>
        </p:nvSpPr>
        <p:spPr>
          <a:xfrm>
            <a:off x="-360" y="-360"/>
            <a:ext cx="2987640" cy="452520"/>
          </a:xfrm>
          <a:prstGeom prst="rect">
            <a:avLst/>
          </a:prstGeom>
          <a:noFill/>
          <a:ln w="0">
            <a:noFill/>
          </a:ln>
        </p:spPr>
        <p:txBody>
          <a:bodyPr lIns="90000" rIns="90000" tIns="45000" bIns="45000" anchor="t">
            <a:noAutofit/>
          </a:bodyPr>
          <a:p>
            <a:pPr indent="0">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 name="PlaceHolder 2"/>
          <p:cNvSpPr>
            <a:spLocks noGrp="1"/>
          </p:cNvSpPr>
          <p:nvPr>
            <p:ph type="dt" idx="4"/>
          </p:nvPr>
        </p:nvSpPr>
        <p:spPr>
          <a:xfrm>
            <a:off x="3885840" y="-360"/>
            <a:ext cx="2987640" cy="452520"/>
          </a:xfrm>
          <a:prstGeom prst="rect">
            <a:avLst/>
          </a:prstGeom>
          <a:noFill/>
          <a:ln w="0">
            <a:noFill/>
          </a:ln>
        </p:spPr>
        <p:txBody>
          <a:bodyPr lIns="90000" rIns="90000" tIns="45000" bIns="45000" anchor="t">
            <a:noAutofit/>
          </a:bodyPr>
          <a:lstStyle>
            <a:lvl1pPr indent="0" algn="r">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defRPr b="0" lang="en-US" sz="1200" strike="noStrike" u="none">
                <a:solidFill>
                  <a:srgbClr val="000000"/>
                </a:solidFill>
                <a:effectLst/>
                <a:uFillTx/>
                <a:latin typeface="Times New Roman"/>
              </a:defRPr>
            </a:lvl1pPr>
          </a:lstStyle>
          <a:p>
            <a:pPr indent="0" algn="r">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8" name="PlaceHolder 3"/>
          <p:cNvSpPr>
            <a:spLocks noGrp="1"/>
          </p:cNvSpPr>
          <p:nvPr>
            <p:ph type="sldImg"/>
          </p:nvPr>
        </p:nvSpPr>
        <p:spPr>
          <a:xfrm>
            <a:off x="1125360" y="678960"/>
            <a:ext cx="4623120" cy="346716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3399"/>
                </a:solidFill>
                <a:effectLst/>
                <a:uFillTx/>
                <a:latin typeface="Arial"/>
              </a:rPr>
              <a:t>Click to move the slide</a:t>
            </a:r>
            <a:endParaRPr b="1" i="1" lang="en-US" sz="3200" strike="noStrike" u="none">
              <a:solidFill>
                <a:srgbClr val="003399"/>
              </a:solidFill>
              <a:effectLst/>
              <a:uFillTx/>
              <a:latin typeface="Arial"/>
            </a:endParaRPr>
          </a:p>
        </p:txBody>
      </p:sp>
      <p:sp>
        <p:nvSpPr>
          <p:cNvPr id="9" name="PlaceHolder 4"/>
          <p:cNvSpPr>
            <a:spLocks noGrp="1"/>
          </p:cNvSpPr>
          <p:nvPr>
            <p:ph type="body"/>
          </p:nvPr>
        </p:nvSpPr>
        <p:spPr>
          <a:xfrm>
            <a:off x="896760" y="4371480"/>
            <a:ext cx="5080320" cy="4146840"/>
          </a:xfrm>
          <a:prstGeom prst="rect">
            <a:avLst/>
          </a:prstGeom>
          <a:noFill/>
          <a:ln w="0">
            <a:noFill/>
          </a:ln>
        </p:spPr>
        <p:txBody>
          <a:bodyPr lIns="90000" rIns="900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0" name="PlaceHolder 5"/>
          <p:cNvSpPr>
            <a:spLocks noGrp="1"/>
          </p:cNvSpPr>
          <p:nvPr>
            <p:ph type="ftr" idx="5"/>
          </p:nvPr>
        </p:nvSpPr>
        <p:spPr>
          <a:xfrm>
            <a:off x="-360" y="8745120"/>
            <a:ext cx="2987640" cy="452520"/>
          </a:xfrm>
          <a:prstGeom prst="rect">
            <a:avLst/>
          </a:prstGeom>
          <a:noFill/>
          <a:ln w="0">
            <a:noFill/>
          </a:ln>
        </p:spPr>
        <p:txBody>
          <a:bodyPr lIns="90000" rIns="90000" tIns="45000" bIns="45000" anchor="b">
            <a:noAutofit/>
          </a:bodyPr>
          <a:lstStyle>
            <a:lvl1pPr indent="0">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defRPr b="0" lang="en-US" sz="1200" strike="noStrike" u="none">
                <a:solidFill>
                  <a:srgbClr val="000000"/>
                </a:solidFill>
                <a:effectLst/>
                <a:uFillTx/>
                <a:latin typeface="Times New Roman"/>
              </a:defRPr>
            </a:lvl1pPr>
          </a:lstStyle>
          <a:p>
            <a:pPr indent="0">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1" name="PlaceHolder 6"/>
          <p:cNvSpPr>
            <a:spLocks noGrp="1"/>
          </p:cNvSpPr>
          <p:nvPr>
            <p:ph type="sldNum" idx="6"/>
          </p:nvPr>
        </p:nvSpPr>
        <p:spPr>
          <a:xfrm>
            <a:off x="3885840" y="8745120"/>
            <a:ext cx="2987640" cy="452520"/>
          </a:xfrm>
          <a:prstGeom prst="rect">
            <a:avLst/>
          </a:prstGeom>
          <a:noFill/>
          <a:ln w="0">
            <a:noFill/>
          </a:ln>
        </p:spPr>
        <p:txBody>
          <a:bodyPr lIns="90000" rIns="90000" tIns="45000" bIns="45000" anchor="b">
            <a:noAutofit/>
          </a:bodyPr>
          <a:lstStyle>
            <a:lvl1pPr indent="0" algn="r">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defRPr b="0" lang="en-US" sz="1200" strike="noStrike" u="none">
                <a:solidFill>
                  <a:srgbClr val="000000"/>
                </a:solidFill>
                <a:effectLst/>
                <a:uFillTx/>
                <a:latin typeface="Times New Roman"/>
              </a:defRPr>
            </a:lvl1pPr>
          </a:lstStyle>
          <a:p>
            <a:pPr indent="0" algn="r">
              <a:buNone/>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fld id="{836D206E-2D32-4E32-9A8B-C6510DBFBA99}"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sldImg"/>
          </p:nvPr>
        </p:nvSpPr>
        <p:spPr>
          <a:xfrm>
            <a:off x="1125360" y="679320"/>
            <a:ext cx="4623120" cy="3467160"/>
          </a:xfrm>
          <a:prstGeom prst="rect">
            <a:avLst/>
          </a:prstGeom>
          <a:ln w="0">
            <a:noFill/>
          </a:ln>
        </p:spPr>
      </p:sp>
      <p:sp>
        <p:nvSpPr>
          <p:cNvPr id="196" name="PlaceHolder 2"/>
          <p:cNvSpPr>
            <a:spLocks noGrp="1"/>
          </p:cNvSpPr>
          <p:nvPr>
            <p:ph type="body"/>
          </p:nvPr>
        </p:nvSpPr>
        <p:spPr>
          <a:xfrm>
            <a:off x="896760" y="4371480"/>
            <a:ext cx="5080320" cy="4146840"/>
          </a:xfrm>
          <a:prstGeom prst="rect">
            <a:avLst/>
          </a:prstGeom>
          <a:noFill/>
          <a:ln w="0">
            <a:noFill/>
          </a:ln>
        </p:spPr>
        <p:txBody>
          <a:bodyPr lIns="90000" rIns="900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Paying for storage when utilized enables better management of costs and revenues.</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PlaceHolder 1"/>
          <p:cNvSpPr>
            <a:spLocks noGrp="1"/>
          </p:cNvSpPr>
          <p:nvPr>
            <p:ph type="sldImg"/>
          </p:nvPr>
        </p:nvSpPr>
        <p:spPr>
          <a:xfrm>
            <a:off x="1125360" y="679320"/>
            <a:ext cx="4623120" cy="3467160"/>
          </a:xfrm>
          <a:prstGeom prst="rect">
            <a:avLst/>
          </a:prstGeom>
          <a:ln w="0">
            <a:noFill/>
          </a:ln>
        </p:spPr>
      </p:sp>
      <p:sp>
        <p:nvSpPr>
          <p:cNvPr id="198" name="PlaceHolder 2"/>
          <p:cNvSpPr>
            <a:spLocks noGrp="1"/>
          </p:cNvSpPr>
          <p:nvPr>
            <p:ph type="body"/>
          </p:nvPr>
        </p:nvSpPr>
        <p:spPr>
          <a:xfrm>
            <a:off x="896760" y="4371480"/>
            <a:ext cx="5080320" cy="414684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Paying for storage when utilized enables better management of costs and revenues.</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PlaceHolder 1"/>
          <p:cNvSpPr>
            <a:spLocks noGrp="1"/>
          </p:cNvSpPr>
          <p:nvPr>
            <p:ph type="sldImg"/>
          </p:nvPr>
        </p:nvSpPr>
        <p:spPr>
          <a:xfrm>
            <a:off x="1125360" y="679320"/>
            <a:ext cx="4623120" cy="3467160"/>
          </a:xfrm>
          <a:prstGeom prst="rect">
            <a:avLst/>
          </a:prstGeom>
          <a:ln w="0">
            <a:noFill/>
          </a:ln>
        </p:spPr>
      </p:sp>
      <p:sp>
        <p:nvSpPr>
          <p:cNvPr id="200" name="PlaceHolder 2"/>
          <p:cNvSpPr>
            <a:spLocks noGrp="1"/>
          </p:cNvSpPr>
          <p:nvPr>
            <p:ph type="body"/>
          </p:nvPr>
        </p:nvSpPr>
        <p:spPr>
          <a:xfrm>
            <a:off x="896760" y="4371480"/>
            <a:ext cx="5080320" cy="414684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Paying for storage when utilized enables better management of costs and revenues.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742E1411-5368-4AAB-8A0D-A580D823E278}"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0" y="-360"/>
            <a:ext cx="81532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3399"/>
                </a:solidFill>
                <a:effectLst/>
                <a:uFillTx/>
                <a:latin typeface="Arial"/>
              </a:rPr>
              <a:t>Click to edit the title text format</a:t>
            </a:r>
            <a:endParaRPr b="1" i="1" lang="en-US" sz="3200" strike="noStrike" u="none">
              <a:solidFill>
                <a:srgbClr val="003399"/>
              </a:solidFill>
              <a:effectLst/>
              <a:uFillTx/>
              <a:latin typeface="Arial"/>
            </a:endParaRPr>
          </a:p>
        </p:txBody>
      </p:sp>
      <p:sp>
        <p:nvSpPr>
          <p:cNvPr id="1" name="PlaceHolder 2"/>
          <p:cNvSpPr>
            <a:spLocks noGrp="1"/>
          </p:cNvSpPr>
          <p:nvPr>
            <p:ph type="body"/>
          </p:nvPr>
        </p:nvSpPr>
        <p:spPr>
          <a:xfrm>
            <a:off x="304920" y="114300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outline text format</a:t>
            </a:r>
            <a:endParaRPr b="1" lang="en-US" sz="3200" strike="noStrike" u="none">
              <a:solidFill>
                <a:srgbClr val="000000"/>
              </a:solidFill>
              <a:effectLst/>
              <a:uFillTx/>
              <a:latin typeface="Arial"/>
            </a:endParaRPr>
          </a:p>
          <a:p>
            <a:pPr lvl="1" marL="743040" indent="-285840">
              <a:spcBef>
                <a:spcPts val="799"/>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Second Outline Level</a:t>
            </a:r>
            <a:endParaRPr b="1" lang="en-US" sz="3200" strike="noStrike" u="none">
              <a:solidFill>
                <a:srgbClr val="000000"/>
              </a:solidFill>
              <a:effectLst/>
              <a:uFillTx/>
              <a:latin typeface="Arial"/>
            </a:endParaRPr>
          </a:p>
          <a:p>
            <a:pPr lvl="2" marL="1085760" indent="-228600">
              <a:spcBef>
                <a:spcPts val="799"/>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Third Outline Level</a:t>
            </a:r>
            <a:endParaRPr b="1" lang="en-US" sz="3200" strike="noStrike" u="none">
              <a:solidFill>
                <a:srgbClr val="000000"/>
              </a:solidFill>
              <a:effectLst/>
              <a:uFillTx/>
              <a:latin typeface="Arial"/>
            </a:endParaRPr>
          </a:p>
          <a:p>
            <a:pPr lvl="3" marL="1428840" indent="-228600">
              <a:spcBef>
                <a:spcPts val="799"/>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Fourth Outline Level</a:t>
            </a:r>
            <a:endParaRPr b="1" lang="en-US" sz="3200" strike="noStrike" u="none">
              <a:solidFill>
                <a:srgbClr val="000000"/>
              </a:solidFill>
              <a:effectLst/>
              <a:uFillTx/>
              <a:latin typeface="Arial"/>
            </a:endParaRPr>
          </a:p>
          <a:p>
            <a:pPr lvl="4" marL="1771560" indent="-228600">
              <a:spcBef>
                <a:spcPts val="799"/>
              </a:spcBef>
              <a:buClr>
                <a:srgbClr val="0066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Fifth Outline Level</a:t>
            </a:r>
            <a:endParaRPr b="1" lang="en-US" sz="3200" strike="noStrike" u="none">
              <a:solidFill>
                <a:srgbClr val="000000"/>
              </a:solidFill>
              <a:effectLst/>
              <a:uFillTx/>
              <a:latin typeface="Arial"/>
            </a:endParaRPr>
          </a:p>
          <a:p>
            <a:pPr lvl="5" marL="177156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Sixth Outline Level</a:t>
            </a:r>
            <a:endParaRPr b="1" lang="en-US" sz="3200" strike="noStrike" u="none">
              <a:solidFill>
                <a:srgbClr val="000000"/>
              </a:solidFill>
              <a:effectLst/>
              <a:uFillTx/>
              <a:latin typeface="Arial"/>
            </a:endParaRPr>
          </a:p>
          <a:p>
            <a:pPr lvl="6" marL="177156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Seventh Outline Level</a:t>
            </a:r>
            <a:endParaRPr b="1" lang="en-US" sz="3200" strike="noStrike" u="none">
              <a:solidFill>
                <a:srgbClr val="000000"/>
              </a:solidFill>
              <a:effectLst/>
              <a:uFillTx/>
              <a:latin typeface="Arial"/>
            </a:endParaRPr>
          </a:p>
        </p:txBody>
      </p:sp>
      <p:sp>
        <p:nvSpPr>
          <p:cNvPr id="2" name="PlaceHolder 3"/>
          <p:cNvSpPr>
            <a:spLocks noGrp="1"/>
          </p:cNvSpPr>
          <p:nvPr>
            <p:ph type="dt" idx="1"/>
          </p:nvPr>
        </p:nvSpPr>
        <p:spPr>
          <a:xfrm>
            <a:off x="685800" y="6172200"/>
            <a:ext cx="1905120" cy="4572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Times New Roman"/>
            </a:endParaRPr>
          </a:p>
        </p:txBody>
      </p:sp>
      <p:sp>
        <p:nvSpPr>
          <p:cNvPr id="3" name="PlaceHolder 4"/>
          <p:cNvSpPr>
            <a:spLocks noGrp="1"/>
          </p:cNvSpPr>
          <p:nvPr>
            <p:ph type="ftr" idx="2"/>
          </p:nvPr>
        </p:nvSpPr>
        <p:spPr>
          <a:xfrm>
            <a:off x="3047760" y="6172200"/>
            <a:ext cx="289548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4" name="PlaceHolder 5"/>
          <p:cNvSpPr>
            <a:spLocks noGrp="1"/>
          </p:cNvSpPr>
          <p:nvPr>
            <p:ph type="sldNum" idx="3"/>
          </p:nvPr>
        </p:nvSpPr>
        <p:spPr>
          <a:xfrm>
            <a:off x="6324480" y="617220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B8D8A6F-5BBE-42DA-87E9-8756218BD95B}"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package" Target="../embeddings/oleObject1.xlsx"/><Relationship Id="rId3" Type="http://schemas.openxmlformats.org/officeDocument/2006/relationships/image" Target="../media/image2.wmf"/><Relationship Id="rId4" Type="http://schemas.openxmlformats.org/officeDocument/2006/relationships/package" Target="../embeddings/oleObject2.xlsx"/><Relationship Id="rId5" Type="http://schemas.openxmlformats.org/officeDocument/2006/relationships/image" Target="../media/image3.wmf"/><Relationship Id="rId6"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2" name=""/>
          <p:cNvSpPr/>
          <p:nvPr/>
        </p:nvSpPr>
        <p:spPr>
          <a:xfrm>
            <a:off x="1129680" y="936720"/>
            <a:ext cx="6828840" cy="34470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990033"/>
                </a:solidFill>
                <a:effectLst/>
                <a:uFillTx/>
                <a:latin typeface="Frutiger 55 Roman"/>
              </a:rPr>
              <a:t> Neural Network </a:t>
            </a:r>
            <a:endParaRPr b="0" lang="en-US" sz="3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990033"/>
                </a:solidFill>
                <a:effectLst/>
                <a:uFillTx/>
                <a:latin typeface="Frutiger 55 Roman"/>
              </a:rPr>
              <a:t>Assisted Trading for the Gas Market </a:t>
            </a:r>
            <a:endParaRPr b="0" lang="en-US" sz="3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990033"/>
                </a:solidFill>
                <a:effectLst/>
                <a:uFillTx/>
                <a:latin typeface="Frutiger 55 Roman"/>
              </a:rPr>
              <a:t>NAT-Gas</a:t>
            </a:r>
            <a:endParaRPr b="0" lang="en-US" sz="3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f9900"/>
                </a:solidFill>
                <a:effectLst/>
                <a:uFillTx/>
                <a:latin typeface="Frutiger 55 Roman"/>
              </a:rPr>
              <a:t> </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3333ff"/>
                </a:solidFill>
                <a:effectLst/>
                <a:uFillTx/>
                <a:latin typeface="Times New Roman"/>
              </a:rPr>
              <a:t>October, 2001</a:t>
            </a:r>
            <a:endParaRPr b="0" lang="en-US" sz="18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Confidential Material --John Arnold</a:t>
            </a: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3" name=""/>
          <p:cNvSpPr/>
          <p:nvPr/>
        </p:nvSpPr>
        <p:spPr>
          <a:xfrm>
            <a:off x="457200" y="1066680"/>
            <a:ext cx="7772400" cy="4191120"/>
          </a:xfrm>
          <a:prstGeom prst="rect">
            <a:avLst/>
          </a:prstGeom>
          <a:noFill/>
          <a:ln w="0">
            <a:noFill/>
          </a:ln>
        </p:spPr>
        <p:style>
          <a:lnRef idx="0"/>
          <a:fillRef idx="0"/>
          <a:effectRef idx="0"/>
          <a:fontRef idx="minor"/>
        </p:style>
        <p:txBody>
          <a:bodyPr lIns="90000" rIns="90000" tIns="46800" bIns="46800" anchor="t">
            <a:noAutofit/>
          </a:bodyPr>
          <a:p>
            <a:pPr marL="231840" indent="-231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following items are my thoughts provided in subsequent slides</a:t>
            </a:r>
            <a:endParaRPr b="0" lang="en-US" sz="1800" strike="noStrike" u="none">
              <a:solidFill>
                <a:srgbClr val="000000"/>
              </a:solidFill>
              <a:effectLst/>
              <a:uFillTx/>
              <a:latin typeface="Times New Roman"/>
            </a:endParaRPr>
          </a:p>
          <a:p>
            <a:pPr marL="231840" indent="-231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Some of the issues identified with the existing model (simple3) </a:t>
            </a:r>
            <a:endParaRPr b="0" lang="en-US" sz="18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Problem definition</a:t>
            </a:r>
            <a:endParaRPr b="0" lang="en-US" sz="18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Possible factors to use as levers to maximize profit or minimize cost</a:t>
            </a:r>
            <a:endParaRPr b="0" lang="en-US" sz="18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Data source that would be required to calibrate input for the tool</a:t>
            </a:r>
            <a:endParaRPr b="0" lang="en-US" sz="18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Suggested relationship that could be modeled and presented in easy to use application</a:t>
            </a:r>
            <a:endParaRPr b="0" lang="en-US" sz="1800" strike="noStrike" u="none">
              <a:solidFill>
                <a:srgbClr val="000000"/>
              </a:solidFill>
              <a:effectLst/>
              <a:uFillTx/>
              <a:latin typeface="Times New Roman"/>
            </a:endParaRPr>
          </a:p>
          <a:p>
            <a:pPr lvl="1" marL="743040" indent="-285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4" name=""/>
          <p:cNvSpPr/>
          <p:nvPr/>
        </p:nvSpPr>
        <p:spPr>
          <a:xfrm>
            <a:off x="230400" y="230040"/>
            <a:ext cx="1831680" cy="551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3399"/>
                </a:solidFill>
                <a:effectLst/>
                <a:uFillTx/>
                <a:latin typeface="Arial"/>
              </a:rPr>
              <a:t>Contents</a:t>
            </a:r>
            <a:endParaRPr b="0" lang="en-US" sz="30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Confidential Material --John Arnold</a:t>
            </a: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5" name=""/>
          <p:cNvSpPr/>
          <p:nvPr/>
        </p:nvSpPr>
        <p:spPr>
          <a:xfrm>
            <a:off x="457200" y="1066680"/>
            <a:ext cx="7772400" cy="5029200"/>
          </a:xfrm>
          <a:prstGeom prst="rect">
            <a:avLst/>
          </a:prstGeom>
          <a:noFill/>
          <a:ln w="0">
            <a:noFill/>
          </a:ln>
        </p:spPr>
        <p:style>
          <a:lnRef idx="0"/>
          <a:fillRef idx="0"/>
          <a:effectRef idx="0"/>
          <a:fontRef idx="minor"/>
        </p:style>
        <p:txBody>
          <a:bodyPr lIns="90000" rIns="90000" tIns="46800" bIns="46800" anchor="t">
            <a:noAutofit/>
          </a:bodyPr>
          <a:p>
            <a:pPr marL="231840" indent="-231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Select few potential issues/questions identified with current model</a:t>
            </a:r>
            <a:endParaRPr b="0" lang="en-US" sz="1800" strike="noStrike" u="none">
              <a:solidFill>
                <a:srgbClr val="000000"/>
              </a:solidFill>
              <a:effectLst/>
              <a:uFillTx/>
              <a:latin typeface="Times New Roman"/>
            </a:endParaRPr>
          </a:p>
          <a:p>
            <a:pPr marL="231840" indent="-231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result of the simplified model provided the positive MTM result only at the end of the period.  However, during the run up and run down, it produced significant negative MTM values (see graphs in following slides). </a:t>
            </a:r>
            <a:endParaRPr b="0" lang="en-US" sz="12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RAND() random variable shocks are used to simulate the next time step.  Using same shock across all time steps implies that market events arrive at the same source of uncertainty independent of market price level, market makers activities, etc…  It may be useful to use historical data to calibrate a stochastic process that determines the run up/down transaction arrival frequency AND another discrete stochastic process to buy or sell volume that is tied to existing inventory, etc.  That is, more complicated model with multiple stochastic events would be required.</a:t>
            </a:r>
            <a:endParaRPr b="0" lang="en-US" sz="12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money made from the spread should be tracked separately along with MTM value in setting the spread for the next time step to suggest weights for bias towards directional or bid-offer profits.</a:t>
            </a:r>
            <a:endParaRPr b="0" lang="en-US" sz="12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Action (buy, sell, null) should be adjusted using a stochastic process (based on historical data or trader assumption) and should be path dependent to correctly capture the momentum and adjust spread accordingly. </a:t>
            </a:r>
            <a:endParaRPr b="0" lang="en-US" sz="12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Volume of the transaction is currently fixed and equally applied to buys and sells.  Shouldn’t the volume should be tied to prevailing position or average of prevailing positions?</a:t>
            </a:r>
            <a:endParaRPr b="0" lang="en-US" sz="12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6" name=""/>
          <p:cNvSpPr/>
          <p:nvPr/>
        </p:nvSpPr>
        <p:spPr>
          <a:xfrm>
            <a:off x="229680" y="230040"/>
            <a:ext cx="4161600" cy="551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3399"/>
                </a:solidFill>
                <a:effectLst/>
                <a:uFillTx/>
                <a:latin typeface="Arial"/>
              </a:rPr>
              <a:t>Simple3 model issues</a:t>
            </a:r>
            <a:endParaRPr b="0" lang="en-US" sz="30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Confidential Material --John Arnold</a:t>
            </a: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graphicFrame>
        <p:nvGraphicFramePr>
          <p:cNvPr id="17" name=""/>
          <p:cNvGraphicFramePr/>
          <p:nvPr/>
        </p:nvGraphicFramePr>
        <p:xfrm>
          <a:off x="1371600" y="3276720"/>
          <a:ext cx="5791320" cy="3095640"/>
        </p:xfrm>
        <a:graphic>
          <a:graphicData uri="http://schemas.openxmlformats.org/presentationml/2006/ole">
            <p:oleObj progId="Excel.Sheet.12" r:id="rId2" spid="">
              <p:embed/>
              <p:pic>
                <p:nvPicPr>
                  <p:cNvPr id="18" name="" descr=""/>
                  <p:cNvPicPr/>
                  <p:nvPr/>
                </p:nvPicPr>
                <p:blipFill>
                  <a:blip r:embed="rId3"/>
                  <a:stretch/>
                </p:blipFill>
                <p:spPr>
                  <a:xfrm>
                    <a:off x="1371600" y="3276720"/>
                    <a:ext cx="5791320" cy="3095640"/>
                  </a:xfrm>
                  <a:prstGeom prst="rect">
                    <a:avLst/>
                  </a:prstGeom>
                  <a:noFill/>
                  <a:ln w="0">
                    <a:noFill/>
                  </a:ln>
                </p:spPr>
              </p:pic>
            </p:oleObj>
          </a:graphicData>
        </a:graphic>
      </p:graphicFrame>
      <p:graphicFrame>
        <p:nvGraphicFramePr>
          <p:cNvPr id="19" name=""/>
          <p:cNvGraphicFramePr/>
          <p:nvPr/>
        </p:nvGraphicFramePr>
        <p:xfrm>
          <a:off x="1371600" y="304920"/>
          <a:ext cx="5791320" cy="2895480"/>
        </p:xfrm>
        <a:graphic>
          <a:graphicData uri="http://schemas.openxmlformats.org/presentationml/2006/ole">
            <p:oleObj progId="Excel.Sheet.12" r:id="rId4" spid="">
              <p:embed/>
              <p:pic>
                <p:nvPicPr>
                  <p:cNvPr id="20" name="" descr=""/>
                  <p:cNvPicPr/>
                  <p:nvPr/>
                </p:nvPicPr>
                <p:blipFill>
                  <a:blip r:embed="rId5"/>
                  <a:stretch/>
                </p:blipFill>
                <p:spPr>
                  <a:xfrm>
                    <a:off x="1371600" y="304920"/>
                    <a:ext cx="5791320" cy="2895480"/>
                  </a:xfrm>
                  <a:prstGeom prst="rect">
                    <a:avLst/>
                  </a:prstGeom>
                  <a:noFill/>
                  <a:ln w="0">
                    <a:noFill/>
                  </a:ln>
                </p:spPr>
              </p:pic>
            </p:oleObj>
          </a:graphicData>
        </a:graphic>
      </p:graphicFrame>
      <p:sp>
        <p:nvSpPr>
          <p:cNvPr id="2" name="PlaceHolder 1"/>
          <p:cNvSpPr>
            <a:spLocks noGrp="1"/>
          </p:cNvSpPr>
          <p:nvPr>
            <p:ph type="ftr" idx="2"/>
          </p:nvPr>
        </p:nvSpPr>
        <p:spPr/>
        <p:txBody>
          <a:bodyPr/>
          <a:p>
            <a:r>
              <a:t>Confidential Material --John Arnold</a:t>
            </a: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1" name=""/>
          <p:cNvSpPr/>
          <p:nvPr/>
        </p:nvSpPr>
        <p:spPr>
          <a:xfrm>
            <a:off x="152280" y="380880"/>
            <a:ext cx="8305920" cy="5943600"/>
          </a:xfrm>
          <a:prstGeom prst="rect">
            <a:avLst/>
          </a:prstGeom>
          <a:noFill/>
          <a:ln w="0">
            <a:noFill/>
          </a:ln>
        </p:spPr>
        <p:style>
          <a:lnRef idx="0"/>
          <a:fillRef idx="0"/>
          <a:effectRef idx="0"/>
          <a:fontRef idx="minor"/>
        </p:style>
        <p:txBody>
          <a:bodyPr lIns="90000" rIns="90000" tIns="46800" bIns="46800" anchor="t">
            <a:noAutofit/>
          </a:bodyPr>
          <a:p>
            <a:pPr marL="231840" indent="-231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Model scope and problem definition</a:t>
            </a:r>
            <a:endParaRPr b="0" lang="en-US" sz="1800" strike="noStrike" u="none">
              <a:solidFill>
                <a:srgbClr val="000000"/>
              </a:solidFill>
              <a:effectLst/>
              <a:uFillTx/>
              <a:latin typeface="Times New Roman"/>
            </a:endParaRPr>
          </a:p>
          <a:p>
            <a:pPr marL="231840" indent="-231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model to provide optimal means to adjust bid-offer spreads during transient market events to be developed along side the lead trader and eventually placed in an auto-mode for certain activities to work passively.</a:t>
            </a: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Overall goal is to take advantage of such transient by maximizing MTM or minimizing costs. </a:t>
            </a: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It should be practical and mechanical to initially capture all relevant parameters and interaction between curves and along the terms of each curves.</a:t>
            </a: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key parameters that lead to selecting a bid-offer spread in a given transient condition should be visible as to be easily adjusted and retrieve updated spread value.  Such interactions and overrides should be tracked to help the model learn from the trader to improve the probability of maximizing value in subsequent predictions.</a:t>
            </a: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Link certain fundamental information such as key weather or pipeline information pertaining to the underlying market would be a natural extension and the model should be designed to allow such linkage in the future.</a:t>
            </a: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model should be able to dynamically link to existing database of historical prices and other relevant information to accurately take such data into account. </a:t>
            </a: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buClr>
                <a:srgbClr val="ffcc66"/>
              </a:buClr>
              <a:buSzPct val="125000"/>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It should be built in phases so that it is put to use in relatively short time frame while enhancements are progressing.</a:t>
            </a:r>
            <a:endParaRPr b="0" lang="en-US" sz="1400" strike="noStrike" u="none">
              <a:solidFill>
                <a:srgbClr val="000000"/>
              </a:solidFill>
              <a:effectLst/>
              <a:uFillTx/>
              <a:latin typeface="Times New Roman"/>
            </a:endParaRPr>
          </a:p>
          <a:p>
            <a:pPr lvl="1" marL="743040" indent="-285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2" name=""/>
          <p:cNvSpPr/>
          <p:nvPr/>
        </p:nvSpPr>
        <p:spPr>
          <a:xfrm>
            <a:off x="2880" y="0"/>
            <a:ext cx="3567600" cy="551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3399"/>
                </a:solidFill>
                <a:effectLst/>
                <a:uFillTx/>
                <a:latin typeface="Arial"/>
              </a:rPr>
              <a:t>Problem Definition</a:t>
            </a:r>
            <a:endParaRPr b="0" lang="en-US" sz="30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Confidential Material --John Arnold</a:t>
            </a: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3" name=""/>
          <p:cNvSpPr/>
          <p:nvPr/>
        </p:nvSpPr>
        <p:spPr>
          <a:xfrm>
            <a:off x="9000" y="0"/>
            <a:ext cx="627660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3399"/>
                </a:solidFill>
                <a:effectLst/>
                <a:uFillTx/>
                <a:latin typeface="Arial"/>
              </a:rPr>
              <a:t>Current Spread to input relationship</a:t>
            </a:r>
            <a:endParaRPr b="0" lang="en-US" sz="2800" strike="noStrike" u="none">
              <a:solidFill>
                <a:srgbClr val="000000"/>
              </a:solidFill>
              <a:effectLst/>
              <a:uFillTx/>
              <a:latin typeface="Times New Roman"/>
            </a:endParaRPr>
          </a:p>
        </p:txBody>
      </p:sp>
      <p:sp>
        <p:nvSpPr>
          <p:cNvPr id="24" name=""/>
          <p:cNvSpPr/>
          <p:nvPr/>
        </p:nvSpPr>
        <p:spPr>
          <a:xfrm flipV="1">
            <a:off x="2286000" y="3047760"/>
            <a:ext cx="38088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2362320" y="2666880"/>
            <a:ext cx="91440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Bid(t)</a:t>
            </a:r>
            <a:endParaRPr b="0" lang="en-US" sz="1200" strike="noStrike" u="none">
              <a:solidFill>
                <a:srgbClr val="000000"/>
              </a:solidFill>
              <a:effectLst/>
              <a:uFillTx/>
              <a:latin typeface="Times New Roman"/>
            </a:endParaRPr>
          </a:p>
        </p:txBody>
      </p:sp>
      <p:sp>
        <p:nvSpPr>
          <p:cNvPr id="26" name=""/>
          <p:cNvSpPr/>
          <p:nvPr/>
        </p:nvSpPr>
        <p:spPr>
          <a:xfrm>
            <a:off x="6781680" y="5943600"/>
            <a:ext cx="91440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Transfer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function</a:t>
            </a:r>
            <a:endParaRPr b="0" lang="en-US" sz="1200" strike="noStrike" u="none">
              <a:solidFill>
                <a:srgbClr val="000000"/>
              </a:solidFill>
              <a:effectLst/>
              <a:uFillTx/>
              <a:latin typeface="Times New Roman"/>
            </a:endParaRPr>
          </a:p>
        </p:txBody>
      </p:sp>
      <p:sp>
        <p:nvSpPr>
          <p:cNvPr id="27" name=""/>
          <p:cNvSpPr/>
          <p:nvPr/>
        </p:nvSpPr>
        <p:spPr>
          <a:xfrm>
            <a:off x="6781680" y="5486400"/>
            <a:ext cx="114300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Input parameters</a:t>
            </a:r>
            <a:endParaRPr b="0" lang="en-US" sz="1000" strike="noStrike" u="none">
              <a:solidFill>
                <a:srgbClr val="000000"/>
              </a:solidFill>
              <a:effectLst/>
              <a:uFillTx/>
              <a:latin typeface="Times New Roman"/>
            </a:endParaRPr>
          </a:p>
        </p:txBody>
      </p:sp>
      <p:sp>
        <p:nvSpPr>
          <p:cNvPr id="28" name=""/>
          <p:cNvSpPr/>
          <p:nvPr/>
        </p:nvSpPr>
        <p:spPr>
          <a:xfrm>
            <a:off x="1371600" y="2666880"/>
            <a:ext cx="609480" cy="381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Offer(t)</a:t>
            </a:r>
            <a:endParaRPr b="0" lang="en-US" sz="1000" strike="noStrike" u="none">
              <a:solidFill>
                <a:srgbClr val="000000"/>
              </a:solidFill>
              <a:effectLst/>
              <a:uFillTx/>
              <a:latin typeface="Times New Roman"/>
            </a:endParaRPr>
          </a:p>
        </p:txBody>
      </p:sp>
      <p:sp>
        <p:nvSpPr>
          <p:cNvPr id="29" name=""/>
          <p:cNvSpPr/>
          <p:nvPr/>
        </p:nvSpPr>
        <p:spPr>
          <a:xfrm>
            <a:off x="4191120" y="2666880"/>
            <a:ext cx="91440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Offer(t)</a:t>
            </a:r>
            <a:endParaRPr b="0" lang="en-US" sz="1200" strike="noStrike" u="none">
              <a:solidFill>
                <a:srgbClr val="000000"/>
              </a:solidFill>
              <a:effectLst/>
              <a:uFillTx/>
              <a:latin typeface="Times New Roman"/>
            </a:endParaRPr>
          </a:p>
        </p:txBody>
      </p:sp>
      <p:sp>
        <p:nvSpPr>
          <p:cNvPr id="30" name=""/>
          <p:cNvSpPr/>
          <p:nvPr/>
        </p:nvSpPr>
        <p:spPr>
          <a:xfrm>
            <a:off x="611280" y="1981080"/>
            <a:ext cx="282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99"/>
                </a:solidFill>
                <a:effectLst/>
                <a:uFillTx/>
                <a:latin typeface="Times New Roman"/>
              </a:rPr>
              <a:t>t</a:t>
            </a:r>
            <a:endParaRPr b="0" lang="en-US" sz="2400" strike="noStrike" u="none">
              <a:solidFill>
                <a:srgbClr val="000000"/>
              </a:solidFill>
              <a:effectLst/>
              <a:uFillTx/>
              <a:latin typeface="Times New Roman"/>
            </a:endParaRPr>
          </a:p>
        </p:txBody>
      </p:sp>
      <p:sp>
        <p:nvSpPr>
          <p:cNvPr id="31" name=""/>
          <p:cNvSpPr/>
          <p:nvPr/>
        </p:nvSpPr>
        <p:spPr>
          <a:xfrm>
            <a:off x="2819520" y="3733920"/>
            <a:ext cx="76176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Spread(t-1)</a:t>
            </a:r>
            <a:endParaRPr b="0" lang="en-US" sz="1000" strike="noStrike" u="none">
              <a:solidFill>
                <a:srgbClr val="000000"/>
              </a:solidFill>
              <a:effectLst/>
              <a:uFillTx/>
              <a:latin typeface="Times New Roman"/>
            </a:endParaRPr>
          </a:p>
        </p:txBody>
      </p:sp>
      <p:sp>
        <p:nvSpPr>
          <p:cNvPr id="32" name=""/>
          <p:cNvSpPr/>
          <p:nvPr/>
        </p:nvSpPr>
        <p:spPr>
          <a:xfrm flipH="1" flipV="1">
            <a:off x="2895120" y="3047760"/>
            <a:ext cx="22860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3657600" y="3733920"/>
            <a:ext cx="76212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Offset(t-1)</a:t>
            </a:r>
            <a:endParaRPr b="0" lang="en-US" sz="1000" strike="noStrike" u="none">
              <a:solidFill>
                <a:srgbClr val="000000"/>
              </a:solidFill>
              <a:effectLst/>
              <a:uFillTx/>
              <a:latin typeface="Times New Roman"/>
            </a:endParaRPr>
          </a:p>
        </p:txBody>
      </p:sp>
      <p:sp>
        <p:nvSpPr>
          <p:cNvPr id="34" name=""/>
          <p:cNvSpPr/>
          <p:nvPr/>
        </p:nvSpPr>
        <p:spPr>
          <a:xfrm>
            <a:off x="611280" y="3581280"/>
            <a:ext cx="536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99"/>
                </a:solidFill>
                <a:effectLst/>
                <a:uFillTx/>
                <a:latin typeface="Times New Roman"/>
              </a:rPr>
              <a:t>t-1</a:t>
            </a:r>
            <a:endParaRPr b="0" lang="en-US" sz="2400" strike="noStrike" u="none">
              <a:solidFill>
                <a:srgbClr val="000000"/>
              </a:solidFill>
              <a:effectLst/>
              <a:uFillTx/>
              <a:latin typeface="Times New Roman"/>
            </a:endParaRPr>
          </a:p>
        </p:txBody>
      </p:sp>
      <p:sp>
        <p:nvSpPr>
          <p:cNvPr id="35" name=""/>
          <p:cNvSpPr/>
          <p:nvPr/>
        </p:nvSpPr>
        <p:spPr>
          <a:xfrm flipH="1" flipV="1">
            <a:off x="3047760" y="3047760"/>
            <a:ext cx="99036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2057400" y="3733920"/>
            <a:ext cx="60948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Bid(t-1)</a:t>
            </a:r>
            <a:endParaRPr b="0" lang="en-US" sz="1000" strike="noStrike" u="none">
              <a:solidFill>
                <a:srgbClr val="000000"/>
              </a:solidFill>
              <a:effectLst/>
              <a:uFillTx/>
              <a:latin typeface="Times New Roman"/>
            </a:endParaRPr>
          </a:p>
        </p:txBody>
      </p:sp>
      <p:sp>
        <p:nvSpPr>
          <p:cNvPr id="37" name=""/>
          <p:cNvSpPr/>
          <p:nvPr/>
        </p:nvSpPr>
        <p:spPr>
          <a:xfrm>
            <a:off x="1981080" y="2895480"/>
            <a:ext cx="3812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1371600" y="2133720"/>
            <a:ext cx="60948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Action(t)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Buy,sell,</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null</a:t>
            </a:r>
            <a:endParaRPr b="0" lang="en-US" sz="1000" strike="noStrike" u="none">
              <a:solidFill>
                <a:srgbClr val="000000"/>
              </a:solidFill>
              <a:effectLst/>
              <a:uFillTx/>
              <a:latin typeface="Times New Roman"/>
            </a:endParaRPr>
          </a:p>
        </p:txBody>
      </p:sp>
      <p:sp>
        <p:nvSpPr>
          <p:cNvPr id="39" name=""/>
          <p:cNvSpPr/>
          <p:nvPr/>
        </p:nvSpPr>
        <p:spPr>
          <a:xfrm>
            <a:off x="1981080" y="2438280"/>
            <a:ext cx="381240" cy="3812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3276720" y="2895480"/>
            <a:ext cx="914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flipV="1">
            <a:off x="4343400" y="3047760"/>
            <a:ext cx="38088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flipV="1">
            <a:off x="3352680" y="3047760"/>
            <a:ext cx="121932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flipV="1">
            <a:off x="2514600" y="3047760"/>
            <a:ext cx="175248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3124080" y="1905120"/>
            <a:ext cx="91440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Mid(t)</a:t>
            </a:r>
            <a:endParaRPr b="0" lang="en-US" sz="1200" strike="noStrike" u="none">
              <a:solidFill>
                <a:srgbClr val="000000"/>
              </a:solidFill>
              <a:effectLst/>
              <a:uFillTx/>
              <a:latin typeface="Times New Roman"/>
            </a:endParaRPr>
          </a:p>
        </p:txBody>
      </p:sp>
      <p:sp>
        <p:nvSpPr>
          <p:cNvPr id="45" name=""/>
          <p:cNvSpPr/>
          <p:nvPr/>
        </p:nvSpPr>
        <p:spPr>
          <a:xfrm flipV="1">
            <a:off x="2971800" y="2286000"/>
            <a:ext cx="38088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flipH="1" flipV="1">
            <a:off x="3962160" y="2286000"/>
            <a:ext cx="60948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3124080" y="1295280"/>
            <a:ext cx="91440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NetPos(t)</a:t>
            </a:r>
            <a:endParaRPr b="0" lang="en-US" sz="1200" strike="noStrike" u="none">
              <a:solidFill>
                <a:srgbClr val="000000"/>
              </a:solidFill>
              <a:effectLst/>
              <a:uFillTx/>
              <a:latin typeface="Times New Roman"/>
            </a:endParaRPr>
          </a:p>
        </p:txBody>
      </p:sp>
      <p:sp>
        <p:nvSpPr>
          <p:cNvPr id="48" name=""/>
          <p:cNvSpPr/>
          <p:nvPr/>
        </p:nvSpPr>
        <p:spPr>
          <a:xfrm>
            <a:off x="1447920" y="1295280"/>
            <a:ext cx="106668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TotalSells(t)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TotalBuys(t)</a:t>
            </a:r>
            <a:endParaRPr b="0" lang="en-US" sz="1200" strike="noStrike" u="none">
              <a:solidFill>
                <a:srgbClr val="000000"/>
              </a:solidFill>
              <a:effectLst/>
              <a:uFillTx/>
              <a:latin typeface="Times New Roman"/>
            </a:endParaRPr>
          </a:p>
        </p:txBody>
      </p:sp>
      <p:sp>
        <p:nvSpPr>
          <p:cNvPr id="49" name=""/>
          <p:cNvSpPr/>
          <p:nvPr/>
        </p:nvSpPr>
        <p:spPr>
          <a:xfrm>
            <a:off x="2514600" y="144792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3124080" y="762120"/>
            <a:ext cx="91440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Cash(t)</a:t>
            </a:r>
            <a:endParaRPr b="0" lang="en-US" sz="1200" strike="noStrike" u="none">
              <a:solidFill>
                <a:srgbClr val="000000"/>
              </a:solidFill>
              <a:effectLst/>
              <a:uFillTx/>
              <a:latin typeface="Times New Roman"/>
            </a:endParaRPr>
          </a:p>
        </p:txBody>
      </p:sp>
      <p:sp>
        <p:nvSpPr>
          <p:cNvPr id="51" name=""/>
          <p:cNvSpPr/>
          <p:nvPr/>
        </p:nvSpPr>
        <p:spPr>
          <a:xfrm flipV="1">
            <a:off x="2209680" y="990720"/>
            <a:ext cx="91440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1447920" y="685800"/>
            <a:ext cx="106668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aveSellPrice(t)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aveBuyPrice(t)</a:t>
            </a:r>
            <a:endParaRPr b="0" lang="en-US" sz="1200" strike="noStrike" u="none">
              <a:solidFill>
                <a:srgbClr val="000000"/>
              </a:solidFill>
              <a:effectLst/>
              <a:uFillTx/>
              <a:latin typeface="Times New Roman"/>
            </a:endParaRPr>
          </a:p>
        </p:txBody>
      </p:sp>
      <p:sp>
        <p:nvSpPr>
          <p:cNvPr id="53" name=""/>
          <p:cNvSpPr/>
          <p:nvPr/>
        </p:nvSpPr>
        <p:spPr>
          <a:xfrm>
            <a:off x="2514600" y="838080"/>
            <a:ext cx="60948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54" name=""/>
          <p:cNvSpPr/>
          <p:nvPr/>
        </p:nvSpPr>
        <p:spPr>
          <a:xfrm>
            <a:off x="4724280" y="762120"/>
            <a:ext cx="914400" cy="1523880"/>
          </a:xfrm>
          <a:custGeom>
            <a:avLst/>
            <a:gdLst>
              <a:gd name="textAreaLeft" fmla="*/ 44640 w 914400"/>
              <a:gd name="textAreaRight" fmla="*/ 869760 w 914400"/>
              <a:gd name="textAreaTop" fmla="*/ 44640 h 1523880"/>
              <a:gd name="textAreaBottom" fmla="*/ 1479240 h 1523880"/>
            </a:gdLst>
            <a:ahLst/>
            <a:cxnLst/>
            <a:rect l="textAreaLeft" t="textAreaTop" r="textAreaRight" b="textAreaBottom"/>
            <a:pathLst>
              <a:path w="21600" h="35991">
                <a:moveTo>
                  <a:pt x="3600" y="0"/>
                </a:moveTo>
                <a:arcTo wR="3600" hR="3600" stAng="16200000" swAng="-5400000"/>
                <a:lnTo>
                  <a:pt x="0" y="32391"/>
                </a:lnTo>
                <a:arcTo wR="3600" hR="3600" stAng="10800000" swAng="-5400000"/>
                <a:lnTo>
                  <a:pt x="18000" y="35991"/>
                </a:lnTo>
                <a:arcTo wR="3600" hR="3600" stAng="5400000" swAng="-5400000"/>
                <a:lnTo>
                  <a:pt x="21600" y="3600"/>
                </a:lnTo>
                <a:arcTo wR="3600" hR="3600" stAng="0" swAng="-5400000"/>
                <a:close/>
              </a:path>
            </a:pathLst>
          </a:cu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MTM(t)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Mark-to</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Value</a:t>
            </a:r>
            <a:endParaRPr b="0" lang="en-US" sz="1200" strike="noStrike" u="none">
              <a:solidFill>
                <a:srgbClr val="000000"/>
              </a:solidFill>
              <a:effectLst/>
              <a:uFillTx/>
              <a:latin typeface="Times New Roman"/>
            </a:endParaRPr>
          </a:p>
        </p:txBody>
      </p:sp>
      <p:sp>
        <p:nvSpPr>
          <p:cNvPr id="55" name=""/>
          <p:cNvSpPr/>
          <p:nvPr/>
        </p:nvSpPr>
        <p:spPr>
          <a:xfrm>
            <a:off x="4038480" y="914400"/>
            <a:ext cx="68580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4038480" y="144792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flipV="1">
            <a:off x="4038480" y="1676520"/>
            <a:ext cx="68580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380880" y="4191120"/>
            <a:ext cx="5410440" cy="2209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Constants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Intensity factor</a:t>
            </a:r>
            <a:r>
              <a:rPr b="0" lang="en-US" sz="1000" strike="noStrike" u="none">
                <a:solidFill>
                  <a:srgbClr val="000000"/>
                </a:solidFill>
                <a:effectLst/>
                <a:uFillTx/>
                <a:latin typeface="Arial"/>
              </a:rPr>
              <a:t>: trailing # of transaction to use in averaging intensity</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Intensity</a:t>
            </a:r>
            <a:r>
              <a:rPr b="0" lang="en-US" sz="1000" strike="noStrike" u="none">
                <a:solidFill>
                  <a:srgbClr val="000000"/>
                </a:solidFill>
                <a:effectLst/>
                <a:uFillTx/>
                <a:latin typeface="Arial"/>
              </a:rPr>
              <a:t>: average delta time between transactions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Dead interval</a:t>
            </a:r>
            <a:r>
              <a:rPr b="0" lang="en-US" sz="1000" strike="noStrike" u="none">
                <a:solidFill>
                  <a:srgbClr val="000000"/>
                </a:solidFill>
                <a:effectLst/>
                <a:uFillTx/>
                <a:latin typeface="Arial"/>
              </a:rPr>
              <a:t>: maximum elapsed time before a transaction or an event is assumed to occur</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Offset</a:t>
            </a:r>
            <a:r>
              <a:rPr b="0" lang="en-US" sz="1000" strike="noStrike" u="none">
                <a:solidFill>
                  <a:srgbClr val="000000"/>
                </a:solidFill>
                <a:effectLst/>
                <a:uFillTx/>
                <a:latin typeface="Arial"/>
              </a:rPr>
              <a:t>: % by which spread is adjusted up or down depending on the transaction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Offset reversion ratio</a:t>
            </a:r>
            <a:r>
              <a:rPr b="0" lang="en-US" sz="1000" strike="noStrike" u="none">
                <a:solidFill>
                  <a:srgbClr val="000000"/>
                </a:solidFill>
                <a:effectLst/>
                <a:uFillTx/>
                <a:latin typeface="Arial"/>
              </a:rPr>
              <a:t>: % by offset is reduced if deal interval has elapsed</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Spread reversion rate</a:t>
            </a:r>
            <a:r>
              <a:rPr b="0" lang="en-US" sz="1000" strike="noStrike" u="none">
                <a:solidFill>
                  <a:srgbClr val="000000"/>
                </a:solidFill>
                <a:effectLst/>
                <a:uFillTx/>
                <a:latin typeface="Arial"/>
              </a:rPr>
              <a:t>: $ amount by spread is reduced if the dead interval has elapsed</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Volume to sell/buy</a:t>
            </a:r>
            <a:r>
              <a:rPr b="0" lang="en-US" sz="1000" strike="noStrike" u="none">
                <a:solidFill>
                  <a:srgbClr val="000000"/>
                </a:solidFill>
                <a:effectLst/>
                <a:uFillTx/>
                <a:latin typeface="Arial"/>
              </a:rPr>
              <a:t>: incremental volume that is sold/bought when a transaction occurs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Momentum</a:t>
            </a:r>
            <a:r>
              <a:rPr b="0" lang="en-US" sz="1000" strike="noStrike" u="none">
                <a:solidFill>
                  <a:srgbClr val="000000"/>
                </a:solidFill>
                <a:effectLst/>
                <a:uFillTx/>
                <a:latin typeface="Arial"/>
              </a:rPr>
              <a:t>: a measure of if the market is selling or buying</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Adjusted momentum: momentum number increase to cause larger reaction position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Position sensitivity</a:t>
            </a:r>
            <a:r>
              <a:rPr b="0" lang="en-US" sz="1000" strike="noStrike" u="none">
                <a:solidFill>
                  <a:srgbClr val="000000"/>
                </a:solidFill>
                <a:effectLst/>
                <a:uFillTx/>
                <a:latin typeface="Arial"/>
              </a:rPr>
              <a:t>: long/short threshold position number that used to adjust v-factor adjust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V-factor adjust</a:t>
            </a:r>
            <a:r>
              <a:rPr b="0" lang="en-US" sz="1000" strike="noStrike" u="none">
                <a:solidFill>
                  <a:srgbClr val="000000"/>
                </a:solidFill>
                <a:effectLst/>
                <a:uFillTx/>
                <a:latin typeface="Arial"/>
              </a:rPr>
              <a:t>: amount by which momentum is increased if position sensitivity is increased</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Minimums</a:t>
            </a:r>
            <a:r>
              <a:rPr b="0" lang="en-US" sz="1000" strike="noStrike" u="none">
                <a:solidFill>
                  <a:srgbClr val="000000"/>
                </a:solidFill>
                <a:effectLst/>
                <a:uFillTx/>
                <a:latin typeface="Arial"/>
              </a:rPr>
              <a:t>: spread, offset, spread offset, respective minimum limits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Action</a:t>
            </a:r>
            <a:r>
              <a:rPr b="0" lang="en-US" sz="1000" strike="noStrike" u="none">
                <a:solidFill>
                  <a:srgbClr val="000000"/>
                </a:solidFill>
                <a:effectLst/>
                <a:uFillTx/>
                <a:latin typeface="Arial"/>
              </a:rPr>
              <a:t>: Buy, sell, null transaction assumed for the transaction arrival time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Confidential Material --John Arnold</a:t>
            </a: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9" name=""/>
          <p:cNvSpPr/>
          <p:nvPr/>
        </p:nvSpPr>
        <p:spPr>
          <a:xfrm>
            <a:off x="10800" y="0"/>
            <a:ext cx="74408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3399"/>
                </a:solidFill>
                <a:effectLst/>
                <a:uFillTx/>
                <a:latin typeface="Arial"/>
              </a:rPr>
              <a:t>Current Spread to input relationship--detail</a:t>
            </a:r>
            <a:endParaRPr b="0" lang="en-US" sz="2800" strike="noStrike" u="none">
              <a:solidFill>
                <a:srgbClr val="000000"/>
              </a:solidFill>
              <a:effectLst/>
              <a:uFillTx/>
              <a:latin typeface="Times New Roman"/>
            </a:endParaRPr>
          </a:p>
        </p:txBody>
      </p:sp>
      <p:sp>
        <p:nvSpPr>
          <p:cNvPr id="60" name=""/>
          <p:cNvSpPr/>
          <p:nvPr/>
        </p:nvSpPr>
        <p:spPr>
          <a:xfrm flipV="1">
            <a:off x="2286000" y="3047760"/>
            <a:ext cx="38088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a:off x="2362320" y="2666880"/>
            <a:ext cx="91440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Bid(t)</a:t>
            </a:r>
            <a:endParaRPr b="0" lang="en-US" sz="1200" strike="noStrike" u="none">
              <a:solidFill>
                <a:srgbClr val="000000"/>
              </a:solidFill>
              <a:effectLst/>
              <a:uFillTx/>
              <a:latin typeface="Times New Roman"/>
            </a:endParaRPr>
          </a:p>
        </p:txBody>
      </p:sp>
      <p:sp>
        <p:nvSpPr>
          <p:cNvPr id="62" name=""/>
          <p:cNvSpPr/>
          <p:nvPr/>
        </p:nvSpPr>
        <p:spPr>
          <a:xfrm>
            <a:off x="6781680" y="5943600"/>
            <a:ext cx="91440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Transfer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function</a:t>
            </a:r>
            <a:endParaRPr b="0" lang="en-US" sz="1200" strike="noStrike" u="none">
              <a:solidFill>
                <a:srgbClr val="000000"/>
              </a:solidFill>
              <a:effectLst/>
              <a:uFillTx/>
              <a:latin typeface="Times New Roman"/>
            </a:endParaRPr>
          </a:p>
        </p:txBody>
      </p:sp>
      <p:sp>
        <p:nvSpPr>
          <p:cNvPr id="63" name=""/>
          <p:cNvSpPr/>
          <p:nvPr/>
        </p:nvSpPr>
        <p:spPr>
          <a:xfrm>
            <a:off x="6781680" y="5486400"/>
            <a:ext cx="114300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Input parameters</a:t>
            </a:r>
            <a:endParaRPr b="0" lang="en-US" sz="1000" strike="noStrike" u="none">
              <a:solidFill>
                <a:srgbClr val="000000"/>
              </a:solidFill>
              <a:effectLst/>
              <a:uFillTx/>
              <a:latin typeface="Times New Roman"/>
            </a:endParaRPr>
          </a:p>
        </p:txBody>
      </p:sp>
      <p:sp>
        <p:nvSpPr>
          <p:cNvPr id="64" name=""/>
          <p:cNvSpPr/>
          <p:nvPr/>
        </p:nvSpPr>
        <p:spPr>
          <a:xfrm>
            <a:off x="1371600" y="2666880"/>
            <a:ext cx="609480" cy="381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Offer(t)</a:t>
            </a:r>
            <a:endParaRPr b="0" lang="en-US" sz="1000" strike="noStrike" u="none">
              <a:solidFill>
                <a:srgbClr val="000000"/>
              </a:solidFill>
              <a:effectLst/>
              <a:uFillTx/>
              <a:latin typeface="Times New Roman"/>
            </a:endParaRPr>
          </a:p>
        </p:txBody>
      </p:sp>
      <p:sp>
        <p:nvSpPr>
          <p:cNvPr id="65" name=""/>
          <p:cNvSpPr/>
          <p:nvPr/>
        </p:nvSpPr>
        <p:spPr>
          <a:xfrm>
            <a:off x="4191120" y="2666880"/>
            <a:ext cx="91440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Offer(t)</a:t>
            </a:r>
            <a:endParaRPr b="0" lang="en-US" sz="1200" strike="noStrike" u="none">
              <a:solidFill>
                <a:srgbClr val="000000"/>
              </a:solidFill>
              <a:effectLst/>
              <a:uFillTx/>
              <a:latin typeface="Times New Roman"/>
            </a:endParaRPr>
          </a:p>
        </p:txBody>
      </p:sp>
      <p:sp>
        <p:nvSpPr>
          <p:cNvPr id="66" name=""/>
          <p:cNvSpPr/>
          <p:nvPr/>
        </p:nvSpPr>
        <p:spPr>
          <a:xfrm>
            <a:off x="611280" y="1981080"/>
            <a:ext cx="282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99"/>
                </a:solidFill>
                <a:effectLst/>
                <a:uFillTx/>
                <a:latin typeface="Times New Roman"/>
              </a:rPr>
              <a:t>t</a:t>
            </a:r>
            <a:endParaRPr b="0" lang="en-US" sz="2400" strike="noStrike" u="none">
              <a:solidFill>
                <a:srgbClr val="000000"/>
              </a:solidFill>
              <a:effectLst/>
              <a:uFillTx/>
              <a:latin typeface="Times New Roman"/>
            </a:endParaRPr>
          </a:p>
        </p:txBody>
      </p:sp>
      <p:sp>
        <p:nvSpPr>
          <p:cNvPr id="67" name=""/>
          <p:cNvSpPr/>
          <p:nvPr/>
        </p:nvSpPr>
        <p:spPr>
          <a:xfrm>
            <a:off x="2743200" y="3733920"/>
            <a:ext cx="76212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Spread(t-1)</a:t>
            </a:r>
            <a:endParaRPr b="0" lang="en-US" sz="1000" strike="noStrike" u="none">
              <a:solidFill>
                <a:srgbClr val="000000"/>
              </a:solidFill>
              <a:effectLst/>
              <a:uFillTx/>
              <a:latin typeface="Times New Roman"/>
            </a:endParaRPr>
          </a:p>
        </p:txBody>
      </p:sp>
      <p:sp>
        <p:nvSpPr>
          <p:cNvPr id="68" name=""/>
          <p:cNvSpPr/>
          <p:nvPr/>
        </p:nvSpPr>
        <p:spPr>
          <a:xfrm flipH="1" flipV="1">
            <a:off x="2895120" y="3047760"/>
            <a:ext cx="22860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3886200" y="3733920"/>
            <a:ext cx="76212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Offset(t-1)</a:t>
            </a:r>
            <a:endParaRPr b="0" lang="en-US" sz="1000" strike="noStrike" u="none">
              <a:solidFill>
                <a:srgbClr val="000000"/>
              </a:solidFill>
              <a:effectLst/>
              <a:uFillTx/>
              <a:latin typeface="Times New Roman"/>
            </a:endParaRPr>
          </a:p>
        </p:txBody>
      </p:sp>
      <p:sp>
        <p:nvSpPr>
          <p:cNvPr id="70" name=""/>
          <p:cNvSpPr/>
          <p:nvPr/>
        </p:nvSpPr>
        <p:spPr>
          <a:xfrm>
            <a:off x="611280" y="3581280"/>
            <a:ext cx="536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99"/>
                </a:solidFill>
                <a:effectLst/>
                <a:uFillTx/>
                <a:latin typeface="Times New Roman"/>
              </a:rPr>
              <a:t>t-1</a:t>
            </a:r>
            <a:endParaRPr b="0" lang="en-US" sz="2400" strike="noStrike" u="none">
              <a:solidFill>
                <a:srgbClr val="000000"/>
              </a:solidFill>
              <a:effectLst/>
              <a:uFillTx/>
              <a:latin typeface="Times New Roman"/>
            </a:endParaRPr>
          </a:p>
        </p:txBody>
      </p:sp>
      <p:sp>
        <p:nvSpPr>
          <p:cNvPr id="71" name=""/>
          <p:cNvSpPr/>
          <p:nvPr/>
        </p:nvSpPr>
        <p:spPr>
          <a:xfrm flipH="1" flipV="1">
            <a:off x="3047760" y="3047760"/>
            <a:ext cx="99036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2057400" y="3733920"/>
            <a:ext cx="60948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Bid(t-1)</a:t>
            </a:r>
            <a:endParaRPr b="0" lang="en-US" sz="1000" strike="noStrike" u="none">
              <a:solidFill>
                <a:srgbClr val="000000"/>
              </a:solidFill>
              <a:effectLst/>
              <a:uFillTx/>
              <a:latin typeface="Times New Roman"/>
            </a:endParaRPr>
          </a:p>
        </p:txBody>
      </p:sp>
      <p:sp>
        <p:nvSpPr>
          <p:cNvPr id="73" name=""/>
          <p:cNvSpPr/>
          <p:nvPr/>
        </p:nvSpPr>
        <p:spPr>
          <a:xfrm>
            <a:off x="1981080" y="2895480"/>
            <a:ext cx="3812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1371600" y="2133720"/>
            <a:ext cx="60948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Action(t)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Buy,sell,</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null</a:t>
            </a:r>
            <a:endParaRPr b="0" lang="en-US" sz="1000" strike="noStrike" u="none">
              <a:solidFill>
                <a:srgbClr val="000000"/>
              </a:solidFill>
              <a:effectLst/>
              <a:uFillTx/>
              <a:latin typeface="Times New Roman"/>
            </a:endParaRPr>
          </a:p>
        </p:txBody>
      </p:sp>
      <p:sp>
        <p:nvSpPr>
          <p:cNvPr id="75" name=""/>
          <p:cNvSpPr/>
          <p:nvPr/>
        </p:nvSpPr>
        <p:spPr>
          <a:xfrm>
            <a:off x="1981080" y="2438280"/>
            <a:ext cx="381240" cy="3812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3276720" y="2895480"/>
            <a:ext cx="914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flipV="1">
            <a:off x="4343400" y="3047760"/>
            <a:ext cx="38088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flipV="1">
            <a:off x="3352680" y="3047760"/>
            <a:ext cx="121932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flipV="1">
            <a:off x="2514600" y="3047760"/>
            <a:ext cx="175248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3124080" y="1905120"/>
            <a:ext cx="91440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Mid(t)</a:t>
            </a:r>
            <a:endParaRPr b="0" lang="en-US" sz="1200" strike="noStrike" u="none">
              <a:solidFill>
                <a:srgbClr val="000000"/>
              </a:solidFill>
              <a:effectLst/>
              <a:uFillTx/>
              <a:latin typeface="Times New Roman"/>
            </a:endParaRPr>
          </a:p>
        </p:txBody>
      </p:sp>
      <p:sp>
        <p:nvSpPr>
          <p:cNvPr id="81" name=""/>
          <p:cNvSpPr/>
          <p:nvPr/>
        </p:nvSpPr>
        <p:spPr>
          <a:xfrm flipV="1">
            <a:off x="2971800" y="2286000"/>
            <a:ext cx="38088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flipH="1" flipV="1">
            <a:off x="3962160" y="2286000"/>
            <a:ext cx="60948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3124080" y="1295280"/>
            <a:ext cx="91440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NetPos(t)</a:t>
            </a:r>
            <a:endParaRPr b="0" lang="en-US" sz="1200" strike="noStrike" u="none">
              <a:solidFill>
                <a:srgbClr val="000000"/>
              </a:solidFill>
              <a:effectLst/>
              <a:uFillTx/>
              <a:latin typeface="Times New Roman"/>
            </a:endParaRPr>
          </a:p>
        </p:txBody>
      </p:sp>
      <p:sp>
        <p:nvSpPr>
          <p:cNvPr id="84" name=""/>
          <p:cNvSpPr/>
          <p:nvPr/>
        </p:nvSpPr>
        <p:spPr>
          <a:xfrm>
            <a:off x="1447920" y="1295280"/>
            <a:ext cx="106668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TotalSells(t)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TotalBuys(t)</a:t>
            </a:r>
            <a:endParaRPr b="0" lang="en-US" sz="1200" strike="noStrike" u="none">
              <a:solidFill>
                <a:srgbClr val="000000"/>
              </a:solidFill>
              <a:effectLst/>
              <a:uFillTx/>
              <a:latin typeface="Times New Roman"/>
            </a:endParaRPr>
          </a:p>
        </p:txBody>
      </p:sp>
      <p:sp>
        <p:nvSpPr>
          <p:cNvPr id="85" name=""/>
          <p:cNvSpPr/>
          <p:nvPr/>
        </p:nvSpPr>
        <p:spPr>
          <a:xfrm>
            <a:off x="2514600" y="144792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3124080" y="762120"/>
            <a:ext cx="91440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Cash(t)</a:t>
            </a:r>
            <a:endParaRPr b="0" lang="en-US" sz="1200" strike="noStrike" u="none">
              <a:solidFill>
                <a:srgbClr val="000000"/>
              </a:solidFill>
              <a:effectLst/>
              <a:uFillTx/>
              <a:latin typeface="Times New Roman"/>
            </a:endParaRPr>
          </a:p>
        </p:txBody>
      </p:sp>
      <p:sp>
        <p:nvSpPr>
          <p:cNvPr id="87" name=""/>
          <p:cNvSpPr/>
          <p:nvPr/>
        </p:nvSpPr>
        <p:spPr>
          <a:xfrm flipV="1">
            <a:off x="2209680" y="990720"/>
            <a:ext cx="91440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1447920" y="685800"/>
            <a:ext cx="106668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aveSellPrice(t)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aveBuyPrice(t)</a:t>
            </a:r>
            <a:endParaRPr b="0" lang="en-US" sz="1200" strike="noStrike" u="none">
              <a:solidFill>
                <a:srgbClr val="000000"/>
              </a:solidFill>
              <a:effectLst/>
              <a:uFillTx/>
              <a:latin typeface="Times New Roman"/>
            </a:endParaRPr>
          </a:p>
        </p:txBody>
      </p:sp>
      <p:sp>
        <p:nvSpPr>
          <p:cNvPr id="89" name=""/>
          <p:cNvSpPr/>
          <p:nvPr/>
        </p:nvSpPr>
        <p:spPr>
          <a:xfrm>
            <a:off x="2514600" y="838080"/>
            <a:ext cx="60948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90" name=""/>
          <p:cNvSpPr/>
          <p:nvPr/>
        </p:nvSpPr>
        <p:spPr>
          <a:xfrm>
            <a:off x="4724280" y="762120"/>
            <a:ext cx="914400" cy="1523880"/>
          </a:xfrm>
          <a:custGeom>
            <a:avLst/>
            <a:gdLst>
              <a:gd name="textAreaLeft" fmla="*/ 44640 w 914400"/>
              <a:gd name="textAreaRight" fmla="*/ 869760 w 914400"/>
              <a:gd name="textAreaTop" fmla="*/ 44640 h 1523880"/>
              <a:gd name="textAreaBottom" fmla="*/ 1479240 h 1523880"/>
            </a:gdLst>
            <a:ahLst/>
            <a:cxnLst/>
            <a:rect l="textAreaLeft" t="textAreaTop" r="textAreaRight" b="textAreaBottom"/>
            <a:pathLst>
              <a:path w="21600" h="35991">
                <a:moveTo>
                  <a:pt x="3600" y="0"/>
                </a:moveTo>
                <a:arcTo wR="3600" hR="3600" stAng="16200000" swAng="-5400000"/>
                <a:lnTo>
                  <a:pt x="0" y="32391"/>
                </a:lnTo>
                <a:arcTo wR="3600" hR="3600" stAng="10800000" swAng="-5400000"/>
                <a:lnTo>
                  <a:pt x="18000" y="35991"/>
                </a:lnTo>
                <a:arcTo wR="3600" hR="3600" stAng="5400000" swAng="-5400000"/>
                <a:lnTo>
                  <a:pt x="21600" y="3600"/>
                </a:lnTo>
                <a:arcTo wR="3600" hR="3600" stAng="0" swAng="-5400000"/>
                <a:close/>
              </a:path>
            </a:pathLst>
          </a:custGeom>
          <a:gradFill rotWithShape="0">
            <a:gsLst>
              <a:gs pos="0">
                <a:srgbClr val="ffffff"/>
              </a:gs>
              <a:gs pos="100000">
                <a:srgbClr val="ffff99"/>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MTM(t)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Mark-to</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Value</a:t>
            </a:r>
            <a:endParaRPr b="0" lang="en-US" sz="1200" strike="noStrike" u="none">
              <a:solidFill>
                <a:srgbClr val="000000"/>
              </a:solidFill>
              <a:effectLst/>
              <a:uFillTx/>
              <a:latin typeface="Times New Roman"/>
            </a:endParaRPr>
          </a:p>
        </p:txBody>
      </p:sp>
      <p:sp>
        <p:nvSpPr>
          <p:cNvPr id="91" name=""/>
          <p:cNvSpPr/>
          <p:nvPr/>
        </p:nvSpPr>
        <p:spPr>
          <a:xfrm>
            <a:off x="4038480" y="914400"/>
            <a:ext cx="68580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4038480" y="144792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flipV="1">
            <a:off x="4038480" y="1676520"/>
            <a:ext cx="68580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1753920" y="5791320"/>
            <a:ext cx="92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Dead interval</a:t>
            </a:r>
            <a:endParaRPr b="0" lang="en-US" sz="1000" strike="noStrike" u="none">
              <a:solidFill>
                <a:srgbClr val="000000"/>
              </a:solidFill>
              <a:effectLst/>
              <a:uFillTx/>
              <a:latin typeface="Times New Roman"/>
            </a:endParaRPr>
          </a:p>
        </p:txBody>
      </p:sp>
      <p:sp>
        <p:nvSpPr>
          <p:cNvPr id="95" name=""/>
          <p:cNvSpPr/>
          <p:nvPr/>
        </p:nvSpPr>
        <p:spPr>
          <a:xfrm>
            <a:off x="4649400" y="4876920"/>
            <a:ext cx="13546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Offset reversion ratio</a:t>
            </a:r>
            <a:endParaRPr b="0" lang="en-US" sz="1000" strike="noStrike" u="none">
              <a:solidFill>
                <a:srgbClr val="000000"/>
              </a:solidFill>
              <a:effectLst/>
              <a:uFillTx/>
              <a:latin typeface="Times New Roman"/>
            </a:endParaRPr>
          </a:p>
        </p:txBody>
      </p:sp>
      <p:sp>
        <p:nvSpPr>
          <p:cNvPr id="96" name=""/>
          <p:cNvSpPr/>
          <p:nvPr/>
        </p:nvSpPr>
        <p:spPr>
          <a:xfrm>
            <a:off x="4650480" y="4191120"/>
            <a:ext cx="813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Momentum</a:t>
            </a:r>
            <a:endParaRPr b="0" lang="en-US" sz="1000" strike="noStrike" u="none">
              <a:solidFill>
                <a:srgbClr val="000000"/>
              </a:solidFill>
              <a:effectLst/>
              <a:uFillTx/>
              <a:latin typeface="Times New Roman"/>
            </a:endParaRPr>
          </a:p>
        </p:txBody>
      </p:sp>
      <p:sp>
        <p:nvSpPr>
          <p:cNvPr id="97" name=""/>
          <p:cNvSpPr/>
          <p:nvPr/>
        </p:nvSpPr>
        <p:spPr>
          <a:xfrm>
            <a:off x="4650840" y="4648320"/>
            <a:ext cx="10663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Offset Minimum</a:t>
            </a:r>
            <a:endParaRPr b="0" lang="en-US" sz="1000" strike="noStrike" u="none">
              <a:solidFill>
                <a:srgbClr val="000000"/>
              </a:solidFill>
              <a:effectLst/>
              <a:uFillTx/>
              <a:latin typeface="Times New Roman"/>
            </a:endParaRPr>
          </a:p>
        </p:txBody>
      </p:sp>
      <p:sp>
        <p:nvSpPr>
          <p:cNvPr id="98" name=""/>
          <p:cNvSpPr/>
          <p:nvPr/>
        </p:nvSpPr>
        <p:spPr>
          <a:xfrm>
            <a:off x="1219320" y="4419720"/>
            <a:ext cx="99036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T(t) Transaction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Arrival Time</a:t>
            </a:r>
            <a:endParaRPr b="0" lang="en-US" sz="1000" strike="noStrike" u="none">
              <a:solidFill>
                <a:srgbClr val="000000"/>
              </a:solidFill>
              <a:effectLst/>
              <a:uFillTx/>
              <a:latin typeface="Times New Roman"/>
            </a:endParaRPr>
          </a:p>
        </p:txBody>
      </p:sp>
      <p:grpSp>
        <p:nvGrpSpPr>
          <p:cNvPr id="99" name=""/>
          <p:cNvGrpSpPr/>
          <p:nvPr/>
        </p:nvGrpSpPr>
        <p:grpSpPr>
          <a:xfrm>
            <a:off x="153360" y="5181480"/>
            <a:ext cx="1045440" cy="512640"/>
            <a:chOff x="153360" y="5181480"/>
            <a:chExt cx="1045440" cy="512640"/>
          </a:xfrm>
        </p:grpSpPr>
        <p:sp>
          <p:nvSpPr>
            <p:cNvPr id="100" name=""/>
            <p:cNvSpPr/>
            <p:nvPr/>
          </p:nvSpPr>
          <p:spPr>
            <a:xfrm>
              <a:off x="217800" y="5181480"/>
              <a:ext cx="785880" cy="267120"/>
            </a:xfrm>
            <a:prstGeom prst="flowChartAlternateProcess">
              <a:avLst/>
            </a:prstGeom>
            <a:solidFill>
              <a:srgbClr val="ffcc66"/>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348480" y="5225760"/>
              <a:ext cx="524160" cy="178200"/>
            </a:xfrm>
            <a:custGeom>
              <a:avLst/>
              <a:gdLst/>
              <a:ahLst/>
              <a:rect l="l" t="t" r="r" b="b"/>
              <a:pathLst>
                <a:path w="384" h="192">
                  <a:moveTo>
                    <a:pt x="0" y="192"/>
                  </a:moveTo>
                  <a:cubicBezTo>
                    <a:pt x="16" y="180"/>
                    <a:pt x="32" y="168"/>
                    <a:pt x="48" y="144"/>
                  </a:cubicBezTo>
                  <a:cubicBezTo>
                    <a:pt x="64" y="120"/>
                    <a:pt x="80" y="72"/>
                    <a:pt x="96" y="48"/>
                  </a:cubicBezTo>
                  <a:cubicBezTo>
                    <a:pt x="112" y="24"/>
                    <a:pt x="120" y="0"/>
                    <a:pt x="144" y="0"/>
                  </a:cubicBezTo>
                  <a:cubicBezTo>
                    <a:pt x="168" y="0"/>
                    <a:pt x="216" y="24"/>
                    <a:pt x="240" y="48"/>
                  </a:cubicBezTo>
                  <a:cubicBezTo>
                    <a:pt x="264" y="72"/>
                    <a:pt x="264" y="120"/>
                    <a:pt x="288" y="144"/>
                  </a:cubicBezTo>
                  <a:cubicBezTo>
                    <a:pt x="312" y="168"/>
                    <a:pt x="376" y="176"/>
                    <a:pt x="384" y="192"/>
                  </a:cubicBezTo>
                </a:path>
              </a:pathLst>
            </a:custGeom>
            <a:noFill/>
            <a:ln w="25560">
              <a:solidFill>
                <a:srgbClr val="3333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283320" y="5403960"/>
              <a:ext cx="6544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545040" y="5181480"/>
              <a:ext cx="0" cy="2224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153360" y="5447520"/>
              <a:ext cx="104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Random Shock</a:t>
              </a:r>
              <a:endParaRPr b="0" lang="en-US" sz="1000" strike="noStrike" u="none">
                <a:solidFill>
                  <a:srgbClr val="000000"/>
                </a:solidFill>
                <a:effectLst/>
                <a:uFillTx/>
                <a:latin typeface="Times New Roman"/>
              </a:endParaRPr>
            </a:p>
          </p:txBody>
        </p:sp>
      </p:grpSp>
      <p:sp>
        <p:nvSpPr>
          <p:cNvPr id="105" name=""/>
          <p:cNvSpPr/>
          <p:nvPr/>
        </p:nvSpPr>
        <p:spPr>
          <a:xfrm flipV="1">
            <a:off x="990720" y="4876920"/>
            <a:ext cx="38088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990720" y="5791320"/>
            <a:ext cx="60948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Action(t)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Buy,sell,</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null</a:t>
            </a:r>
            <a:endParaRPr b="0" lang="en-US" sz="1000" strike="noStrike" u="none">
              <a:solidFill>
                <a:srgbClr val="000000"/>
              </a:solidFill>
              <a:effectLst/>
              <a:uFillTx/>
              <a:latin typeface="Times New Roman"/>
            </a:endParaRPr>
          </a:p>
        </p:txBody>
      </p:sp>
      <p:sp>
        <p:nvSpPr>
          <p:cNvPr id="107" name=""/>
          <p:cNvSpPr/>
          <p:nvPr/>
        </p:nvSpPr>
        <p:spPr>
          <a:xfrm flipV="1">
            <a:off x="1523880" y="487692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1676520" y="5334120"/>
            <a:ext cx="457200" cy="3045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T(t-1)</a:t>
            </a:r>
            <a:endParaRPr b="0" lang="en-US" sz="1000" strike="noStrike" u="none">
              <a:solidFill>
                <a:srgbClr val="000000"/>
              </a:solidFill>
              <a:effectLst/>
              <a:uFillTx/>
              <a:latin typeface="Times New Roman"/>
            </a:endParaRPr>
          </a:p>
        </p:txBody>
      </p:sp>
      <p:sp>
        <p:nvSpPr>
          <p:cNvPr id="109" name=""/>
          <p:cNvSpPr/>
          <p:nvPr/>
        </p:nvSpPr>
        <p:spPr>
          <a:xfrm flipH="1" flipV="1">
            <a:off x="1676160" y="4876920"/>
            <a:ext cx="22860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flipH="1" flipV="1">
            <a:off x="2057400" y="4876560"/>
            <a:ext cx="380880" cy="990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4572000" y="5181480"/>
            <a:ext cx="7621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Action(t-1)</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Buy,sell,</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null</a:t>
            </a:r>
            <a:endParaRPr b="0" lang="en-US" sz="1000" strike="noStrike" u="none">
              <a:solidFill>
                <a:srgbClr val="000000"/>
              </a:solidFill>
              <a:effectLst/>
              <a:uFillTx/>
              <a:latin typeface="Times New Roman"/>
            </a:endParaRPr>
          </a:p>
        </p:txBody>
      </p:sp>
      <p:sp>
        <p:nvSpPr>
          <p:cNvPr id="112" name=""/>
          <p:cNvSpPr/>
          <p:nvPr/>
        </p:nvSpPr>
        <p:spPr>
          <a:xfrm>
            <a:off x="4649400" y="4419720"/>
            <a:ext cx="13406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Adjusted Momentum</a:t>
            </a:r>
            <a:endParaRPr b="0" lang="en-US" sz="1000" strike="noStrike" u="none">
              <a:solidFill>
                <a:srgbClr val="000000"/>
              </a:solidFill>
              <a:effectLst/>
              <a:uFillTx/>
              <a:latin typeface="Times New Roman"/>
            </a:endParaRPr>
          </a:p>
        </p:txBody>
      </p:sp>
      <p:sp>
        <p:nvSpPr>
          <p:cNvPr id="113" name=""/>
          <p:cNvSpPr/>
          <p:nvPr/>
        </p:nvSpPr>
        <p:spPr>
          <a:xfrm flipV="1">
            <a:off x="4572000" y="411444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2821320" y="4191120"/>
            <a:ext cx="4899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MAX:</a:t>
            </a:r>
            <a:endParaRPr b="0" lang="en-US" sz="1000" strike="noStrike" u="none">
              <a:solidFill>
                <a:srgbClr val="000000"/>
              </a:solidFill>
              <a:effectLst/>
              <a:uFillTx/>
              <a:latin typeface="Times New Roman"/>
            </a:endParaRPr>
          </a:p>
        </p:txBody>
      </p:sp>
      <p:sp>
        <p:nvSpPr>
          <p:cNvPr id="115" name=""/>
          <p:cNvSpPr/>
          <p:nvPr/>
        </p:nvSpPr>
        <p:spPr>
          <a:xfrm>
            <a:off x="2825640" y="4419720"/>
            <a:ext cx="792360" cy="24660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SpreadMin</a:t>
            </a:r>
            <a:endParaRPr b="0" lang="en-US" sz="1000" strike="noStrike" u="none">
              <a:solidFill>
                <a:srgbClr val="000000"/>
              </a:solidFill>
              <a:effectLst/>
              <a:uFillTx/>
              <a:latin typeface="Times New Roman"/>
            </a:endParaRPr>
          </a:p>
        </p:txBody>
      </p:sp>
      <p:sp>
        <p:nvSpPr>
          <p:cNvPr id="116" name=""/>
          <p:cNvSpPr/>
          <p:nvPr/>
        </p:nvSpPr>
        <p:spPr>
          <a:xfrm flipH="1">
            <a:off x="3505320" y="3962520"/>
            <a:ext cx="380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2825280" y="4724280"/>
            <a:ext cx="1144080" cy="39924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Offset(t-1) +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Spread-offsetMin</a:t>
            </a:r>
            <a:endParaRPr b="0" lang="en-US" sz="1000" strike="noStrike" u="none">
              <a:solidFill>
                <a:srgbClr val="000000"/>
              </a:solidFill>
              <a:effectLst/>
              <a:uFillTx/>
              <a:latin typeface="Times New Roman"/>
            </a:endParaRPr>
          </a:p>
        </p:txBody>
      </p:sp>
      <p:sp>
        <p:nvSpPr>
          <p:cNvPr id="118" name=""/>
          <p:cNvSpPr/>
          <p:nvPr/>
        </p:nvSpPr>
        <p:spPr>
          <a:xfrm>
            <a:off x="2824920" y="5257800"/>
            <a:ext cx="1397160" cy="39924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Null: Spread(t-1) –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 reversion rate</a:t>
            </a:r>
            <a:endParaRPr b="0" lang="en-US" sz="1000" strike="noStrike" u="none">
              <a:solidFill>
                <a:srgbClr val="000000"/>
              </a:solidFill>
              <a:effectLst/>
              <a:uFillTx/>
              <a:latin typeface="Times New Roman"/>
            </a:endParaRPr>
          </a:p>
        </p:txBody>
      </p:sp>
      <p:sp>
        <p:nvSpPr>
          <p:cNvPr id="119" name=""/>
          <p:cNvSpPr/>
          <p:nvPr/>
        </p:nvSpPr>
        <p:spPr>
          <a:xfrm>
            <a:off x="2823480" y="5715000"/>
            <a:ext cx="2307960" cy="8571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Sell or Buy:</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Vlookup(Trans based offset)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Vlookup(Intensity based spread adj)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Spread(t-2)</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20" name=""/>
          <p:cNvSpPr/>
          <p:nvPr/>
        </p:nvSpPr>
        <p:spPr>
          <a:xfrm flipV="1">
            <a:off x="2819520" y="4114440"/>
            <a:ext cx="0" cy="1676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Confidential Material --John Arnold</a:t>
            </a: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21" name=""/>
          <p:cNvSpPr/>
          <p:nvPr/>
        </p:nvSpPr>
        <p:spPr>
          <a:xfrm>
            <a:off x="6480" y="0"/>
            <a:ext cx="416700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3399"/>
                </a:solidFill>
                <a:effectLst/>
                <a:uFillTx/>
                <a:latin typeface="Arial"/>
              </a:rPr>
              <a:t>Possible improvements</a:t>
            </a:r>
            <a:endParaRPr b="0" lang="en-US" sz="2800" strike="noStrike" u="none">
              <a:solidFill>
                <a:srgbClr val="000000"/>
              </a:solidFill>
              <a:effectLst/>
              <a:uFillTx/>
              <a:latin typeface="Times New Roman"/>
            </a:endParaRPr>
          </a:p>
        </p:txBody>
      </p:sp>
      <p:sp>
        <p:nvSpPr>
          <p:cNvPr id="122" name=""/>
          <p:cNvSpPr/>
          <p:nvPr/>
        </p:nvSpPr>
        <p:spPr>
          <a:xfrm flipV="1">
            <a:off x="2286000" y="3047760"/>
            <a:ext cx="38088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2362320" y="2666880"/>
            <a:ext cx="91440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Bid(t)</a:t>
            </a:r>
            <a:endParaRPr b="0" lang="en-US" sz="1200" strike="noStrike" u="none">
              <a:solidFill>
                <a:srgbClr val="000000"/>
              </a:solidFill>
              <a:effectLst/>
              <a:uFillTx/>
              <a:latin typeface="Times New Roman"/>
            </a:endParaRPr>
          </a:p>
        </p:txBody>
      </p:sp>
      <p:sp>
        <p:nvSpPr>
          <p:cNvPr id="124" name=""/>
          <p:cNvSpPr/>
          <p:nvPr/>
        </p:nvSpPr>
        <p:spPr>
          <a:xfrm>
            <a:off x="6781680" y="5943600"/>
            <a:ext cx="91440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Transfer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function</a:t>
            </a:r>
            <a:endParaRPr b="0" lang="en-US" sz="1200" strike="noStrike" u="none">
              <a:solidFill>
                <a:srgbClr val="000000"/>
              </a:solidFill>
              <a:effectLst/>
              <a:uFillTx/>
              <a:latin typeface="Times New Roman"/>
            </a:endParaRPr>
          </a:p>
        </p:txBody>
      </p:sp>
      <p:sp>
        <p:nvSpPr>
          <p:cNvPr id="125" name=""/>
          <p:cNvSpPr/>
          <p:nvPr/>
        </p:nvSpPr>
        <p:spPr>
          <a:xfrm>
            <a:off x="6781680" y="5486400"/>
            <a:ext cx="114300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Input parameters</a:t>
            </a:r>
            <a:endParaRPr b="0" lang="en-US" sz="1000" strike="noStrike" u="none">
              <a:solidFill>
                <a:srgbClr val="000000"/>
              </a:solidFill>
              <a:effectLst/>
              <a:uFillTx/>
              <a:latin typeface="Times New Roman"/>
            </a:endParaRPr>
          </a:p>
        </p:txBody>
      </p:sp>
      <p:sp>
        <p:nvSpPr>
          <p:cNvPr id="126" name=""/>
          <p:cNvSpPr/>
          <p:nvPr/>
        </p:nvSpPr>
        <p:spPr>
          <a:xfrm>
            <a:off x="1371600" y="2666880"/>
            <a:ext cx="609480" cy="381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Offer(t)</a:t>
            </a:r>
            <a:endParaRPr b="0" lang="en-US" sz="1000" strike="noStrike" u="none">
              <a:solidFill>
                <a:srgbClr val="000000"/>
              </a:solidFill>
              <a:effectLst/>
              <a:uFillTx/>
              <a:latin typeface="Times New Roman"/>
            </a:endParaRPr>
          </a:p>
        </p:txBody>
      </p:sp>
      <p:sp>
        <p:nvSpPr>
          <p:cNvPr id="127" name=""/>
          <p:cNvSpPr/>
          <p:nvPr/>
        </p:nvSpPr>
        <p:spPr>
          <a:xfrm>
            <a:off x="4191120" y="2666880"/>
            <a:ext cx="91440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Offer(t)</a:t>
            </a:r>
            <a:endParaRPr b="0" lang="en-US" sz="1200" strike="noStrike" u="none">
              <a:solidFill>
                <a:srgbClr val="000000"/>
              </a:solidFill>
              <a:effectLst/>
              <a:uFillTx/>
              <a:latin typeface="Times New Roman"/>
            </a:endParaRPr>
          </a:p>
        </p:txBody>
      </p:sp>
      <p:sp>
        <p:nvSpPr>
          <p:cNvPr id="128" name=""/>
          <p:cNvSpPr/>
          <p:nvPr/>
        </p:nvSpPr>
        <p:spPr>
          <a:xfrm>
            <a:off x="611280" y="1981080"/>
            <a:ext cx="282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99"/>
                </a:solidFill>
                <a:effectLst/>
                <a:uFillTx/>
                <a:latin typeface="Times New Roman"/>
              </a:rPr>
              <a:t>t</a:t>
            </a:r>
            <a:endParaRPr b="0" lang="en-US" sz="2400" strike="noStrike" u="none">
              <a:solidFill>
                <a:srgbClr val="000000"/>
              </a:solidFill>
              <a:effectLst/>
              <a:uFillTx/>
              <a:latin typeface="Times New Roman"/>
            </a:endParaRPr>
          </a:p>
        </p:txBody>
      </p:sp>
      <p:sp>
        <p:nvSpPr>
          <p:cNvPr id="129" name=""/>
          <p:cNvSpPr/>
          <p:nvPr/>
        </p:nvSpPr>
        <p:spPr>
          <a:xfrm>
            <a:off x="2743200" y="3733920"/>
            <a:ext cx="76212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Spread(t-1)</a:t>
            </a:r>
            <a:endParaRPr b="0" lang="en-US" sz="1000" strike="noStrike" u="none">
              <a:solidFill>
                <a:srgbClr val="000000"/>
              </a:solidFill>
              <a:effectLst/>
              <a:uFillTx/>
              <a:latin typeface="Times New Roman"/>
            </a:endParaRPr>
          </a:p>
        </p:txBody>
      </p:sp>
      <p:sp>
        <p:nvSpPr>
          <p:cNvPr id="130" name=""/>
          <p:cNvSpPr/>
          <p:nvPr/>
        </p:nvSpPr>
        <p:spPr>
          <a:xfrm flipH="1" flipV="1">
            <a:off x="2895120" y="3047760"/>
            <a:ext cx="22860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3886200" y="3733920"/>
            <a:ext cx="76212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Offset(t-1)</a:t>
            </a:r>
            <a:endParaRPr b="0" lang="en-US" sz="1000" strike="noStrike" u="none">
              <a:solidFill>
                <a:srgbClr val="000000"/>
              </a:solidFill>
              <a:effectLst/>
              <a:uFillTx/>
              <a:latin typeface="Times New Roman"/>
            </a:endParaRPr>
          </a:p>
        </p:txBody>
      </p:sp>
      <p:sp>
        <p:nvSpPr>
          <p:cNvPr id="132" name=""/>
          <p:cNvSpPr/>
          <p:nvPr/>
        </p:nvSpPr>
        <p:spPr>
          <a:xfrm>
            <a:off x="611280" y="3581280"/>
            <a:ext cx="536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99"/>
                </a:solidFill>
                <a:effectLst/>
                <a:uFillTx/>
                <a:latin typeface="Times New Roman"/>
              </a:rPr>
              <a:t>t-1</a:t>
            </a:r>
            <a:endParaRPr b="0" lang="en-US" sz="2400" strike="noStrike" u="none">
              <a:solidFill>
                <a:srgbClr val="000000"/>
              </a:solidFill>
              <a:effectLst/>
              <a:uFillTx/>
              <a:latin typeface="Times New Roman"/>
            </a:endParaRPr>
          </a:p>
        </p:txBody>
      </p:sp>
      <p:sp>
        <p:nvSpPr>
          <p:cNvPr id="133" name=""/>
          <p:cNvSpPr/>
          <p:nvPr/>
        </p:nvSpPr>
        <p:spPr>
          <a:xfrm flipH="1" flipV="1">
            <a:off x="3047760" y="3047760"/>
            <a:ext cx="99036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2057400" y="3733920"/>
            <a:ext cx="609480" cy="380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Bid(t-1)</a:t>
            </a:r>
            <a:endParaRPr b="0" lang="en-US" sz="1000" strike="noStrike" u="none">
              <a:solidFill>
                <a:srgbClr val="000000"/>
              </a:solidFill>
              <a:effectLst/>
              <a:uFillTx/>
              <a:latin typeface="Times New Roman"/>
            </a:endParaRPr>
          </a:p>
        </p:txBody>
      </p:sp>
      <p:sp>
        <p:nvSpPr>
          <p:cNvPr id="135" name=""/>
          <p:cNvSpPr/>
          <p:nvPr/>
        </p:nvSpPr>
        <p:spPr>
          <a:xfrm>
            <a:off x="1981080" y="2895480"/>
            <a:ext cx="3812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a:off x="1371600" y="2133720"/>
            <a:ext cx="60948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Action(t)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Buy,sell,</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null</a:t>
            </a:r>
            <a:endParaRPr b="0" lang="en-US" sz="1000" strike="noStrike" u="none">
              <a:solidFill>
                <a:srgbClr val="000000"/>
              </a:solidFill>
              <a:effectLst/>
              <a:uFillTx/>
              <a:latin typeface="Times New Roman"/>
            </a:endParaRPr>
          </a:p>
        </p:txBody>
      </p:sp>
      <p:sp>
        <p:nvSpPr>
          <p:cNvPr id="137" name=""/>
          <p:cNvSpPr/>
          <p:nvPr/>
        </p:nvSpPr>
        <p:spPr>
          <a:xfrm>
            <a:off x="1981080" y="2438280"/>
            <a:ext cx="381240" cy="3812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3276720" y="2895480"/>
            <a:ext cx="914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flipV="1">
            <a:off x="4343400" y="3047760"/>
            <a:ext cx="38088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flipV="1">
            <a:off x="3352680" y="3047760"/>
            <a:ext cx="121932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flipV="1">
            <a:off x="2514600" y="3047760"/>
            <a:ext cx="175248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3124080" y="1905120"/>
            <a:ext cx="91440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Mid(t)</a:t>
            </a:r>
            <a:endParaRPr b="0" lang="en-US" sz="1200" strike="noStrike" u="none">
              <a:solidFill>
                <a:srgbClr val="000000"/>
              </a:solidFill>
              <a:effectLst/>
              <a:uFillTx/>
              <a:latin typeface="Times New Roman"/>
            </a:endParaRPr>
          </a:p>
        </p:txBody>
      </p:sp>
      <p:sp>
        <p:nvSpPr>
          <p:cNvPr id="143" name=""/>
          <p:cNvSpPr/>
          <p:nvPr/>
        </p:nvSpPr>
        <p:spPr>
          <a:xfrm flipV="1">
            <a:off x="2971800" y="2286000"/>
            <a:ext cx="38088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flipH="1" flipV="1">
            <a:off x="3962160" y="2286000"/>
            <a:ext cx="60948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3124080" y="1295280"/>
            <a:ext cx="91440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NetPos(t)</a:t>
            </a:r>
            <a:endParaRPr b="0" lang="en-US" sz="1200" strike="noStrike" u="none">
              <a:solidFill>
                <a:srgbClr val="000000"/>
              </a:solidFill>
              <a:effectLst/>
              <a:uFillTx/>
              <a:latin typeface="Times New Roman"/>
            </a:endParaRPr>
          </a:p>
        </p:txBody>
      </p:sp>
      <p:sp>
        <p:nvSpPr>
          <p:cNvPr id="146" name=""/>
          <p:cNvSpPr/>
          <p:nvPr/>
        </p:nvSpPr>
        <p:spPr>
          <a:xfrm>
            <a:off x="1447920" y="1295280"/>
            <a:ext cx="1066680" cy="38124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TotalSells(t)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TotalBuys(t)</a:t>
            </a:r>
            <a:endParaRPr b="0" lang="en-US" sz="1200" strike="noStrike" u="none">
              <a:solidFill>
                <a:srgbClr val="000000"/>
              </a:solidFill>
              <a:effectLst/>
              <a:uFillTx/>
              <a:latin typeface="Times New Roman"/>
            </a:endParaRPr>
          </a:p>
        </p:txBody>
      </p:sp>
      <p:sp>
        <p:nvSpPr>
          <p:cNvPr id="147" name=""/>
          <p:cNvSpPr/>
          <p:nvPr/>
        </p:nvSpPr>
        <p:spPr>
          <a:xfrm>
            <a:off x="2514600" y="144792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3124080" y="762120"/>
            <a:ext cx="91440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Cash(t)</a:t>
            </a:r>
            <a:endParaRPr b="0" lang="en-US" sz="1200" strike="noStrike" u="none">
              <a:solidFill>
                <a:srgbClr val="000000"/>
              </a:solidFill>
              <a:effectLst/>
              <a:uFillTx/>
              <a:latin typeface="Times New Roman"/>
            </a:endParaRPr>
          </a:p>
        </p:txBody>
      </p:sp>
      <p:sp>
        <p:nvSpPr>
          <p:cNvPr id="149" name=""/>
          <p:cNvSpPr/>
          <p:nvPr/>
        </p:nvSpPr>
        <p:spPr>
          <a:xfrm flipV="1">
            <a:off x="2209680" y="990720"/>
            <a:ext cx="91440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1447920" y="685800"/>
            <a:ext cx="1066680" cy="380880"/>
          </a:xfrm>
          <a:prstGeom prst="roundRect">
            <a:avLst>
              <a:gd name="adj" fmla="val 16667"/>
            </a:avLst>
          </a:prstGeom>
          <a:gradFill rotWithShape="0">
            <a:gsLst>
              <a:gs pos="0">
                <a:srgbClr val="66ccff"/>
              </a:gs>
              <a:gs pos="50000">
                <a:srgbClr val="ccffff"/>
              </a:gs>
              <a:gs pos="100000">
                <a:srgbClr val="66ccff"/>
              </a:gs>
            </a:gsLst>
            <a:lin ang="81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aveSellPrice(t)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aveBuyPrice(t)</a:t>
            </a:r>
            <a:endParaRPr b="0" lang="en-US" sz="1200" strike="noStrike" u="none">
              <a:solidFill>
                <a:srgbClr val="000000"/>
              </a:solidFill>
              <a:effectLst/>
              <a:uFillTx/>
              <a:latin typeface="Times New Roman"/>
            </a:endParaRPr>
          </a:p>
        </p:txBody>
      </p:sp>
      <p:sp>
        <p:nvSpPr>
          <p:cNvPr id="151" name=""/>
          <p:cNvSpPr/>
          <p:nvPr/>
        </p:nvSpPr>
        <p:spPr>
          <a:xfrm>
            <a:off x="2514600" y="838080"/>
            <a:ext cx="60948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52" name=""/>
          <p:cNvSpPr/>
          <p:nvPr/>
        </p:nvSpPr>
        <p:spPr>
          <a:xfrm>
            <a:off x="4724280" y="762120"/>
            <a:ext cx="914400" cy="1523880"/>
          </a:xfrm>
          <a:custGeom>
            <a:avLst/>
            <a:gdLst>
              <a:gd name="textAreaLeft" fmla="*/ 44640 w 914400"/>
              <a:gd name="textAreaRight" fmla="*/ 869760 w 914400"/>
              <a:gd name="textAreaTop" fmla="*/ 44640 h 1523880"/>
              <a:gd name="textAreaBottom" fmla="*/ 1479240 h 1523880"/>
            </a:gdLst>
            <a:ahLst/>
            <a:cxnLst/>
            <a:rect l="textAreaLeft" t="textAreaTop" r="textAreaRight" b="textAreaBottom"/>
            <a:pathLst>
              <a:path w="21600" h="35991">
                <a:moveTo>
                  <a:pt x="3600" y="0"/>
                </a:moveTo>
                <a:arcTo wR="3600" hR="3600" stAng="16200000" swAng="-5400000"/>
                <a:lnTo>
                  <a:pt x="0" y="32391"/>
                </a:lnTo>
                <a:arcTo wR="3600" hR="3600" stAng="10800000" swAng="-5400000"/>
                <a:lnTo>
                  <a:pt x="18000" y="35991"/>
                </a:lnTo>
                <a:arcTo wR="3600" hR="3600" stAng="5400000" swAng="-5400000"/>
                <a:lnTo>
                  <a:pt x="21600" y="3600"/>
                </a:lnTo>
                <a:arcTo wR="3600" hR="3600" stAng="0" swAng="-5400000"/>
                <a:close/>
              </a:path>
            </a:pathLst>
          </a:custGeom>
          <a:gradFill rotWithShape="0">
            <a:gsLst>
              <a:gs pos="0">
                <a:srgbClr val="ffffff"/>
              </a:gs>
              <a:gs pos="100000">
                <a:srgbClr val="ffff99"/>
              </a:gs>
            </a:gsLst>
            <a:path path="rect">
              <a:fillToRect l="50000" t="50000" r="50000" b="50000"/>
            </a:path>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MTM(t)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Mark-to</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Value</a:t>
            </a:r>
            <a:endParaRPr b="0" lang="en-US" sz="1200" strike="noStrike" u="none">
              <a:solidFill>
                <a:srgbClr val="000000"/>
              </a:solidFill>
              <a:effectLst/>
              <a:uFillTx/>
              <a:latin typeface="Times New Roman"/>
            </a:endParaRPr>
          </a:p>
        </p:txBody>
      </p:sp>
      <p:sp>
        <p:nvSpPr>
          <p:cNvPr id="153" name=""/>
          <p:cNvSpPr/>
          <p:nvPr/>
        </p:nvSpPr>
        <p:spPr>
          <a:xfrm>
            <a:off x="4038480" y="914400"/>
            <a:ext cx="68580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4038480" y="144792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flipV="1">
            <a:off x="4038480" y="1676520"/>
            <a:ext cx="68580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1753920" y="5791320"/>
            <a:ext cx="92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Dead interval</a:t>
            </a:r>
            <a:endParaRPr b="0" lang="en-US" sz="1000" strike="noStrike" u="none">
              <a:solidFill>
                <a:srgbClr val="000000"/>
              </a:solidFill>
              <a:effectLst/>
              <a:uFillTx/>
              <a:latin typeface="Times New Roman"/>
            </a:endParaRPr>
          </a:p>
        </p:txBody>
      </p:sp>
      <p:sp>
        <p:nvSpPr>
          <p:cNvPr id="157" name=""/>
          <p:cNvSpPr/>
          <p:nvPr/>
        </p:nvSpPr>
        <p:spPr>
          <a:xfrm>
            <a:off x="4649400" y="4876920"/>
            <a:ext cx="13546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Offset reversion ratio</a:t>
            </a:r>
            <a:endParaRPr b="0" lang="en-US" sz="1000" strike="noStrike" u="none">
              <a:solidFill>
                <a:srgbClr val="000000"/>
              </a:solidFill>
              <a:effectLst/>
              <a:uFillTx/>
              <a:latin typeface="Times New Roman"/>
            </a:endParaRPr>
          </a:p>
        </p:txBody>
      </p:sp>
      <p:sp>
        <p:nvSpPr>
          <p:cNvPr id="158" name=""/>
          <p:cNvSpPr/>
          <p:nvPr/>
        </p:nvSpPr>
        <p:spPr>
          <a:xfrm>
            <a:off x="4650480" y="4191120"/>
            <a:ext cx="813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Momentum</a:t>
            </a:r>
            <a:endParaRPr b="0" lang="en-US" sz="1000" strike="noStrike" u="none">
              <a:solidFill>
                <a:srgbClr val="000000"/>
              </a:solidFill>
              <a:effectLst/>
              <a:uFillTx/>
              <a:latin typeface="Times New Roman"/>
            </a:endParaRPr>
          </a:p>
        </p:txBody>
      </p:sp>
      <p:sp>
        <p:nvSpPr>
          <p:cNvPr id="159" name=""/>
          <p:cNvSpPr/>
          <p:nvPr/>
        </p:nvSpPr>
        <p:spPr>
          <a:xfrm>
            <a:off x="4650840" y="4648320"/>
            <a:ext cx="10663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Offset Minimum</a:t>
            </a:r>
            <a:endParaRPr b="0" lang="en-US" sz="1000" strike="noStrike" u="none">
              <a:solidFill>
                <a:srgbClr val="000000"/>
              </a:solidFill>
              <a:effectLst/>
              <a:uFillTx/>
              <a:latin typeface="Times New Roman"/>
            </a:endParaRPr>
          </a:p>
        </p:txBody>
      </p:sp>
      <p:sp>
        <p:nvSpPr>
          <p:cNvPr id="160" name=""/>
          <p:cNvSpPr/>
          <p:nvPr/>
        </p:nvSpPr>
        <p:spPr>
          <a:xfrm>
            <a:off x="1219320" y="4419720"/>
            <a:ext cx="99036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T(t) Transaction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Arrival Time</a:t>
            </a:r>
            <a:endParaRPr b="0" lang="en-US" sz="1000" strike="noStrike" u="none">
              <a:solidFill>
                <a:srgbClr val="000000"/>
              </a:solidFill>
              <a:effectLst/>
              <a:uFillTx/>
              <a:latin typeface="Times New Roman"/>
            </a:endParaRPr>
          </a:p>
        </p:txBody>
      </p:sp>
      <p:grpSp>
        <p:nvGrpSpPr>
          <p:cNvPr id="161" name=""/>
          <p:cNvGrpSpPr/>
          <p:nvPr/>
        </p:nvGrpSpPr>
        <p:grpSpPr>
          <a:xfrm>
            <a:off x="153360" y="5181480"/>
            <a:ext cx="1045440" cy="512640"/>
            <a:chOff x="153360" y="5181480"/>
            <a:chExt cx="1045440" cy="512640"/>
          </a:xfrm>
        </p:grpSpPr>
        <p:sp>
          <p:nvSpPr>
            <p:cNvPr id="162" name=""/>
            <p:cNvSpPr/>
            <p:nvPr/>
          </p:nvSpPr>
          <p:spPr>
            <a:xfrm>
              <a:off x="217800" y="5181480"/>
              <a:ext cx="785880" cy="267120"/>
            </a:xfrm>
            <a:prstGeom prst="flowChartAlternateProcess">
              <a:avLst/>
            </a:prstGeom>
            <a:solidFill>
              <a:srgbClr val="ffcc66"/>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348480" y="5225760"/>
              <a:ext cx="524160" cy="178200"/>
            </a:xfrm>
            <a:custGeom>
              <a:avLst/>
              <a:gdLst/>
              <a:ahLst/>
              <a:rect l="l" t="t" r="r" b="b"/>
              <a:pathLst>
                <a:path w="384" h="192">
                  <a:moveTo>
                    <a:pt x="0" y="192"/>
                  </a:moveTo>
                  <a:cubicBezTo>
                    <a:pt x="16" y="180"/>
                    <a:pt x="32" y="168"/>
                    <a:pt x="48" y="144"/>
                  </a:cubicBezTo>
                  <a:cubicBezTo>
                    <a:pt x="64" y="120"/>
                    <a:pt x="80" y="72"/>
                    <a:pt x="96" y="48"/>
                  </a:cubicBezTo>
                  <a:cubicBezTo>
                    <a:pt x="112" y="24"/>
                    <a:pt x="120" y="0"/>
                    <a:pt x="144" y="0"/>
                  </a:cubicBezTo>
                  <a:cubicBezTo>
                    <a:pt x="168" y="0"/>
                    <a:pt x="216" y="24"/>
                    <a:pt x="240" y="48"/>
                  </a:cubicBezTo>
                  <a:cubicBezTo>
                    <a:pt x="264" y="72"/>
                    <a:pt x="264" y="120"/>
                    <a:pt x="288" y="144"/>
                  </a:cubicBezTo>
                  <a:cubicBezTo>
                    <a:pt x="312" y="168"/>
                    <a:pt x="376" y="176"/>
                    <a:pt x="384" y="192"/>
                  </a:cubicBezTo>
                </a:path>
              </a:pathLst>
            </a:custGeom>
            <a:noFill/>
            <a:ln w="25560">
              <a:solidFill>
                <a:srgbClr val="3333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283320" y="5403960"/>
              <a:ext cx="6544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545040" y="5181480"/>
              <a:ext cx="0" cy="2224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153360" y="5447520"/>
              <a:ext cx="104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Random Shock</a:t>
              </a:r>
              <a:endParaRPr b="0" lang="en-US" sz="1000" strike="noStrike" u="none">
                <a:solidFill>
                  <a:srgbClr val="000000"/>
                </a:solidFill>
                <a:effectLst/>
                <a:uFillTx/>
                <a:latin typeface="Times New Roman"/>
              </a:endParaRPr>
            </a:p>
          </p:txBody>
        </p:sp>
      </p:grpSp>
      <p:sp>
        <p:nvSpPr>
          <p:cNvPr id="167" name=""/>
          <p:cNvSpPr/>
          <p:nvPr/>
        </p:nvSpPr>
        <p:spPr>
          <a:xfrm flipV="1">
            <a:off x="990720" y="4876920"/>
            <a:ext cx="38088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990720" y="5791320"/>
            <a:ext cx="60948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Action(t)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Buy,sell,</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null</a:t>
            </a:r>
            <a:endParaRPr b="0" lang="en-US" sz="1000" strike="noStrike" u="none">
              <a:solidFill>
                <a:srgbClr val="000000"/>
              </a:solidFill>
              <a:effectLst/>
              <a:uFillTx/>
              <a:latin typeface="Times New Roman"/>
            </a:endParaRPr>
          </a:p>
        </p:txBody>
      </p:sp>
      <p:sp>
        <p:nvSpPr>
          <p:cNvPr id="169" name=""/>
          <p:cNvSpPr/>
          <p:nvPr/>
        </p:nvSpPr>
        <p:spPr>
          <a:xfrm flipV="1">
            <a:off x="1523880" y="487692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1676520" y="5334120"/>
            <a:ext cx="457200" cy="3045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T(t-1)</a:t>
            </a:r>
            <a:endParaRPr b="0" lang="en-US" sz="1000" strike="noStrike" u="none">
              <a:solidFill>
                <a:srgbClr val="000000"/>
              </a:solidFill>
              <a:effectLst/>
              <a:uFillTx/>
              <a:latin typeface="Times New Roman"/>
            </a:endParaRPr>
          </a:p>
        </p:txBody>
      </p:sp>
      <p:sp>
        <p:nvSpPr>
          <p:cNvPr id="171" name=""/>
          <p:cNvSpPr/>
          <p:nvPr/>
        </p:nvSpPr>
        <p:spPr>
          <a:xfrm flipH="1" flipV="1">
            <a:off x="1676160" y="4876920"/>
            <a:ext cx="22860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flipH="1" flipV="1">
            <a:off x="2057400" y="4876560"/>
            <a:ext cx="380880" cy="990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4572000" y="5181480"/>
            <a:ext cx="7621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Action(t-1)</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Buy,sell,</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null</a:t>
            </a:r>
            <a:endParaRPr b="0" lang="en-US" sz="1000" strike="noStrike" u="none">
              <a:solidFill>
                <a:srgbClr val="000000"/>
              </a:solidFill>
              <a:effectLst/>
              <a:uFillTx/>
              <a:latin typeface="Times New Roman"/>
            </a:endParaRPr>
          </a:p>
        </p:txBody>
      </p:sp>
      <p:sp>
        <p:nvSpPr>
          <p:cNvPr id="174" name=""/>
          <p:cNvSpPr/>
          <p:nvPr/>
        </p:nvSpPr>
        <p:spPr>
          <a:xfrm>
            <a:off x="4649400" y="4419720"/>
            <a:ext cx="13406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Adjusted Momentum</a:t>
            </a:r>
            <a:endParaRPr b="0" lang="en-US" sz="1000" strike="noStrike" u="none">
              <a:solidFill>
                <a:srgbClr val="000000"/>
              </a:solidFill>
              <a:effectLst/>
              <a:uFillTx/>
              <a:latin typeface="Times New Roman"/>
            </a:endParaRPr>
          </a:p>
        </p:txBody>
      </p:sp>
      <p:sp>
        <p:nvSpPr>
          <p:cNvPr id="175" name=""/>
          <p:cNvSpPr/>
          <p:nvPr/>
        </p:nvSpPr>
        <p:spPr>
          <a:xfrm flipV="1">
            <a:off x="4572000" y="411444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2821320" y="4191120"/>
            <a:ext cx="4899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MAX:</a:t>
            </a:r>
            <a:endParaRPr b="0" lang="en-US" sz="1000" strike="noStrike" u="none">
              <a:solidFill>
                <a:srgbClr val="000000"/>
              </a:solidFill>
              <a:effectLst/>
              <a:uFillTx/>
              <a:latin typeface="Times New Roman"/>
            </a:endParaRPr>
          </a:p>
        </p:txBody>
      </p:sp>
      <p:sp>
        <p:nvSpPr>
          <p:cNvPr id="177" name=""/>
          <p:cNvSpPr/>
          <p:nvPr/>
        </p:nvSpPr>
        <p:spPr>
          <a:xfrm>
            <a:off x="2825640" y="4419720"/>
            <a:ext cx="792360" cy="24660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SpreadMin</a:t>
            </a:r>
            <a:endParaRPr b="0" lang="en-US" sz="1000" strike="noStrike" u="none">
              <a:solidFill>
                <a:srgbClr val="000000"/>
              </a:solidFill>
              <a:effectLst/>
              <a:uFillTx/>
              <a:latin typeface="Times New Roman"/>
            </a:endParaRPr>
          </a:p>
        </p:txBody>
      </p:sp>
      <p:sp>
        <p:nvSpPr>
          <p:cNvPr id="178" name=""/>
          <p:cNvSpPr/>
          <p:nvPr/>
        </p:nvSpPr>
        <p:spPr>
          <a:xfrm flipH="1">
            <a:off x="3505320" y="3962520"/>
            <a:ext cx="380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2825280" y="4724280"/>
            <a:ext cx="1144080" cy="39924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Offset(t-1) +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Spread-offsetMin</a:t>
            </a:r>
            <a:endParaRPr b="0" lang="en-US" sz="1000" strike="noStrike" u="none">
              <a:solidFill>
                <a:srgbClr val="000000"/>
              </a:solidFill>
              <a:effectLst/>
              <a:uFillTx/>
              <a:latin typeface="Times New Roman"/>
            </a:endParaRPr>
          </a:p>
        </p:txBody>
      </p:sp>
      <p:sp>
        <p:nvSpPr>
          <p:cNvPr id="180" name=""/>
          <p:cNvSpPr/>
          <p:nvPr/>
        </p:nvSpPr>
        <p:spPr>
          <a:xfrm>
            <a:off x="2824920" y="5257800"/>
            <a:ext cx="1397160" cy="39924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Null: Spread(t-1) –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 reversion rate</a:t>
            </a:r>
            <a:endParaRPr b="0" lang="en-US" sz="1000" strike="noStrike" u="none">
              <a:solidFill>
                <a:srgbClr val="000000"/>
              </a:solidFill>
              <a:effectLst/>
              <a:uFillTx/>
              <a:latin typeface="Times New Roman"/>
            </a:endParaRPr>
          </a:p>
        </p:txBody>
      </p:sp>
      <p:sp>
        <p:nvSpPr>
          <p:cNvPr id="181" name=""/>
          <p:cNvSpPr/>
          <p:nvPr/>
        </p:nvSpPr>
        <p:spPr>
          <a:xfrm>
            <a:off x="2823480" y="5715000"/>
            <a:ext cx="2307960" cy="8571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Sell or Buy:</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Vlookup(Trans based offset)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Vlookup(Intensity based spread adj)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Spread(t-2)</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82" name=""/>
          <p:cNvSpPr/>
          <p:nvPr/>
        </p:nvSpPr>
        <p:spPr>
          <a:xfrm flipV="1">
            <a:off x="2819520" y="4114440"/>
            <a:ext cx="0" cy="1676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5871240" y="228600"/>
            <a:ext cx="2458800" cy="1681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990033"/>
                </a:solidFill>
                <a:effectLst/>
                <a:uFillTx/>
                <a:latin typeface="Arial"/>
              </a:rPr>
              <a:t>Objective</a:t>
            </a:r>
            <a:r>
              <a:rPr b="0" lang="en-US"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Dynamically Optimize MTM for a give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period by Establishing transfer functions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(boxes) to appropriately setting spread.</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 model should learn from history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And/or trader actions so relevant input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Parameters and transfer functions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Should be easily modifiable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84" name=""/>
          <p:cNvSpPr/>
          <p:nvPr/>
        </p:nvSpPr>
        <p:spPr>
          <a:xfrm>
            <a:off x="5105520" y="2292480"/>
            <a:ext cx="407880" cy="1060200"/>
          </a:xfrm>
          <a:custGeom>
            <a:avLst/>
            <a:gdLst/>
            <a:ahLst/>
            <a:rect l="l" t="t" r="r" b="b"/>
            <a:pathLst>
              <a:path w="1461" h="920">
                <a:moveTo>
                  <a:pt x="1435" y="0"/>
                </a:moveTo>
                <a:cubicBezTo>
                  <a:pt x="1456" y="61"/>
                  <a:pt x="1448" y="34"/>
                  <a:pt x="1461" y="78"/>
                </a:cubicBezTo>
                <a:cubicBezTo>
                  <a:pt x="1454" y="231"/>
                  <a:pt x="1452" y="277"/>
                  <a:pt x="1410" y="404"/>
                </a:cubicBezTo>
                <a:cubicBezTo>
                  <a:pt x="1404" y="423"/>
                  <a:pt x="1371" y="448"/>
                  <a:pt x="1358" y="465"/>
                </a:cubicBezTo>
                <a:cubicBezTo>
                  <a:pt x="1346" y="481"/>
                  <a:pt x="1331" y="497"/>
                  <a:pt x="1324" y="516"/>
                </a:cubicBezTo>
                <a:cubicBezTo>
                  <a:pt x="1321" y="525"/>
                  <a:pt x="1320" y="534"/>
                  <a:pt x="1315" y="542"/>
                </a:cubicBezTo>
                <a:cubicBezTo>
                  <a:pt x="1293" y="575"/>
                  <a:pt x="1234" y="614"/>
                  <a:pt x="1195" y="628"/>
                </a:cubicBezTo>
                <a:cubicBezTo>
                  <a:pt x="1122" y="697"/>
                  <a:pt x="1028" y="675"/>
                  <a:pt x="928" y="679"/>
                </a:cubicBezTo>
                <a:cubicBezTo>
                  <a:pt x="878" y="692"/>
                  <a:pt x="808" y="728"/>
                  <a:pt x="756" y="731"/>
                </a:cubicBezTo>
                <a:cubicBezTo>
                  <a:pt x="647" y="737"/>
                  <a:pt x="539" y="737"/>
                  <a:pt x="430" y="740"/>
                </a:cubicBezTo>
                <a:cubicBezTo>
                  <a:pt x="343" y="748"/>
                  <a:pt x="255" y="753"/>
                  <a:pt x="172" y="783"/>
                </a:cubicBezTo>
                <a:cubicBezTo>
                  <a:pt x="145" y="808"/>
                  <a:pt x="148" y="823"/>
                  <a:pt x="111" y="834"/>
                </a:cubicBezTo>
                <a:cubicBezTo>
                  <a:pt x="87" y="871"/>
                  <a:pt x="76" y="860"/>
                  <a:pt x="43" y="886"/>
                </a:cubicBezTo>
                <a:cubicBezTo>
                  <a:pt x="37" y="891"/>
                  <a:pt x="31" y="898"/>
                  <a:pt x="25" y="903"/>
                </a:cubicBezTo>
                <a:cubicBezTo>
                  <a:pt x="17" y="909"/>
                  <a:pt x="0" y="920"/>
                  <a:pt x="0" y="920"/>
                </a:cubicBezTo>
              </a:path>
            </a:pathLst>
          </a:custGeom>
          <a:noFill/>
          <a:ln w="38160">
            <a:solidFill>
              <a:srgbClr val="800000"/>
            </a:solidFill>
            <a:prstDash val="dash"/>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a:off x="152280" y="3352680"/>
            <a:ext cx="6400800" cy="3276720"/>
          </a:xfrm>
          <a:prstGeom prst="rect">
            <a:avLst/>
          </a:prstGeom>
          <a:noFill/>
          <a:ln w="25560">
            <a:solidFill>
              <a:srgbClr val="800000"/>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5486400" y="2743200"/>
            <a:ext cx="2057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990033"/>
                </a:solidFill>
                <a:effectLst/>
                <a:uFillTx/>
                <a:latin typeface="Arial"/>
              </a:rPr>
              <a:t>Optimize MTM along time and select parameters</a:t>
            </a:r>
            <a:endParaRPr b="0" lang="en-US" sz="1200" strike="noStrike" u="none">
              <a:solidFill>
                <a:srgbClr val="000000"/>
              </a:solidFill>
              <a:effectLst/>
              <a:uFillTx/>
              <a:latin typeface="Times New Roman"/>
            </a:endParaRPr>
          </a:p>
        </p:txBody>
      </p:sp>
      <p:grpSp>
        <p:nvGrpSpPr>
          <p:cNvPr id="187" name=""/>
          <p:cNvGrpSpPr/>
          <p:nvPr/>
        </p:nvGrpSpPr>
        <p:grpSpPr>
          <a:xfrm>
            <a:off x="153360" y="6019920"/>
            <a:ext cx="1045440" cy="512640"/>
            <a:chOff x="153360" y="6019920"/>
            <a:chExt cx="1045440" cy="512640"/>
          </a:xfrm>
        </p:grpSpPr>
        <p:sp>
          <p:nvSpPr>
            <p:cNvPr id="188" name=""/>
            <p:cNvSpPr/>
            <p:nvPr/>
          </p:nvSpPr>
          <p:spPr>
            <a:xfrm>
              <a:off x="217800" y="6019920"/>
              <a:ext cx="785880" cy="267120"/>
            </a:xfrm>
            <a:prstGeom prst="flowChartAlternateProcess">
              <a:avLst/>
            </a:prstGeom>
            <a:solidFill>
              <a:srgbClr val="ffcc66"/>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9" name=""/>
            <p:cNvSpPr/>
            <p:nvPr/>
          </p:nvSpPr>
          <p:spPr>
            <a:xfrm>
              <a:off x="348480" y="6064200"/>
              <a:ext cx="524160" cy="178200"/>
            </a:xfrm>
            <a:custGeom>
              <a:avLst/>
              <a:gdLst/>
              <a:ahLst/>
              <a:rect l="l" t="t" r="r" b="b"/>
              <a:pathLst>
                <a:path w="384" h="192">
                  <a:moveTo>
                    <a:pt x="0" y="192"/>
                  </a:moveTo>
                  <a:cubicBezTo>
                    <a:pt x="16" y="180"/>
                    <a:pt x="32" y="168"/>
                    <a:pt x="48" y="144"/>
                  </a:cubicBezTo>
                  <a:cubicBezTo>
                    <a:pt x="64" y="120"/>
                    <a:pt x="80" y="72"/>
                    <a:pt x="96" y="48"/>
                  </a:cubicBezTo>
                  <a:cubicBezTo>
                    <a:pt x="112" y="24"/>
                    <a:pt x="120" y="0"/>
                    <a:pt x="144" y="0"/>
                  </a:cubicBezTo>
                  <a:cubicBezTo>
                    <a:pt x="168" y="0"/>
                    <a:pt x="216" y="24"/>
                    <a:pt x="240" y="48"/>
                  </a:cubicBezTo>
                  <a:cubicBezTo>
                    <a:pt x="264" y="72"/>
                    <a:pt x="264" y="120"/>
                    <a:pt x="288" y="144"/>
                  </a:cubicBezTo>
                  <a:cubicBezTo>
                    <a:pt x="312" y="168"/>
                    <a:pt x="376" y="176"/>
                    <a:pt x="384" y="192"/>
                  </a:cubicBezTo>
                </a:path>
              </a:pathLst>
            </a:custGeom>
            <a:noFill/>
            <a:ln w="25560">
              <a:solidFill>
                <a:srgbClr val="3333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a:off x="283320" y="6242400"/>
              <a:ext cx="6544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 name=""/>
            <p:cNvSpPr/>
            <p:nvPr/>
          </p:nvSpPr>
          <p:spPr>
            <a:xfrm>
              <a:off x="545040" y="6019920"/>
              <a:ext cx="0" cy="2224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 name=""/>
            <p:cNvSpPr/>
            <p:nvPr/>
          </p:nvSpPr>
          <p:spPr>
            <a:xfrm>
              <a:off x="153360" y="6285960"/>
              <a:ext cx="104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Arial"/>
                </a:rPr>
                <a:t>Random Shock</a:t>
              </a:r>
              <a:endParaRPr b="0" lang="en-US" sz="1000" strike="noStrike" u="none">
                <a:solidFill>
                  <a:srgbClr val="000000"/>
                </a:solidFill>
                <a:effectLst/>
                <a:uFillTx/>
                <a:latin typeface="Times New Roman"/>
              </a:endParaRPr>
            </a:p>
          </p:txBody>
        </p:sp>
      </p:grpSp>
      <p:sp>
        <p:nvSpPr>
          <p:cNvPr id="193" name=""/>
          <p:cNvSpPr/>
          <p:nvPr/>
        </p:nvSpPr>
        <p:spPr>
          <a:xfrm>
            <a:off x="5715000" y="2057400"/>
            <a:ext cx="213372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990033"/>
                </a:solidFill>
                <a:effectLst/>
                <a:uFillTx/>
                <a:latin typeface="Arial"/>
              </a:rPr>
              <a:t>Trailing MTM rate of change—first and second derivatives should be used to estimate momentum</a:t>
            </a:r>
            <a:endParaRPr b="0" lang="en-US" sz="1000" strike="noStrike" u="none">
              <a:solidFill>
                <a:srgbClr val="000000"/>
              </a:solidFill>
              <a:effectLst/>
              <a:uFillTx/>
              <a:latin typeface="Times New Roman"/>
            </a:endParaRPr>
          </a:p>
        </p:txBody>
      </p:sp>
      <p:sp>
        <p:nvSpPr>
          <p:cNvPr id="194" name=""/>
          <p:cNvSpPr/>
          <p:nvPr/>
        </p:nvSpPr>
        <p:spPr>
          <a:xfrm flipH="1" flipV="1">
            <a:off x="5638320" y="1904760"/>
            <a:ext cx="685800" cy="152280"/>
          </a:xfrm>
          <a:prstGeom prst="line">
            <a:avLst/>
          </a:prstGeom>
          <a:ln w="25560">
            <a:solidFill>
              <a:srgbClr val="8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ftr" idx="2"/>
          </p:nvPr>
        </p:nvSpPr>
        <p:spPr/>
        <p:txBody>
          <a:bodyPr/>
          <a:p>
            <a:r>
              <a:t>Confidential Material --John Arnold</a:t>
            </a: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5952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2000-10-29T20:02:27Z</dcterms:created>
  <dc:creator>Frank Karbarz</dc:creator>
  <dc:description/>
  <dc:language>en-US</dc:language>
  <cp:lastModifiedBy>rthurai</cp:lastModifiedBy>
  <cp:lastPrinted>2001-03-28T14:08:22Z</cp:lastPrinted>
  <dcterms:modified xsi:type="dcterms:W3CDTF">2001-10-03T20:30:54Z</dcterms:modified>
  <cp:revision>242</cp:revision>
  <dc:subject/>
  <dc:title>Customer Opportunities</dc:title>
</cp:coreProperties>
</file>