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8CD8F0-38B3-4AD3-9C92-565E5D50266E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2ndQTR-06/00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3233880" y="2424240"/>
            <a:ext cx="0" cy="420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1338120" y="2419200"/>
            <a:ext cx="762804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5033880" y="2424240"/>
            <a:ext cx="0" cy="420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"/>
          <p:cNvSpPr/>
          <p:nvPr/>
        </p:nvSpPr>
        <p:spPr>
          <a:xfrm>
            <a:off x="7080120" y="2424240"/>
            <a:ext cx="0" cy="420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>
            <a:off x="474840" y="2833560"/>
            <a:ext cx="164448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>
            <a:off x="4290840" y="2833560"/>
            <a:ext cx="164484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"/>
          <p:cNvSpPr/>
          <p:nvPr/>
        </p:nvSpPr>
        <p:spPr>
          <a:xfrm>
            <a:off x="400320" y="302580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>
            <a:off x="6199200" y="2843280"/>
            <a:ext cx="1644480" cy="129996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6340680" y="3164040"/>
            <a:ext cx="138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4635360" y="3164040"/>
            <a:ext cx="95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>
            <a:off x="2382840" y="2833560"/>
            <a:ext cx="164448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"/>
          <p:cNvSpPr/>
          <p:nvPr/>
        </p:nvSpPr>
        <p:spPr>
          <a:xfrm>
            <a:off x="8107200" y="2843280"/>
            <a:ext cx="1644840" cy="1299960"/>
          </a:xfrm>
          <a:prstGeom prst="rect">
            <a:avLst/>
          </a:prstGeom>
          <a:solidFill>
            <a:srgbClr val="004be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"/>
          <p:cNvSpPr/>
          <p:nvPr/>
        </p:nvSpPr>
        <p:spPr>
          <a:xfrm>
            <a:off x="8280360" y="3300480"/>
            <a:ext cx="1311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 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"/>
          <p:cNvSpPr/>
          <p:nvPr/>
        </p:nvSpPr>
        <p:spPr>
          <a:xfrm>
            <a:off x="8156520" y="4200480"/>
            <a:ext cx="2130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Expansion Vehicle 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 New Commodity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Industry Penetration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>
            <a:off x="8086680" y="4300560"/>
            <a:ext cx="98640" cy="9828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5033880" y="2125800"/>
            <a:ext cx="0" cy="288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7" name="Logoblk" descr=""/>
          <p:cNvPicPr/>
          <p:nvPr/>
        </p:nvPicPr>
        <p:blipFill>
          <a:blip r:embed="rId1"/>
          <a:stretch/>
        </p:blipFill>
        <p:spPr>
          <a:xfrm rot="10800000">
            <a:off x="4171680" y="590040"/>
            <a:ext cx="1725480" cy="1713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640960" y="537480"/>
            <a:ext cx="4986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Current Market Conditions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1698480" y="1873080"/>
            <a:ext cx="6799320" cy="33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1487520" y="1758960"/>
            <a:ext cx="155520" cy="1555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1487520" y="2747880"/>
            <a:ext cx="155520" cy="1555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1487520" y="3755880"/>
            <a:ext cx="155520" cy="15588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>
            <a:off x="1673280" y="1460880"/>
            <a:ext cx="752796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Many Industries Exist That Sell Commodity Products Through Legacy Distribution Channels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Channels Often Consist of Complex Sales Forces and Long Term Relationships with Little Price Transparency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Enormous Inefficiencies Exist in the Pricing of Commodity Products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Internet Provides a Unique Opportunity to Have Immediate and Inexpensive Access to Customers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1487520" y="4773600"/>
            <a:ext cx="155520" cy="15552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41240" y="462600"/>
            <a:ext cx="850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Opportunity for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1117440" y="1793880"/>
            <a:ext cx="835344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Use Proven Enron eCommerce Platforms As Accelerators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Leverage Off Enron’s Proven Skills in Logistics, Risk Management and Back Office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 High-Margin, Structured Products to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Move Quickly and Minimize Effect on Enron’s Balance Sheet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947880" y="257652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947880" y="359244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958680" y="422604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960480" y="191304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260280" y="2309760"/>
            <a:ext cx="3198960" cy="23734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3579840" y="2309760"/>
            <a:ext cx="3198960" cy="23734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6912000" y="2309760"/>
            <a:ext cx="3198960" cy="23734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" name=""/>
          <p:cNvSpPr/>
          <p:nvPr/>
        </p:nvSpPr>
        <p:spPr>
          <a:xfrm>
            <a:off x="1736640" y="221400"/>
            <a:ext cx="6870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Enron Has the Capabilities Required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to Capture this Market Opportunity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>
            <a:off x="788400" y="2535840"/>
            <a:ext cx="221724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Cash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Forward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Futures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725400" y="2693880"/>
            <a:ext cx="90720" cy="90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725400" y="3138480"/>
            <a:ext cx="90720" cy="90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725400" y="3595680"/>
            <a:ext cx="90720" cy="90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4188240" y="2535840"/>
            <a:ext cx="176472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Logistics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Settlement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>
            <a:off x="4173480" y="2693880"/>
            <a:ext cx="90720" cy="90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4173480" y="3138480"/>
            <a:ext cx="90720" cy="90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4173480" y="3595680"/>
            <a:ext cx="90720" cy="90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7418520" y="2510280"/>
            <a:ext cx="2531880" cy="193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eCommerce Platforms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Risk Management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>
            <a:off x="7356600" y="2693880"/>
            <a:ext cx="90360" cy="9072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>
            <a:off x="7356600" y="3417840"/>
            <a:ext cx="90360" cy="90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>
            <a:off x="7356600" y="4192560"/>
            <a:ext cx="90360" cy="90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3592440" y="1744560"/>
            <a:ext cx="3198960" cy="57492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272880" y="1744560"/>
            <a:ext cx="3198960" cy="57492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6924600" y="1744560"/>
            <a:ext cx="3198960" cy="57492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317520" y="1715400"/>
            <a:ext cx="3111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 Making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>
            <a:off x="4459320" y="1715400"/>
            <a:ext cx="146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Operating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7791480" y="1715400"/>
            <a:ext cx="146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Other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100240" y="3486240"/>
            <a:ext cx="1384200" cy="3776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1790640" y="1244160"/>
            <a:ext cx="7480440" cy="35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Business Plan Upon Entering New Markets: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Upgrade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Streamline Process to Do Business the Best,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Most Efficient Way Possible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Expand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Grow Market Share in Current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Penetrate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Rapidly Establish Significant Stakes in New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339840"/>
                <a:tab algn="l" pos="1827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Target Markets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2364840" y="172080"/>
            <a:ext cx="5558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Target Markets and Approach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>
            <a:off x="3355200" y="4712040"/>
            <a:ext cx="19764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Pulp &amp;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Steel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Chemicals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5295240" y="4712040"/>
            <a:ext cx="21603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Credit/Finance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Data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Logistics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>
            <a:off x="1668600" y="1395360"/>
            <a:ext cx="117360" cy="117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1668600" y="4505400"/>
            <a:ext cx="117360" cy="11736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2100240" y="2046240"/>
            <a:ext cx="1384200" cy="37800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2162160" y="2009880"/>
            <a:ext cx="200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Upgrade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2100240" y="2859120"/>
            <a:ext cx="1384200" cy="377640"/>
          </a:xfrm>
          <a:prstGeom prst="rect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1705320" y="2825640"/>
            <a:ext cx="200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Expand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1252440" y="278640"/>
            <a:ext cx="7790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Recent Net Works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998640" y="2170080"/>
            <a:ext cx="405108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Leading Merchant of Base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Significant Customer Overlap with Enron’s Existing Energy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Metals Market Receptive to Enron-Like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838080" y="230184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838080" y="306396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849240" y="4108320"/>
            <a:ext cx="138240" cy="13680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698400" y="1262160"/>
            <a:ext cx="4354560" cy="4760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3722760" y="137412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Garden State Paper</a:t>
            </a: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>
            <a:off x="5857920" y="2181240"/>
            <a:ext cx="386568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U.S. Based Newsprint Manufacturer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Complements Existing Pulp and Paper Business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Complements Deployment of Enron’s eCommerce Business Model (Clickpaper.com)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>
            <a:off x="-1052640" y="1429200"/>
            <a:ext cx="779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MG PLC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5408640" y="1262160"/>
            <a:ext cx="4354560" cy="4760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5686560" y="230184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5686560" y="307188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5697360" y="384336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1347840" y="12636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Clickpaper.com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3013200" y="4294080"/>
            <a:ext cx="4983120" cy="17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Extension of EnronOnline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Principal-Based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Free of 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Real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Financial and Physical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Tailored to Paper Industry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2913120" y="483552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2913120" y="521352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2924280" y="561672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2913120" y="442908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83" name="" descr=""/>
          <p:cNvPicPr/>
          <p:nvPr/>
        </p:nvPicPr>
        <p:blipFill>
          <a:blip r:embed="rId1"/>
          <a:srcRect l="1703" t="13443" r="7957" b="4248"/>
          <a:stretch/>
        </p:blipFill>
        <p:spPr>
          <a:xfrm>
            <a:off x="2567160" y="914400"/>
            <a:ext cx="5240160" cy="3238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</p:pic>
      <p:sp>
        <p:nvSpPr>
          <p:cNvPr id="84" name=""/>
          <p:cNvSpPr/>
          <p:nvPr/>
        </p:nvSpPr>
        <p:spPr>
          <a:xfrm>
            <a:off x="2924280" y="602136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2924280" y="642636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11811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Net Works Funding Plan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2075040" y="1843200"/>
            <a:ext cx="7373880" cy="427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 Enron Equity Issuance Anticipated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Targeted Investors for Each Vertical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Limited Enron Financial Support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Capital Available by Third Quarter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"/>
          <p:cNvSpPr/>
          <p:nvPr/>
        </p:nvSpPr>
        <p:spPr>
          <a:xfrm>
            <a:off x="1967040" y="197496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>
            <a:off x="1967040" y="2521080"/>
            <a:ext cx="13788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>
            <a:off x="1968480" y="363708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>
            <a:off x="1968480" y="3090960"/>
            <a:ext cx="138240" cy="136440"/>
          </a:xfrm>
          <a:prstGeom prst="ellipse">
            <a:avLst/>
          </a:prstGeom>
          <a:solidFill>
            <a:srgbClr val="e9ad17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4006440" y="276120"/>
            <a:ext cx="2255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e9ad17"/>
                </a:solidFill>
                <a:effectLst/>
                <a:uFillTx/>
                <a:latin typeface="Frutiger 55 Roman"/>
              </a:rPr>
              <a:t>Conclusion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>
            <a:off x="811080" y="1871640"/>
            <a:ext cx="8993160" cy="31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Market-Leading Positions of Solid Core Businesses Providing Consistent, Sustainable Earnings Growth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Businesses and New Technology Adding to Earnings Power and Valuation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Evaluating All Methods to Increase Return on Investment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"/>
          <p:cNvSpPr/>
          <p:nvPr/>
        </p:nvSpPr>
        <p:spPr>
          <a:xfrm>
            <a:off x="649440" y="2039760"/>
            <a:ext cx="139680" cy="14004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649440" y="3151080"/>
            <a:ext cx="139680" cy="13968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649440" y="4255920"/>
            <a:ext cx="139680" cy="140040"/>
          </a:xfrm>
          <a:prstGeom prst="ellipse">
            <a:avLst/>
          </a:prstGeom>
          <a:solidFill>
            <a:srgbClr val="e9ad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lvalenc</cp:lastModifiedBy>
  <cp:lastPrinted>2000-07-22T18:37:34Z</cp:lastPrinted>
  <dcterms:modified xsi:type="dcterms:W3CDTF">2000-07-25T19:19:02Z</dcterms:modified>
  <cp:revision>1354</cp:revision>
  <dc:subject/>
  <dc:title>No Slide Title</dc:title>
</cp:coreProperties>
</file>