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  <Override PartName="/ppt/media/image4.png" ContentType="image/png"/>
  <Override PartName="/ppt/media/image3.jpeg" ContentType="image/jpeg"/>
  <Override PartName="/ppt/media/image5.png" ContentType="image/png"/>
  <Override PartName="/ppt/media/image6.wmf" ContentType="image/x-wmf"/>
  <Override PartName="/ppt/media/image7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114200" y="1824120"/>
            <a:ext cx="396468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5277600" y="1824120"/>
            <a:ext cx="396468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1114200" y="1824120"/>
            <a:ext cx="812484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114200" y="1824120"/>
            <a:ext cx="8124840" cy="427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9217080" y="5850000"/>
            <a:ext cx="833040" cy="700200"/>
            <a:chOff x="9217080" y="5850000"/>
            <a:chExt cx="833040" cy="700200"/>
          </a:xfrm>
        </p:grpSpPr>
        <p:pic>
          <p:nvPicPr>
            <p:cNvPr id="1" name="ENE_C_WHI" descr=""/>
            <p:cNvPicPr/>
            <p:nvPr/>
          </p:nvPicPr>
          <p:blipFill>
            <a:blip r:embed="rId2"/>
            <a:stretch/>
          </p:blipFill>
          <p:spPr>
            <a:xfrm>
              <a:off x="9217080" y="5850000"/>
              <a:ext cx="73152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" name=""/>
            <p:cNvSpPr/>
            <p:nvPr/>
          </p:nvSpPr>
          <p:spPr>
            <a:xfrm>
              <a:off x="9794160" y="616752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114200" y="1824120"/>
            <a:ext cx="812484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9345240" y="6512040"/>
            <a:ext cx="519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JM_05/00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789080" y="653508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879B073-22AE-4EEB-A192-F9089F91627A}" type="slidenum"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1.pn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"/>
          <p:cNvGrpSpPr/>
          <p:nvPr/>
        </p:nvGrpSpPr>
        <p:grpSpPr>
          <a:xfrm>
            <a:off x="7194600" y="2019240"/>
            <a:ext cx="2885760" cy="2114640"/>
            <a:chOff x="7194600" y="2019240"/>
            <a:chExt cx="2885760" cy="2114640"/>
          </a:xfrm>
        </p:grpSpPr>
        <p:pic>
          <p:nvPicPr>
            <p:cNvPr id="16" name="11398513%20copy" descr=""/>
            <p:cNvPicPr/>
            <p:nvPr/>
          </p:nvPicPr>
          <p:blipFill>
            <a:blip r:embed="rId1"/>
            <a:stretch/>
          </p:blipFill>
          <p:spPr>
            <a:xfrm>
              <a:off x="7194600" y="2019240"/>
              <a:ext cx="2885760" cy="2054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7" name=""/>
            <p:cNvSpPr/>
            <p:nvPr/>
          </p:nvSpPr>
          <p:spPr>
            <a:xfrm>
              <a:off x="7565760" y="3952800"/>
              <a:ext cx="2175120" cy="18108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efefe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" name=""/>
          <p:cNvGrpSpPr/>
          <p:nvPr/>
        </p:nvGrpSpPr>
        <p:grpSpPr>
          <a:xfrm>
            <a:off x="3898800" y="817560"/>
            <a:ext cx="2549160" cy="2550600"/>
            <a:chOff x="3898800" y="817560"/>
            <a:chExt cx="2549160" cy="2550600"/>
          </a:xfrm>
        </p:grpSpPr>
        <p:pic>
          <p:nvPicPr>
            <p:cNvPr id="19" name="ENE_C_WHI" descr=""/>
            <p:cNvPicPr/>
            <p:nvPr/>
          </p:nvPicPr>
          <p:blipFill>
            <a:blip r:embed="rId2"/>
            <a:stretch/>
          </p:blipFill>
          <p:spPr>
            <a:xfrm>
              <a:off x="3898800" y="817560"/>
              <a:ext cx="2475720" cy="2550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0" name=""/>
            <p:cNvSpPr/>
            <p:nvPr/>
          </p:nvSpPr>
          <p:spPr>
            <a:xfrm>
              <a:off x="6154920" y="214992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71120" y="405720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Net Works</a:t>
            </a:r>
            <a:br>
              <a:rPr sz="3500"/>
            </a:br>
            <a:br>
              <a:rPr sz="3500"/>
            </a:br>
            <a:endParaRPr b="1" lang="en-US" sz="3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4787280" y="653508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BBE8A02-899D-495D-9DB3-5ADFBCEAEF2F}" type="slidenum"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11680" y="5733000"/>
            <a:ext cx="2009880" cy="88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Jeffrey McMahon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Net Works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 &amp;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Commercial Officer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10697658%20copy" descr=""/>
          <p:cNvPicPr/>
          <p:nvPr/>
        </p:nvPicPr>
        <p:blipFill>
          <a:blip r:embed="rId3"/>
          <a:stretch/>
        </p:blipFill>
        <p:spPr>
          <a:xfrm>
            <a:off x="422280" y="384120"/>
            <a:ext cx="3024360" cy="1806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"/>
          <p:cNvSpPr/>
          <p:nvPr/>
        </p:nvSpPr>
        <p:spPr>
          <a:xfrm>
            <a:off x="236520" y="2190600"/>
            <a:ext cx="3460680" cy="15264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efefe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"/>
          <p:cNvSpPr/>
          <p:nvPr/>
        </p:nvSpPr>
        <p:spPr>
          <a:xfrm>
            <a:off x="1160640" y="3448080"/>
            <a:ext cx="8385120" cy="19796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160640" y="1905120"/>
            <a:ext cx="8385120" cy="15508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285920" y="1981080"/>
            <a:ext cx="7972560" cy="344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If some other company had launched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EnronOnline 8 months ago, today’s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discussion would be about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ENRON BECAME THE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#2 PLAYER IN THE U.S.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MARKET!!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Realization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771480" y="15228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Lessons Learned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771480" y="1952640"/>
            <a:ext cx="15552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111680" y="1868040"/>
            <a:ext cx="7082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Principal based vs. Exchange based (“Bulletin Board”) 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THE ONLY SUSTAINABLE eCOMMERCE B2B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4" name=""/>
          <p:cNvGrpSpPr/>
          <p:nvPr/>
        </p:nvGrpSpPr>
        <p:grpSpPr>
          <a:xfrm>
            <a:off x="771480" y="2748960"/>
            <a:ext cx="4680000" cy="368280"/>
            <a:chOff x="771480" y="2748960"/>
            <a:chExt cx="4680000" cy="368280"/>
          </a:xfrm>
        </p:grpSpPr>
        <p:sp>
          <p:nvSpPr>
            <p:cNvPr id="115" name=""/>
            <p:cNvSpPr/>
            <p:nvPr/>
          </p:nvSpPr>
          <p:spPr>
            <a:xfrm>
              <a:off x="771480" y="2852640"/>
              <a:ext cx="155520" cy="15264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1112760" y="2748960"/>
              <a:ext cx="43387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Everyone</a:t>
              </a: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is a potential competitor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7" name=""/>
          <p:cNvGrpSpPr/>
          <p:nvPr/>
        </p:nvGrpSpPr>
        <p:grpSpPr>
          <a:xfrm>
            <a:off x="771480" y="3355560"/>
            <a:ext cx="7267680" cy="642600"/>
            <a:chOff x="771480" y="3355560"/>
            <a:chExt cx="7267680" cy="642600"/>
          </a:xfrm>
        </p:grpSpPr>
        <p:sp>
          <p:nvSpPr>
            <p:cNvPr id="118" name=""/>
            <p:cNvSpPr/>
            <p:nvPr/>
          </p:nvSpPr>
          <p:spPr>
            <a:xfrm>
              <a:off x="771480" y="3484440"/>
              <a:ext cx="155520" cy="15264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1112760" y="3355560"/>
              <a:ext cx="692640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Time to market is critical with product roll-out (first mover advantage)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0" name=""/>
          <p:cNvGrpSpPr/>
          <p:nvPr/>
        </p:nvGrpSpPr>
        <p:grpSpPr>
          <a:xfrm>
            <a:off x="771480" y="4282200"/>
            <a:ext cx="7815600" cy="368280"/>
            <a:chOff x="771480" y="4282200"/>
            <a:chExt cx="7815600" cy="368280"/>
          </a:xfrm>
        </p:grpSpPr>
        <p:sp>
          <p:nvSpPr>
            <p:cNvPr id="121" name=""/>
            <p:cNvSpPr/>
            <p:nvPr/>
          </p:nvSpPr>
          <p:spPr>
            <a:xfrm>
              <a:off x="771480" y="435132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1109520" y="4282200"/>
              <a:ext cx="74775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Must continue to innovate to maintain first mover advantage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3" name=""/>
          <p:cNvGrpSpPr/>
          <p:nvPr/>
        </p:nvGrpSpPr>
        <p:grpSpPr>
          <a:xfrm>
            <a:off x="771480" y="4888800"/>
            <a:ext cx="7908840" cy="642600"/>
            <a:chOff x="771480" y="4888800"/>
            <a:chExt cx="7908840" cy="642600"/>
          </a:xfrm>
        </p:grpSpPr>
        <p:sp>
          <p:nvSpPr>
            <p:cNvPr id="124" name=""/>
            <p:cNvSpPr/>
            <p:nvPr/>
          </p:nvSpPr>
          <p:spPr>
            <a:xfrm>
              <a:off x="771480" y="498960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1112760" y="4888800"/>
              <a:ext cx="756756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Business model could have broad applications in other industries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771480" y="15228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B2B Exchanges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923760" y="2092320"/>
            <a:ext cx="15588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115640" y="2004120"/>
            <a:ext cx="4041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new distribution channel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911160" y="2840040"/>
            <a:ext cx="15552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112760" y="2748960"/>
            <a:ext cx="4649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“network effects” principle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911160" y="3573360"/>
            <a:ext cx="155520" cy="1526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112760" y="3491640"/>
            <a:ext cx="6926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Flawed Revenue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911160" y="4376880"/>
            <a:ext cx="15552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114200" y="4282200"/>
            <a:ext cx="3475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Suffer from lack of liquidity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/>
          <p:nvPr/>
        </p:nvSpPr>
        <p:spPr>
          <a:xfrm>
            <a:off x="771480" y="15228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Strategy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38" name=""/>
          <p:cNvGrpSpPr/>
          <p:nvPr/>
        </p:nvGrpSpPr>
        <p:grpSpPr>
          <a:xfrm>
            <a:off x="758880" y="5771880"/>
            <a:ext cx="8217000" cy="916920"/>
            <a:chOff x="758880" y="5771880"/>
            <a:chExt cx="8217000" cy="916920"/>
          </a:xfrm>
        </p:grpSpPr>
        <p:sp>
          <p:nvSpPr>
            <p:cNvPr id="139" name=""/>
            <p:cNvSpPr/>
            <p:nvPr/>
          </p:nvSpPr>
          <p:spPr>
            <a:xfrm>
              <a:off x="758880" y="58564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1098720" y="5771880"/>
              <a:ext cx="7877160" cy="91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Combine Enron’s IT Group and eCommerce efforts into one commercial organization for focused execution of the business plan with the objective of increasing Enron’s multiple.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1" name=""/>
          <p:cNvSpPr/>
          <p:nvPr/>
        </p:nvSpPr>
        <p:spPr>
          <a:xfrm>
            <a:off x="771480" y="3159000"/>
            <a:ext cx="155520" cy="1526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2" name=""/>
          <p:cNvGrpSpPr/>
          <p:nvPr/>
        </p:nvGrpSpPr>
        <p:grpSpPr>
          <a:xfrm>
            <a:off x="771480" y="4098240"/>
            <a:ext cx="8764560" cy="1420560"/>
            <a:chOff x="771480" y="4098240"/>
            <a:chExt cx="8764560" cy="1420560"/>
          </a:xfrm>
        </p:grpSpPr>
        <p:sp>
          <p:nvSpPr>
            <p:cNvPr id="143" name=""/>
            <p:cNvSpPr/>
            <p:nvPr/>
          </p:nvSpPr>
          <p:spPr>
            <a:xfrm>
              <a:off x="1119240" y="4098240"/>
              <a:ext cx="84168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Deploy eCommerce platforms to capture market share rapidly.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4" name=""/>
            <p:cNvGrpSpPr/>
            <p:nvPr/>
          </p:nvGrpSpPr>
          <p:grpSpPr>
            <a:xfrm>
              <a:off x="771480" y="4876200"/>
              <a:ext cx="7783560" cy="642600"/>
              <a:chOff x="771480" y="4876200"/>
              <a:chExt cx="7783560" cy="642600"/>
            </a:xfrm>
          </p:grpSpPr>
          <p:sp>
            <p:nvSpPr>
              <p:cNvPr id="145" name=""/>
              <p:cNvSpPr/>
              <p:nvPr/>
            </p:nvSpPr>
            <p:spPr>
              <a:xfrm>
                <a:off x="771480" y="4983120"/>
                <a:ext cx="155520" cy="152280"/>
              </a:xfrm>
              <a:prstGeom prst="ellipse">
                <a:avLst/>
              </a:prstGeom>
              <a:solidFill>
                <a:srgbClr val="ffe80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>
                <a:off x="1114560" y="4876200"/>
                <a:ext cx="744048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>
                  <a:lnSpc>
                    <a:spcPct val="9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Convert old economy businesses into new economy businesses and capture the value creation.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47" name=""/>
          <p:cNvSpPr/>
          <p:nvPr/>
        </p:nvSpPr>
        <p:spPr>
          <a:xfrm>
            <a:off x="1122480" y="1904760"/>
            <a:ext cx="81579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industries that have commodity-like products where the                                                incumbents are predominantly using legacy distribution channels.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71480" y="2003400"/>
            <a:ext cx="155520" cy="1522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127160" y="3051720"/>
            <a:ext cx="91598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entry vehicle into the industry (i.e. partnership, acquisition, contractual rights, etc.).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71480" y="4162320"/>
            <a:ext cx="155520" cy="1526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Enron?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52" name=""/>
          <p:cNvGrpSpPr/>
          <p:nvPr/>
        </p:nvGrpSpPr>
        <p:grpSpPr>
          <a:xfrm>
            <a:off x="771480" y="1843920"/>
            <a:ext cx="3970440" cy="368280"/>
            <a:chOff x="771480" y="1843920"/>
            <a:chExt cx="3970440" cy="368280"/>
          </a:xfrm>
        </p:grpSpPr>
        <p:sp>
          <p:nvSpPr>
            <p:cNvPr id="153" name=""/>
            <p:cNvSpPr/>
            <p:nvPr/>
          </p:nvSpPr>
          <p:spPr>
            <a:xfrm>
              <a:off x="771480" y="195264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1120680" y="1843920"/>
              <a:ext cx="3621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We have been B2B for years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5" name=""/>
          <p:cNvGrpSpPr/>
          <p:nvPr/>
        </p:nvGrpSpPr>
        <p:grpSpPr>
          <a:xfrm>
            <a:off x="771480" y="2450520"/>
            <a:ext cx="8166240" cy="642600"/>
            <a:chOff x="771480" y="2450520"/>
            <a:chExt cx="8166240" cy="642600"/>
          </a:xfrm>
        </p:grpSpPr>
        <p:sp>
          <p:nvSpPr>
            <p:cNvPr id="156" name=""/>
            <p:cNvSpPr/>
            <p:nvPr/>
          </p:nvSpPr>
          <p:spPr>
            <a:xfrm>
              <a:off x="771480" y="25606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1112760" y="2450520"/>
              <a:ext cx="782496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We have strong skills in risk intermediation and good systems to control risk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8" name=""/>
          <p:cNvGrpSpPr/>
          <p:nvPr/>
        </p:nvGrpSpPr>
        <p:grpSpPr>
          <a:xfrm>
            <a:off x="771480" y="3372840"/>
            <a:ext cx="8293320" cy="642600"/>
            <a:chOff x="771480" y="3372840"/>
            <a:chExt cx="8293320" cy="642600"/>
          </a:xfrm>
        </p:grpSpPr>
        <p:sp>
          <p:nvSpPr>
            <p:cNvPr id="159" name=""/>
            <p:cNvSpPr/>
            <p:nvPr/>
          </p:nvSpPr>
          <p:spPr>
            <a:xfrm>
              <a:off x="771480" y="3473280"/>
              <a:ext cx="155520" cy="15264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1120680" y="3372840"/>
              <a:ext cx="794412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We are already positioned as having successfully migrated from the “old economy” to the “new economy” company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1" name=""/>
          <p:cNvGrpSpPr/>
          <p:nvPr/>
        </p:nvGrpSpPr>
        <p:grpSpPr>
          <a:xfrm>
            <a:off x="771480" y="4285800"/>
            <a:ext cx="8018640" cy="642600"/>
            <a:chOff x="771480" y="4285800"/>
            <a:chExt cx="8018640" cy="642600"/>
          </a:xfrm>
        </p:grpSpPr>
        <p:sp>
          <p:nvSpPr>
            <p:cNvPr id="162" name=""/>
            <p:cNvSpPr/>
            <p:nvPr/>
          </p:nvSpPr>
          <p:spPr>
            <a:xfrm>
              <a:off x="771480" y="437832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1120680" y="4285800"/>
              <a:ext cx="766944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We have a proven Business Model and track record of transforming markets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4" name=""/>
          <p:cNvGrpSpPr/>
          <p:nvPr/>
        </p:nvGrpSpPr>
        <p:grpSpPr>
          <a:xfrm>
            <a:off x="771480" y="5206320"/>
            <a:ext cx="8709120" cy="368280"/>
            <a:chOff x="771480" y="5206320"/>
            <a:chExt cx="8709120" cy="368280"/>
          </a:xfrm>
        </p:grpSpPr>
        <p:sp>
          <p:nvSpPr>
            <p:cNvPr id="165" name=""/>
            <p:cNvSpPr/>
            <p:nvPr/>
          </p:nvSpPr>
          <p:spPr>
            <a:xfrm>
              <a:off x="771480" y="5302080"/>
              <a:ext cx="155520" cy="15264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1120680" y="5206320"/>
              <a:ext cx="83599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We have successfully sourced capital for all potential investments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Execution Plan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68" name=""/>
          <p:cNvGrpSpPr/>
          <p:nvPr/>
        </p:nvGrpSpPr>
        <p:grpSpPr>
          <a:xfrm>
            <a:off x="984240" y="1838160"/>
            <a:ext cx="8305920" cy="924120"/>
            <a:chOff x="984240" y="1838160"/>
            <a:chExt cx="8305920" cy="924120"/>
          </a:xfrm>
        </p:grpSpPr>
        <p:sp>
          <p:nvSpPr>
            <p:cNvPr id="169" name=""/>
            <p:cNvSpPr/>
            <p:nvPr/>
          </p:nvSpPr>
          <p:spPr>
            <a:xfrm>
              <a:off x="984240" y="1838160"/>
              <a:ext cx="8305920" cy="924120"/>
            </a:xfrm>
            <a:custGeom>
              <a:avLst/>
              <a:gdLst>
                <a:gd name="textAreaLeft" fmla="*/ 0 w 8305920"/>
                <a:gd name="textAreaRight" fmla="*/ 8306280 w 8305920"/>
                <a:gd name="textAreaTop" fmla="*/ 0 h 924120"/>
                <a:gd name="textAreaBottom" fmla="*/ 924480 h 92412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9292" y="0"/>
                  </a:lnTo>
                  <a:lnTo>
                    <a:pt x="21600" y="10800"/>
                  </a:lnTo>
                  <a:lnTo>
                    <a:pt x="19292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1120320" y="1844640"/>
              <a:ext cx="6506640" cy="862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Upgrading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Streamlining processes to do business the best, most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efficient way we can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1" name=""/>
          <p:cNvGrpSpPr/>
          <p:nvPr/>
        </p:nvGrpSpPr>
        <p:grpSpPr>
          <a:xfrm>
            <a:off x="984240" y="2895480"/>
            <a:ext cx="8305920" cy="924120"/>
            <a:chOff x="984240" y="2895480"/>
            <a:chExt cx="8305920" cy="924120"/>
          </a:xfrm>
        </p:grpSpPr>
        <p:sp>
          <p:nvSpPr>
            <p:cNvPr id="172" name=""/>
            <p:cNvSpPr/>
            <p:nvPr/>
          </p:nvSpPr>
          <p:spPr>
            <a:xfrm>
              <a:off x="984240" y="2895480"/>
              <a:ext cx="8305920" cy="924120"/>
            </a:xfrm>
            <a:custGeom>
              <a:avLst/>
              <a:gdLst>
                <a:gd name="textAreaLeft" fmla="*/ 0 w 8305920"/>
                <a:gd name="textAreaRight" fmla="*/ 8306280 w 8305920"/>
                <a:gd name="textAreaTop" fmla="*/ 0 h 924120"/>
                <a:gd name="textAreaBottom" fmla="*/ 924480 h 92412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9292" y="0"/>
                  </a:lnTo>
                  <a:lnTo>
                    <a:pt x="21600" y="10800"/>
                  </a:lnTo>
                  <a:lnTo>
                    <a:pt x="19292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1107360" y="3024000"/>
              <a:ext cx="5478120" cy="61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Expanding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Growing market share in current businesses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4" name=""/>
          <p:cNvGrpSpPr/>
          <p:nvPr/>
        </p:nvGrpSpPr>
        <p:grpSpPr>
          <a:xfrm>
            <a:off x="984240" y="3911760"/>
            <a:ext cx="8305920" cy="923760"/>
            <a:chOff x="984240" y="3911760"/>
            <a:chExt cx="8305920" cy="923760"/>
          </a:xfrm>
        </p:grpSpPr>
        <p:sp>
          <p:nvSpPr>
            <p:cNvPr id="175" name=""/>
            <p:cNvSpPr/>
            <p:nvPr/>
          </p:nvSpPr>
          <p:spPr>
            <a:xfrm>
              <a:off x="984240" y="3911760"/>
              <a:ext cx="8305920" cy="923760"/>
            </a:xfrm>
            <a:custGeom>
              <a:avLst/>
              <a:gdLst>
                <a:gd name="textAreaLeft" fmla="*/ 0 w 8305920"/>
                <a:gd name="textAreaRight" fmla="*/ 8306280 w 8305920"/>
                <a:gd name="textAreaTop" fmla="*/ 0 h 923760"/>
                <a:gd name="textAreaBottom" fmla="*/ 924120 h 92376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9292" y="0"/>
                  </a:lnTo>
                  <a:lnTo>
                    <a:pt x="21600" y="10800"/>
                  </a:lnTo>
                  <a:lnTo>
                    <a:pt x="19292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91ff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1118160" y="4115880"/>
              <a:ext cx="6558120" cy="61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Penetrating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457200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Rapidly establishing significant stakes in new markets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"/>
          <p:cNvSpPr/>
          <p:nvPr/>
        </p:nvSpPr>
        <p:spPr>
          <a:xfrm>
            <a:off x="639720" y="2394000"/>
            <a:ext cx="8190000" cy="207792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eCommerce Initiatives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/>
          </p:nvPr>
        </p:nvSpPr>
        <p:spPr>
          <a:xfrm>
            <a:off x="1114560" y="1824120"/>
            <a:ext cx="397512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Currently Underway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Pulp &amp; Paper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Metals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/>
          </p:nvPr>
        </p:nvSpPr>
        <p:spPr>
          <a:xfrm>
            <a:off x="5260680" y="1824120"/>
            <a:ext cx="397836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EnronOnline.com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ClickPaper.com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EnronCredit.com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922320" y="249228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922320" y="303372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922320" y="358632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922320" y="413712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eCommerce Initiatives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1114560" y="1824120"/>
            <a:ext cx="5410080" cy="42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Under Consideration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Petrochemicals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Grains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Straight Through Processing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Management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(Shipping, air cargo, etc.)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922320" y="249228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922320" y="305280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922320" y="358632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922320" y="413712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922320" y="4708440"/>
            <a:ext cx="13176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"/>
          <p:cNvSpPr/>
          <p:nvPr/>
        </p:nvSpPr>
        <p:spPr>
          <a:xfrm>
            <a:off x="-225360" y="228600"/>
            <a:ext cx="10898280" cy="12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0760" y="4648320"/>
            <a:ext cx="154296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703520" y="4648320"/>
            <a:ext cx="154296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440160" y="4648320"/>
            <a:ext cx="154296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175360" y="4648320"/>
            <a:ext cx="154296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6912000" y="4648320"/>
            <a:ext cx="154296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8647200" y="4648320"/>
            <a:ext cx="154296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91400" y="3286080"/>
            <a:ext cx="7538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Phillipe Bibi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682280" y="3286080"/>
            <a:ext cx="10774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Robert Jones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3152880" y="3286080"/>
            <a:ext cx="8391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Horn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713120" y="3392640"/>
            <a:ext cx="13381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Development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321240" y="3247920"/>
            <a:ext cx="101484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Markets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Identification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Jay Fitzgerald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39760" y="3200400"/>
            <a:ext cx="125424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264960" y="4724280"/>
            <a:ext cx="10148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Online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Louise Kitchen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968120" y="4724280"/>
            <a:ext cx="10148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&amp; Paper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Piper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792600" y="4724280"/>
            <a:ext cx="8391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Bruce Garner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429520" y="4749840"/>
            <a:ext cx="10375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Markets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Harry Arora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116480" y="4724280"/>
            <a:ext cx="11340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Settlements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Gros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8911800" y="4724280"/>
            <a:ext cx="10148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Procurement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 Wasaff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727040" y="3263760"/>
            <a:ext cx="96408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 Brown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CFO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8909280" y="3286080"/>
            <a:ext cx="13266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Origination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Allan Sommer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1595520" y="3200400"/>
            <a:ext cx="125244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2944800" y="3200400"/>
            <a:ext cx="125424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699080" y="3200400"/>
            <a:ext cx="13492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6200640" y="3200400"/>
            <a:ext cx="125424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7581960" y="3200400"/>
            <a:ext cx="125244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8918640" y="3200400"/>
            <a:ext cx="13078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-514440" y="266760"/>
            <a:ext cx="11572920" cy="90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Net Works Organization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13, 2000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20" name=""/>
          <p:cNvCxnSpPr>
            <a:stCxn id="204" idx="0"/>
            <a:endCxn id="221" idx="2"/>
          </p:cNvCxnSpPr>
          <p:nvPr/>
        </p:nvCxnSpPr>
        <p:spPr>
          <a:xfrm flipH="1" flipV="1" rot="5400000">
            <a:off x="2745360" y="673200"/>
            <a:ext cx="648360" cy="440604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22" name=""/>
          <p:cNvCxnSpPr>
            <a:stCxn id="213" idx="0"/>
            <a:endCxn id="221" idx="2"/>
          </p:cNvCxnSpPr>
          <p:nvPr/>
        </p:nvCxnSpPr>
        <p:spPr>
          <a:xfrm flipH="1" flipV="1" rot="5400000">
            <a:off x="3423240" y="1351080"/>
            <a:ext cx="648360" cy="305028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23" name=""/>
          <p:cNvCxnSpPr>
            <a:stCxn id="214" idx="0"/>
            <a:endCxn id="221" idx="2"/>
          </p:cNvCxnSpPr>
          <p:nvPr/>
        </p:nvCxnSpPr>
        <p:spPr>
          <a:xfrm flipH="1" flipV="1" rot="5400000">
            <a:off x="4097880" y="2025720"/>
            <a:ext cx="648360" cy="170100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24" name=""/>
          <p:cNvCxnSpPr>
            <a:stCxn id="215" idx="0"/>
            <a:endCxn id="221" idx="2"/>
          </p:cNvCxnSpPr>
          <p:nvPr/>
        </p:nvCxnSpPr>
        <p:spPr>
          <a:xfrm flipV="1" rot="16200000">
            <a:off x="4998600" y="2824920"/>
            <a:ext cx="648360" cy="10224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25" name=""/>
          <p:cNvCxnSpPr>
            <a:stCxn id="216" idx="0"/>
            <a:endCxn id="221" idx="2"/>
          </p:cNvCxnSpPr>
          <p:nvPr/>
        </p:nvCxnSpPr>
        <p:spPr>
          <a:xfrm flipV="1" rot="16200000">
            <a:off x="5725440" y="2098080"/>
            <a:ext cx="648360" cy="155628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26" name=""/>
          <p:cNvCxnSpPr>
            <a:stCxn id="217" idx="0"/>
            <a:endCxn id="221" idx="2"/>
          </p:cNvCxnSpPr>
          <p:nvPr/>
        </p:nvCxnSpPr>
        <p:spPr>
          <a:xfrm flipV="1" rot="16200000">
            <a:off x="6416280" y="1407240"/>
            <a:ext cx="648360" cy="293760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27" name=""/>
          <p:cNvCxnSpPr>
            <a:stCxn id="218" idx="0"/>
            <a:endCxn id="221" idx="2"/>
          </p:cNvCxnSpPr>
          <p:nvPr/>
        </p:nvCxnSpPr>
        <p:spPr>
          <a:xfrm flipV="1" rot="16200000">
            <a:off x="7098120" y="725400"/>
            <a:ext cx="648360" cy="430128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228" name=""/>
          <p:cNvSpPr/>
          <p:nvPr/>
        </p:nvSpPr>
        <p:spPr>
          <a:xfrm>
            <a:off x="782640" y="2416320"/>
            <a:ext cx="8908920" cy="484200"/>
          </a:xfrm>
          <a:prstGeom prst="triangle">
            <a:avLst>
              <a:gd name="adj" fmla="val 49648"/>
            </a:avLst>
          </a:prstGeom>
          <a:gradFill rotWithShape="0">
            <a:gsLst>
              <a:gs pos="0">
                <a:srgbClr val="b1dcfe"/>
              </a:gs>
              <a:gs pos="100000">
                <a:srgbClr val="009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3102120" y="1638360"/>
            <a:ext cx="4340160" cy="91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593880" y="1905120"/>
            <a:ext cx="335628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 - Chairman and Chief Executive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McConnell - Vice Chairman &amp; Chief Operating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McMahon - Vice Chairman &amp; Chief Commercial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230360" y="1660680"/>
            <a:ext cx="1815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 of the Chairman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4422600" y="2878200"/>
            <a:ext cx="0" cy="954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787320" y="4222800"/>
            <a:ext cx="0" cy="425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471760" y="4222800"/>
            <a:ext cx="0" cy="425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4211640" y="4222800"/>
            <a:ext cx="0" cy="425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5946840" y="4222800"/>
            <a:ext cx="0" cy="425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7675560" y="4222800"/>
            <a:ext cx="0" cy="425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9348840" y="4222800"/>
            <a:ext cx="0" cy="425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665280" y="3801960"/>
            <a:ext cx="8827920" cy="427320"/>
          </a:xfrm>
          <a:prstGeom prst="triangle">
            <a:avLst>
              <a:gd name="adj" fmla="val 42699"/>
            </a:avLst>
          </a:prstGeom>
          <a:gradFill rotWithShape="0">
            <a:gsLst>
              <a:gs pos="0">
                <a:srgbClr val="b1dcfe"/>
              </a:gs>
              <a:gs pos="100000">
                <a:srgbClr val="009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9" name=""/>
          <p:cNvGrpSpPr/>
          <p:nvPr/>
        </p:nvGrpSpPr>
        <p:grpSpPr>
          <a:xfrm>
            <a:off x="3822840" y="2265480"/>
            <a:ext cx="2299680" cy="2306520"/>
            <a:chOff x="3822840" y="2265480"/>
            <a:chExt cx="2299680" cy="2306520"/>
          </a:xfrm>
        </p:grpSpPr>
        <p:pic>
          <p:nvPicPr>
            <p:cNvPr id="240" name="ENE_C_WHI" descr=""/>
            <p:cNvPicPr/>
            <p:nvPr/>
          </p:nvPicPr>
          <p:blipFill>
            <a:blip r:embed="rId1"/>
            <a:stretch/>
          </p:blipFill>
          <p:spPr>
            <a:xfrm>
              <a:off x="3822840" y="2265480"/>
              <a:ext cx="2201040" cy="230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41" name=""/>
            <p:cNvSpPr/>
            <p:nvPr/>
          </p:nvSpPr>
          <p:spPr>
            <a:xfrm>
              <a:off x="5829480" y="347040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2" name=""/>
          <p:cNvSpPr/>
          <p:nvPr/>
        </p:nvSpPr>
        <p:spPr>
          <a:xfrm>
            <a:off x="4789080" y="653508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6D61113-E8A0-48D4-AEF4-DE0B6FB7C7D6}" type="slidenum">
              <a:rPr b="1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Market Conditions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1522440" y="2498760"/>
            <a:ext cx="7458120" cy="61920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116000" y="1373040"/>
            <a:ext cx="8226360" cy="20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Many industries exist that sell commodity - like products through legacy distribution channels comprised of complex sales forces and long term relationships with little price transparency (“Dine ‘Em and Sign ‘Em”).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Result - Enormous inefficiencies exist in the pricing of commodity products.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97040" y="1460520"/>
            <a:ext cx="155520" cy="155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547640" y="4410000"/>
            <a:ext cx="7458120" cy="61920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97040" y="3376440"/>
            <a:ext cx="155520" cy="1558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141560" y="3284640"/>
            <a:ext cx="801828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internet provides a unique opportunity to have immediate and inexpensive access to customers through a web-based transaction platform.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Result - All incumbent companies are vulnerable due to reduced/no barriers to entry.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496880" y="5946840"/>
            <a:ext cx="7458120" cy="61920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97040" y="5229360"/>
            <a:ext cx="155520" cy="155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5115600"/>
            <a:ext cx="811044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equity markets have created an enormous value differential between old economy businesses and new economy businesses.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Result - Possible rate of return opportunities are multiples of historical rates of return (“Winner Takes All”).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1160640" y="1905120"/>
            <a:ext cx="8385120" cy="15382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737000" y="1981080"/>
            <a:ext cx="7068240" cy="32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 In five years time, all companies will be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internet companies, or they won’t be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companies at all.”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Andrew Grove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 Corp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-360" y="266400"/>
            <a:ext cx="10287000" cy="90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 Enron eCommerce Experience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114200" y="1823760"/>
            <a:ext cx="2238120" cy="423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0" name=""/>
          <p:cNvGrpSpPr/>
          <p:nvPr/>
        </p:nvGrpSpPr>
        <p:grpSpPr>
          <a:xfrm>
            <a:off x="771480" y="2359800"/>
            <a:ext cx="6303240" cy="368280"/>
            <a:chOff x="771480" y="2359800"/>
            <a:chExt cx="6303240" cy="368280"/>
          </a:xfrm>
        </p:grpSpPr>
        <p:sp>
          <p:nvSpPr>
            <p:cNvPr id="41" name=""/>
            <p:cNvSpPr/>
            <p:nvPr/>
          </p:nvSpPr>
          <p:spPr>
            <a:xfrm>
              <a:off x="771480" y="2457360"/>
              <a:ext cx="155520" cy="15552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1109160" y="2359800"/>
              <a:ext cx="59655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Almost 50% of transactions are executed online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" name=""/>
          <p:cNvGrpSpPr/>
          <p:nvPr/>
        </p:nvGrpSpPr>
        <p:grpSpPr>
          <a:xfrm>
            <a:off x="771480" y="2910600"/>
            <a:ext cx="4774320" cy="368280"/>
            <a:chOff x="771480" y="2910600"/>
            <a:chExt cx="4774320" cy="368280"/>
          </a:xfrm>
        </p:grpSpPr>
        <p:sp>
          <p:nvSpPr>
            <p:cNvPr id="44" name=""/>
            <p:cNvSpPr/>
            <p:nvPr/>
          </p:nvSpPr>
          <p:spPr>
            <a:xfrm>
              <a:off x="771480" y="3009960"/>
              <a:ext cx="155520" cy="15552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107360" y="2910600"/>
              <a:ext cx="44384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Significant overall volume increase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6" name=""/>
          <p:cNvGrpSpPr/>
          <p:nvPr/>
        </p:nvGrpSpPr>
        <p:grpSpPr>
          <a:xfrm>
            <a:off x="771480" y="3472560"/>
            <a:ext cx="4237560" cy="368280"/>
            <a:chOff x="771480" y="3472560"/>
            <a:chExt cx="4237560" cy="368280"/>
          </a:xfrm>
        </p:grpSpPr>
        <p:sp>
          <p:nvSpPr>
            <p:cNvPr id="47" name=""/>
            <p:cNvSpPr/>
            <p:nvPr/>
          </p:nvSpPr>
          <p:spPr>
            <a:xfrm>
              <a:off x="771480" y="3581280"/>
              <a:ext cx="155520" cy="15552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1107360" y="3472560"/>
              <a:ext cx="39016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Material market share increase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" name=""/>
          <p:cNvGrpSpPr/>
          <p:nvPr/>
        </p:nvGrpSpPr>
        <p:grpSpPr>
          <a:xfrm>
            <a:off x="771480" y="4017240"/>
            <a:ext cx="3207240" cy="368280"/>
            <a:chOff x="771480" y="4017240"/>
            <a:chExt cx="3207240" cy="368280"/>
          </a:xfrm>
        </p:grpSpPr>
        <p:sp>
          <p:nvSpPr>
            <p:cNvPr id="50" name=""/>
            <p:cNvSpPr/>
            <p:nvPr/>
          </p:nvSpPr>
          <p:spPr>
            <a:xfrm>
              <a:off x="771480" y="4114800"/>
              <a:ext cx="155520" cy="15552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110960" y="4017240"/>
              <a:ext cx="28677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Enhanced Profitability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" name=""/>
          <p:cNvGrpSpPr/>
          <p:nvPr/>
        </p:nvGrpSpPr>
        <p:grpSpPr>
          <a:xfrm>
            <a:off x="771480" y="4555440"/>
            <a:ext cx="4564440" cy="368280"/>
            <a:chOff x="771480" y="4555440"/>
            <a:chExt cx="4564440" cy="368280"/>
          </a:xfrm>
        </p:grpSpPr>
        <p:sp>
          <p:nvSpPr>
            <p:cNvPr id="53" name=""/>
            <p:cNvSpPr/>
            <p:nvPr/>
          </p:nvSpPr>
          <p:spPr>
            <a:xfrm>
              <a:off x="771480" y="4657680"/>
              <a:ext cx="155520" cy="15552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109520" y="4555440"/>
              <a:ext cx="42264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Transaction costs are decreasing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" name=""/>
          <p:cNvGrpSpPr/>
          <p:nvPr/>
        </p:nvGrpSpPr>
        <p:grpSpPr>
          <a:xfrm>
            <a:off x="771480" y="5122080"/>
            <a:ext cx="7132680" cy="368280"/>
            <a:chOff x="771480" y="5122080"/>
            <a:chExt cx="7132680" cy="368280"/>
          </a:xfrm>
        </p:grpSpPr>
        <p:sp>
          <p:nvSpPr>
            <p:cNvPr id="56" name=""/>
            <p:cNvSpPr/>
            <p:nvPr/>
          </p:nvSpPr>
          <p:spPr>
            <a:xfrm>
              <a:off x="771480" y="5191200"/>
              <a:ext cx="155520" cy="15552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105200" y="5122080"/>
              <a:ext cx="67989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Migrated to “THE” information source of energy prices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8" name=""/>
          <p:cNvGrpSpPr/>
          <p:nvPr/>
        </p:nvGrpSpPr>
        <p:grpSpPr>
          <a:xfrm>
            <a:off x="1736640" y="5838840"/>
            <a:ext cx="6867720" cy="533520"/>
            <a:chOff x="1736640" y="5838840"/>
            <a:chExt cx="6867720" cy="533520"/>
          </a:xfrm>
        </p:grpSpPr>
        <p:sp>
          <p:nvSpPr>
            <p:cNvPr id="59" name=""/>
            <p:cNvSpPr/>
            <p:nvPr/>
          </p:nvSpPr>
          <p:spPr>
            <a:xfrm>
              <a:off x="1736640" y="5838840"/>
              <a:ext cx="6867720" cy="533520"/>
            </a:xfrm>
            <a:prstGeom prst="rect">
              <a:avLst/>
            </a:prstGeom>
            <a:solidFill>
              <a:srgbClr val="009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2015280" y="5931720"/>
              <a:ext cx="62618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Validation of Enron’s eCommerce Business Model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1160640" y="1905120"/>
            <a:ext cx="8385120" cy="15508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“Enron[Online] was having problems this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morning, so we were flying blind”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144480" y="3858120"/>
            <a:ext cx="3052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Daily April 11,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0" y="95400"/>
            <a:ext cx="102870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 Versus Traditional Channels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(Currently)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298440" y="2293920"/>
          <a:ext cx="4327560" cy="3473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8440" y="2293920"/>
                    <a:ext cx="4327560" cy="3473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6" name=""/>
          <p:cNvGraphicFramePr/>
          <p:nvPr/>
        </p:nvGraphicFramePr>
        <p:xfrm>
          <a:off x="5462640" y="2266920"/>
          <a:ext cx="4394160" cy="3556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462640" y="2266920"/>
                    <a:ext cx="4394160" cy="3556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8" name=""/>
          <p:cNvSpPr/>
          <p:nvPr/>
        </p:nvSpPr>
        <p:spPr>
          <a:xfrm>
            <a:off x="1382760" y="1479600"/>
            <a:ext cx="2154240" cy="3906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891480" y="1479600"/>
            <a:ext cx="2163600" cy="3906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809640" y="2381400"/>
            <a:ext cx="261468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857920" y="2411280"/>
            <a:ext cx="261468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444760" y="4753080"/>
            <a:ext cx="261468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67%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748640" y="4768920"/>
            <a:ext cx="261468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064040" y="5369040"/>
            <a:ext cx="261468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821040" y="6043680"/>
            <a:ext cx="214560" cy="18108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822840" y="5459400"/>
            <a:ext cx="214200" cy="1810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600360" y="4789440"/>
            <a:ext cx="3151440" cy="3333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059360" y="5940360"/>
            <a:ext cx="364320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 Channels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0" y="247680"/>
            <a:ext cx="102870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729520" y="46080"/>
            <a:ext cx="485820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Utilization of EnronOnline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(% of Transactions)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1" name=""/>
          <p:cNvGrpSpPr/>
          <p:nvPr/>
        </p:nvGrpSpPr>
        <p:grpSpPr>
          <a:xfrm>
            <a:off x="939960" y="1000080"/>
            <a:ext cx="10369440" cy="5642640"/>
            <a:chOff x="939960" y="1000080"/>
            <a:chExt cx="10369440" cy="5642640"/>
          </a:xfrm>
        </p:grpSpPr>
        <p:graphicFrame>
          <p:nvGraphicFramePr>
            <p:cNvPr id="82" name=""/>
            <p:cNvGraphicFramePr/>
            <p:nvPr/>
          </p:nvGraphicFramePr>
          <p:xfrm>
            <a:off x="939960" y="1000080"/>
            <a:ext cx="10369440" cy="547056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83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939960" y="1000080"/>
                      <a:ext cx="10369440" cy="54705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84" name=""/>
            <p:cNvSpPr/>
            <p:nvPr/>
          </p:nvSpPr>
          <p:spPr>
            <a:xfrm>
              <a:off x="6102360" y="6248160"/>
              <a:ext cx="1731960" cy="38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EnronOnline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2801880" y="6259320"/>
              <a:ext cx="2562120" cy="38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Traditional Channels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2592360" y="6348240"/>
              <a:ext cx="214200" cy="18108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5875200" y="6348240"/>
              <a:ext cx="214560" cy="18108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"/>
          <p:cNvGraphicFramePr/>
          <p:nvPr/>
        </p:nvGraphicFramePr>
        <p:xfrm>
          <a:off x="204840" y="444600"/>
          <a:ext cx="9597960" cy="6413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4840" y="444600"/>
                    <a:ext cx="9597960" cy="641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"/>
          <p:cNvSpPr/>
          <p:nvPr/>
        </p:nvSpPr>
        <p:spPr>
          <a:xfrm>
            <a:off x="0" y="247680"/>
            <a:ext cx="102870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374200" y="46080"/>
            <a:ext cx="557964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 via EnronOnline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(Weekly)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/>
          </p:nvPr>
        </p:nvSpPr>
        <p:spPr>
          <a:xfrm>
            <a:off x="809280" y="1460160"/>
            <a:ext cx="9566280" cy="565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Life to Date Transactions &gt; 107,000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 &gt; 45 % of Enron’s Transactions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Daily Transactions &gt; 1,400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Life to Date Notional Value of Transactions &gt; $43 billion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Notional Value Approximately $700 Million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 &gt; 33% of Enron’s Notional Volume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Products Offered - Approximately 750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Currencies Traded in = 13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Time Approximately 7 Months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Announcement Date October 26, 1999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Launch Date November 29, 1999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title"/>
          </p:nvPr>
        </p:nvSpPr>
        <p:spPr>
          <a:xfrm>
            <a:off x="601560" y="266760"/>
            <a:ext cx="9087120" cy="652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algn="ctr">
              <a:lnSpc>
                <a:spcPct val="12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 Statistics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4" name=""/>
          <p:cNvGrpSpPr/>
          <p:nvPr/>
        </p:nvGrpSpPr>
        <p:grpSpPr>
          <a:xfrm>
            <a:off x="504720" y="1685880"/>
            <a:ext cx="168480" cy="4736880"/>
            <a:chOff x="504720" y="1685880"/>
            <a:chExt cx="168480" cy="4736880"/>
          </a:xfrm>
        </p:grpSpPr>
        <p:sp>
          <p:nvSpPr>
            <p:cNvPr id="95" name=""/>
            <p:cNvSpPr/>
            <p:nvPr/>
          </p:nvSpPr>
          <p:spPr>
            <a:xfrm>
              <a:off x="504720" y="16858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517680" y="21430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517680" y="26002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517680" y="30574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517680" y="35146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517680" y="39844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517680" y="4454280"/>
              <a:ext cx="155520" cy="15264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517680" y="48862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517680" y="53560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517680" y="58132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504720" y="6270480"/>
              <a:ext cx="155520" cy="152280"/>
            </a:xfrm>
            <a:prstGeom prst="ellipse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2000-03-27T12:06:02Z</dcterms:created>
  <dc:creator>julie ferrara</dc:creator>
  <dc:description/>
  <dc:language>en-US</dc:language>
  <cp:lastModifiedBy/>
  <cp:lastPrinted>2000-05-31T15:36:37Z</cp:lastPrinted>
  <dcterms:modified xsi:type="dcterms:W3CDTF">2025-09-27T00:33:08Z</dcterms:modified>
  <cp:revision>65</cp:revision>
  <dc:subject/>
  <dc:title>No Slide Title</dc:title>
</cp:coreProperties>
</file>