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_rels/slide27.xml.rels" ContentType="application/vnd.openxmlformats-package.relationships+xml"/>
  <Override PartName="/ppt/slides/_rels/slide11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31.xml.rels" ContentType="application/vnd.openxmlformats-package.relationships+xml"/>
  <Override PartName="/ppt/slides/_rels/slide29.xml.rels" ContentType="application/vnd.openxmlformats-package.relationships+xml"/>
  <Override PartName="/ppt/slides/_rels/slide5.xml.rels" ContentType="application/vnd.openxmlformats-package.relationships+xml"/>
  <Override PartName="/ppt/slides/_rels/slide22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1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14.xml.rels" ContentType="application/vnd.openxmlformats-package.relationshi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_rels/presentation.xml.rels" ContentType="application/vnd.openxmlformats-package.relationships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media/image10.png" ContentType="image/png"/>
  <Override PartName="/ppt/media/image15.png" ContentType="image/png"/>
  <Override PartName="/ppt/media/image1.wmf" ContentType="image/x-wmf"/>
  <Override PartName="/ppt/media/image2.wmf" ContentType="image/x-wmf"/>
  <Override PartName="/ppt/media/image14.png" ContentType="image/png"/>
  <Override PartName="/ppt/media/image5.png" ContentType="image/png"/>
  <Override PartName="/ppt/media/image6.wmf" ContentType="image/x-wmf"/>
  <Override PartName="/ppt/media/image7.png" ContentType="image/png"/>
  <Override PartName="/ppt/media/image11.png" ContentType="image/png"/>
  <Override PartName="/ppt/media/image8.png" ContentType="image/png"/>
  <Override PartName="/ppt/media/image3.png" ContentType="image/png"/>
  <Override PartName="/ppt/media/image12.png" ContentType="image/png"/>
  <Override PartName="/ppt/media/image9.png" ContentType="image/png"/>
  <Override PartName="/ppt/media/image13.png" ContentType="image/png"/>
  <Override PartName="/ppt/media/image4.png" ContentType="image/png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10288588" cy="6858000"/>
  <p:notesSz cx="6858000" cy="919797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ClipArt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/>
          </p:nvPr>
        </p:nvSpPr>
        <p:spPr>
          <a:xfrm>
            <a:off x="1114200" y="1824120"/>
            <a:ext cx="812484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3"/>
          <p:cNvSpPr>
            <a:spLocks noGrp="1"/>
          </p:cNvSpPr>
          <p:nvPr>
            <p:ph/>
          </p:nvPr>
        </p:nvSpPr>
        <p:spPr>
          <a:xfrm>
            <a:off x="1114200" y="1824120"/>
            <a:ext cx="812484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1114200" y="1824120"/>
            <a:ext cx="396468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5277600" y="1824120"/>
            <a:ext cx="396468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chart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1114200" y="1824120"/>
            <a:ext cx="812484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1114200" y="1824120"/>
            <a:ext cx="812484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1114200" y="1824120"/>
            <a:ext cx="812484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000000"/>
              </a:buClr>
              <a:buFont typeface="Arial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85760" indent="-228600">
              <a:buClr>
                <a:srgbClr val="000000"/>
              </a:buClr>
              <a:buFont typeface="Arial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428840" indent="-228600">
              <a:buClr>
                <a:srgbClr val="000000"/>
              </a:buClr>
              <a:buFont typeface="Arial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771560" indent="-228600">
              <a:buClr>
                <a:srgbClr val="000000"/>
              </a:buClr>
              <a:buFont typeface="Arial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771560" indent="-228600">
              <a:buClr>
                <a:srgbClr val="000000"/>
              </a:buClr>
              <a:buFont typeface="Arial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771560" indent="-228600">
              <a:buClr>
                <a:srgbClr val="000000"/>
              </a:buClr>
              <a:buFont typeface="Arial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"/>
          <p:cNvSpPr/>
          <p:nvPr/>
        </p:nvSpPr>
        <p:spPr>
          <a:xfrm>
            <a:off x="4789080" y="6535080"/>
            <a:ext cx="67428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7EC55DE-F3F5-4967-82E3-CFDBA8B80354}" type="slidenum">
              <a:rPr b="1" i="1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hyperlink" Target="d:/enron.exe" TargetMode="External"/><Relationship Id="rId3" Type="http://schemas.openxmlformats.org/officeDocument/2006/relationships/image" Target="../media/image5.png"/><Relationship Id="rId4" Type="http://schemas.openxmlformats.org/officeDocument/2006/relationships/image" Target="../media/image6.wmf"/><Relationship Id="rId5" Type="http://schemas.openxmlformats.org/officeDocument/2006/relationships/slideLayout" Target="../slideLayouts/slideLayout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6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9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8.png"/><Relationship Id="rId5" Type="http://schemas.openxmlformats.org/officeDocument/2006/relationships/slideLayout" Target="../slideLayouts/slideLayout6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8.png"/><Relationship Id="rId5" Type="http://schemas.openxmlformats.org/officeDocument/2006/relationships/slideLayout" Target="../slideLayouts/slideLayout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oleObject" Target="../embeddings/oleObject1.bin"/><Relationship Id="rId4" Type="http://schemas.openxmlformats.org/officeDocument/2006/relationships/image" Target="../media/image8.png"/><Relationship Id="rId5" Type="http://schemas.openxmlformats.org/officeDocument/2006/relationships/slideLayout" Target="../slideLayouts/slideLayout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4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5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8.png"/><Relationship Id="rId7" Type="http://schemas.openxmlformats.org/officeDocument/2006/relationships/slideLayout" Target="../slideLayouts/slideLayout6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6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3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.wmf"/><Relationship Id="rId3" Type="http://schemas.openxmlformats.org/officeDocument/2006/relationships/slideLayout" Target="../slideLayouts/slideLayout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"/>
          <p:cNvGrpSpPr/>
          <p:nvPr/>
        </p:nvGrpSpPr>
        <p:grpSpPr>
          <a:xfrm>
            <a:off x="3371760" y="1390680"/>
            <a:ext cx="3637800" cy="3373200"/>
            <a:chOff x="3371760" y="1390680"/>
            <a:chExt cx="3637800" cy="3373200"/>
          </a:xfrm>
        </p:grpSpPr>
        <p:sp>
          <p:nvSpPr>
            <p:cNvPr id="15" name=""/>
            <p:cNvSpPr/>
            <p:nvPr/>
          </p:nvSpPr>
          <p:spPr>
            <a:xfrm>
              <a:off x="4887720" y="2624760"/>
              <a:ext cx="2121840" cy="21391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" name=""/>
            <p:cNvSpPr/>
            <p:nvPr/>
          </p:nvSpPr>
          <p:spPr>
            <a:xfrm>
              <a:off x="3720960" y="2970360"/>
              <a:ext cx="798480" cy="72828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" name=""/>
            <p:cNvSpPr/>
            <p:nvPr/>
          </p:nvSpPr>
          <p:spPr>
            <a:xfrm>
              <a:off x="4129560" y="3341880"/>
              <a:ext cx="694440" cy="73440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" name=""/>
            <p:cNvSpPr/>
            <p:nvPr/>
          </p:nvSpPr>
          <p:spPr>
            <a:xfrm>
              <a:off x="4893480" y="2010240"/>
              <a:ext cx="1449360" cy="16970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" name=""/>
            <p:cNvSpPr/>
            <p:nvPr/>
          </p:nvSpPr>
          <p:spPr>
            <a:xfrm>
              <a:off x="3827880" y="1390680"/>
              <a:ext cx="1860840" cy="170244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" name=""/>
            <p:cNvSpPr/>
            <p:nvPr/>
          </p:nvSpPr>
          <p:spPr>
            <a:xfrm>
              <a:off x="3371760" y="2648520"/>
              <a:ext cx="738720" cy="68976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" name=""/>
            <p:cNvSpPr/>
            <p:nvPr/>
          </p:nvSpPr>
          <p:spPr>
            <a:xfrm>
              <a:off x="4560120" y="3748680"/>
              <a:ext cx="631440" cy="58176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Execution Plan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33" name=""/>
          <p:cNvGrpSpPr/>
          <p:nvPr/>
        </p:nvGrpSpPr>
        <p:grpSpPr>
          <a:xfrm>
            <a:off x="984240" y="1838160"/>
            <a:ext cx="8305920" cy="924120"/>
            <a:chOff x="984240" y="1838160"/>
            <a:chExt cx="8305920" cy="924120"/>
          </a:xfrm>
        </p:grpSpPr>
        <p:sp>
          <p:nvSpPr>
            <p:cNvPr id="134" name=""/>
            <p:cNvSpPr/>
            <p:nvPr/>
          </p:nvSpPr>
          <p:spPr>
            <a:xfrm>
              <a:off x="984240" y="1838160"/>
              <a:ext cx="8305920" cy="924120"/>
            </a:xfrm>
            <a:custGeom>
              <a:avLst/>
              <a:gdLst>
                <a:gd name="textAreaLeft" fmla="*/ 0 w 8305920"/>
                <a:gd name="textAreaRight" fmla="*/ 8306280 w 8305920"/>
                <a:gd name="textAreaTop" fmla="*/ 0 h 924120"/>
                <a:gd name="textAreaBottom" fmla="*/ 924480 h 924120"/>
              </a:gdLst>
              <a:ahLst/>
              <a:cxn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19292" y="0"/>
                  </a:lnTo>
                  <a:lnTo>
                    <a:pt x="21600" y="10800"/>
                  </a:lnTo>
                  <a:lnTo>
                    <a:pt x="19292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" name=""/>
            <p:cNvSpPr/>
            <p:nvPr/>
          </p:nvSpPr>
          <p:spPr>
            <a:xfrm>
              <a:off x="1120320" y="1844640"/>
              <a:ext cx="6506640" cy="862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Upgrading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lvl="1" marL="457200"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Streamlining processes to do business the best, most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lvl="1" marL="457200"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efficient way we can.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36" name=""/>
          <p:cNvGrpSpPr/>
          <p:nvPr/>
        </p:nvGrpSpPr>
        <p:grpSpPr>
          <a:xfrm>
            <a:off x="984240" y="2870280"/>
            <a:ext cx="8305920" cy="923760"/>
            <a:chOff x="984240" y="2870280"/>
            <a:chExt cx="8305920" cy="923760"/>
          </a:xfrm>
        </p:grpSpPr>
        <p:sp>
          <p:nvSpPr>
            <p:cNvPr id="137" name=""/>
            <p:cNvSpPr/>
            <p:nvPr/>
          </p:nvSpPr>
          <p:spPr>
            <a:xfrm>
              <a:off x="984240" y="2870280"/>
              <a:ext cx="8305920" cy="923760"/>
            </a:xfrm>
            <a:custGeom>
              <a:avLst/>
              <a:gdLst>
                <a:gd name="textAreaLeft" fmla="*/ 0 w 8305920"/>
                <a:gd name="textAreaRight" fmla="*/ 8306280 w 8305920"/>
                <a:gd name="textAreaTop" fmla="*/ 0 h 923760"/>
                <a:gd name="textAreaBottom" fmla="*/ 924120 h 923760"/>
              </a:gdLst>
              <a:ahLst/>
              <a:cxn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19292" y="0"/>
                  </a:lnTo>
                  <a:lnTo>
                    <a:pt x="21600" y="10800"/>
                  </a:lnTo>
                  <a:lnTo>
                    <a:pt x="19292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" name=""/>
            <p:cNvSpPr/>
            <p:nvPr/>
          </p:nvSpPr>
          <p:spPr>
            <a:xfrm>
              <a:off x="1107360" y="2998080"/>
              <a:ext cx="5541840" cy="615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Expanding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lvl="1" marL="457200"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Growing market share in current businesses.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39" name=""/>
          <p:cNvGrpSpPr/>
          <p:nvPr/>
        </p:nvGrpSpPr>
        <p:grpSpPr>
          <a:xfrm>
            <a:off x="984240" y="3924360"/>
            <a:ext cx="8305920" cy="923760"/>
            <a:chOff x="984240" y="3924360"/>
            <a:chExt cx="8305920" cy="923760"/>
          </a:xfrm>
        </p:grpSpPr>
        <p:sp>
          <p:nvSpPr>
            <p:cNvPr id="140" name=""/>
            <p:cNvSpPr/>
            <p:nvPr/>
          </p:nvSpPr>
          <p:spPr>
            <a:xfrm>
              <a:off x="984240" y="3924360"/>
              <a:ext cx="8305920" cy="923760"/>
            </a:xfrm>
            <a:custGeom>
              <a:avLst/>
              <a:gdLst>
                <a:gd name="textAreaLeft" fmla="*/ 0 w 8305920"/>
                <a:gd name="textAreaRight" fmla="*/ 8306280 w 8305920"/>
                <a:gd name="textAreaTop" fmla="*/ 0 h 923760"/>
                <a:gd name="textAreaBottom" fmla="*/ 924120 h 923760"/>
              </a:gdLst>
              <a:ahLst/>
              <a:cxn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19292" y="0"/>
                  </a:lnTo>
                  <a:lnTo>
                    <a:pt x="21600" y="10800"/>
                  </a:lnTo>
                  <a:lnTo>
                    <a:pt x="19292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91ff"/>
            </a:solidFill>
            <a:ln w="0">
              <a:noFill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1" name=""/>
            <p:cNvSpPr/>
            <p:nvPr/>
          </p:nvSpPr>
          <p:spPr>
            <a:xfrm>
              <a:off x="1117440" y="4265640"/>
              <a:ext cx="184320" cy="339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42" name=""/>
          <p:cNvSpPr/>
          <p:nvPr/>
        </p:nvSpPr>
        <p:spPr>
          <a:xfrm>
            <a:off x="1102320" y="4049280"/>
            <a:ext cx="6621480" cy="61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Penetrating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Rapidly establishing significant stakes in new markets.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43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144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5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6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7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8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eCommerce Initiatives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1571760" y="1824120"/>
            <a:ext cx="807696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Energy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EnronOnline.com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Pulp &amp; Paper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ClickPaper.com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Metals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MG plc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Credit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EnronCredit.com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Financial Products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EnronDirectFinance.com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53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154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61" name=""/>
          <p:cNvSpPr/>
          <p:nvPr/>
        </p:nvSpPr>
        <p:spPr>
          <a:xfrm>
            <a:off x="4419720" y="2882880"/>
            <a:ext cx="1447560" cy="0"/>
          </a:xfrm>
          <a:prstGeom prst="line">
            <a:avLst/>
          </a:prstGeom>
          <a:ln w="12600">
            <a:solidFill>
              <a:srgbClr val="ffffff"/>
            </a:solidFill>
            <a:prstDash val="sysDot"/>
            <a:miter/>
            <a:tailEnd len="lg" type="triangle" w="lg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2" name=""/>
          <p:cNvSpPr/>
          <p:nvPr/>
        </p:nvSpPr>
        <p:spPr>
          <a:xfrm>
            <a:off x="4432320" y="3505320"/>
            <a:ext cx="1447920" cy="0"/>
          </a:xfrm>
          <a:prstGeom prst="line">
            <a:avLst/>
          </a:prstGeom>
          <a:ln w="12600">
            <a:solidFill>
              <a:srgbClr val="ffffff"/>
            </a:solidFill>
            <a:prstDash val="sysDot"/>
            <a:miter/>
            <a:tailEnd len="lg" type="triangle" w="lg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3" name=""/>
          <p:cNvSpPr/>
          <p:nvPr/>
        </p:nvSpPr>
        <p:spPr>
          <a:xfrm>
            <a:off x="4419720" y="4114800"/>
            <a:ext cx="1447560" cy="0"/>
          </a:xfrm>
          <a:prstGeom prst="line">
            <a:avLst/>
          </a:prstGeom>
          <a:ln w="12600">
            <a:solidFill>
              <a:srgbClr val="ffffff"/>
            </a:solidFill>
            <a:prstDash val="sysDot"/>
            <a:miter/>
            <a:tailEnd len="lg" type="triangle" w="lg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" name=""/>
          <p:cNvSpPr/>
          <p:nvPr/>
        </p:nvSpPr>
        <p:spPr>
          <a:xfrm>
            <a:off x="4419720" y="4711680"/>
            <a:ext cx="1447560" cy="0"/>
          </a:xfrm>
          <a:prstGeom prst="line">
            <a:avLst/>
          </a:prstGeom>
          <a:ln w="12600">
            <a:solidFill>
              <a:srgbClr val="ffffff"/>
            </a:solidFill>
            <a:prstDash val="sysDot"/>
            <a:miter/>
            <a:tailEnd len="lg" type="triangle" w="lg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5" name=""/>
          <p:cNvSpPr/>
          <p:nvPr/>
        </p:nvSpPr>
        <p:spPr>
          <a:xfrm>
            <a:off x="1270080" y="216216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6" name=""/>
          <p:cNvSpPr/>
          <p:nvPr/>
        </p:nvSpPr>
        <p:spPr>
          <a:xfrm>
            <a:off x="1270080" y="277164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7" name=""/>
          <p:cNvSpPr/>
          <p:nvPr/>
        </p:nvSpPr>
        <p:spPr>
          <a:xfrm>
            <a:off x="1270080" y="3381480"/>
            <a:ext cx="23796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8" name=""/>
          <p:cNvSpPr/>
          <p:nvPr/>
        </p:nvSpPr>
        <p:spPr>
          <a:xfrm>
            <a:off x="1282680" y="3990960"/>
            <a:ext cx="23832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9" name=""/>
          <p:cNvSpPr/>
          <p:nvPr/>
        </p:nvSpPr>
        <p:spPr>
          <a:xfrm>
            <a:off x="1282680" y="4575240"/>
            <a:ext cx="23832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0" name=""/>
          <p:cNvSpPr/>
          <p:nvPr/>
        </p:nvSpPr>
        <p:spPr>
          <a:xfrm>
            <a:off x="4419720" y="2273400"/>
            <a:ext cx="1447560" cy="0"/>
          </a:xfrm>
          <a:prstGeom prst="line">
            <a:avLst/>
          </a:prstGeom>
          <a:ln w="12600">
            <a:solidFill>
              <a:srgbClr val="ffffff"/>
            </a:solidFill>
            <a:prstDash val="sysDot"/>
            <a:miter/>
            <a:tailEnd len="lg" type="triangle" w="lg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-360" y="-360"/>
            <a:ext cx="10287000" cy="1206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Enron’s Global eCommerce Activities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2" name=""/>
          <p:cNvSpPr/>
          <p:nvPr/>
        </p:nvSpPr>
        <p:spPr>
          <a:xfrm>
            <a:off x="2509920" y="4362480"/>
            <a:ext cx="1266840" cy="2379600"/>
          </a:xfrm>
          <a:custGeom>
            <a:avLst/>
            <a:gdLst/>
            <a:ahLst/>
            <a:rect l="l" t="t" r="r" b="b"/>
            <a:pathLst>
              <a:path w="710" h="1419">
                <a:moveTo>
                  <a:pt x="23" y="91"/>
                </a:moveTo>
                <a:lnTo>
                  <a:pt x="9" y="153"/>
                </a:lnTo>
                <a:lnTo>
                  <a:pt x="0" y="236"/>
                </a:lnTo>
                <a:lnTo>
                  <a:pt x="2" y="324"/>
                </a:lnTo>
                <a:lnTo>
                  <a:pt x="18" y="397"/>
                </a:lnTo>
                <a:lnTo>
                  <a:pt x="34" y="424"/>
                </a:lnTo>
                <a:lnTo>
                  <a:pt x="52" y="450"/>
                </a:lnTo>
                <a:lnTo>
                  <a:pt x="73" y="474"/>
                </a:lnTo>
                <a:lnTo>
                  <a:pt x="93" y="499"/>
                </a:lnTo>
                <a:lnTo>
                  <a:pt x="112" y="523"/>
                </a:lnTo>
                <a:lnTo>
                  <a:pt x="130" y="547"/>
                </a:lnTo>
                <a:lnTo>
                  <a:pt x="141" y="571"/>
                </a:lnTo>
                <a:lnTo>
                  <a:pt x="150" y="598"/>
                </a:lnTo>
                <a:lnTo>
                  <a:pt x="159" y="652"/>
                </a:lnTo>
                <a:lnTo>
                  <a:pt x="162" y="713"/>
                </a:lnTo>
                <a:lnTo>
                  <a:pt x="157" y="778"/>
                </a:lnTo>
                <a:lnTo>
                  <a:pt x="146" y="845"/>
                </a:lnTo>
                <a:lnTo>
                  <a:pt x="137" y="888"/>
                </a:lnTo>
                <a:lnTo>
                  <a:pt x="132" y="930"/>
                </a:lnTo>
                <a:lnTo>
                  <a:pt x="130" y="976"/>
                </a:lnTo>
                <a:lnTo>
                  <a:pt x="127" y="1019"/>
                </a:lnTo>
                <a:lnTo>
                  <a:pt x="125" y="1059"/>
                </a:lnTo>
                <a:lnTo>
                  <a:pt x="123" y="1097"/>
                </a:lnTo>
                <a:lnTo>
                  <a:pt x="118" y="1132"/>
                </a:lnTo>
                <a:lnTo>
                  <a:pt x="114" y="1158"/>
                </a:lnTo>
                <a:lnTo>
                  <a:pt x="105" y="1185"/>
                </a:lnTo>
                <a:lnTo>
                  <a:pt x="98" y="1217"/>
                </a:lnTo>
                <a:lnTo>
                  <a:pt x="93" y="1247"/>
                </a:lnTo>
                <a:lnTo>
                  <a:pt x="100" y="1276"/>
                </a:lnTo>
                <a:lnTo>
                  <a:pt x="112" y="1309"/>
                </a:lnTo>
                <a:lnTo>
                  <a:pt x="127" y="1346"/>
                </a:lnTo>
                <a:lnTo>
                  <a:pt x="143" y="1381"/>
                </a:lnTo>
                <a:lnTo>
                  <a:pt x="162" y="1403"/>
                </a:lnTo>
                <a:lnTo>
                  <a:pt x="173" y="1408"/>
                </a:lnTo>
                <a:lnTo>
                  <a:pt x="184" y="1411"/>
                </a:lnTo>
                <a:lnTo>
                  <a:pt x="196" y="1416"/>
                </a:lnTo>
                <a:lnTo>
                  <a:pt x="207" y="1416"/>
                </a:lnTo>
                <a:lnTo>
                  <a:pt x="221" y="1419"/>
                </a:lnTo>
                <a:lnTo>
                  <a:pt x="230" y="1419"/>
                </a:lnTo>
                <a:lnTo>
                  <a:pt x="239" y="1416"/>
                </a:lnTo>
                <a:lnTo>
                  <a:pt x="246" y="1413"/>
                </a:lnTo>
                <a:lnTo>
                  <a:pt x="246" y="1403"/>
                </a:lnTo>
                <a:lnTo>
                  <a:pt x="239" y="1397"/>
                </a:lnTo>
                <a:lnTo>
                  <a:pt x="232" y="1389"/>
                </a:lnTo>
                <a:lnTo>
                  <a:pt x="223" y="1376"/>
                </a:lnTo>
                <a:lnTo>
                  <a:pt x="214" y="1360"/>
                </a:lnTo>
                <a:lnTo>
                  <a:pt x="207" y="1338"/>
                </a:lnTo>
                <a:lnTo>
                  <a:pt x="203" y="1309"/>
                </a:lnTo>
                <a:lnTo>
                  <a:pt x="205" y="1268"/>
                </a:lnTo>
                <a:lnTo>
                  <a:pt x="214" y="1231"/>
                </a:lnTo>
                <a:lnTo>
                  <a:pt x="225" y="1207"/>
                </a:lnTo>
                <a:lnTo>
                  <a:pt x="241" y="1188"/>
                </a:lnTo>
                <a:lnTo>
                  <a:pt x="259" y="1169"/>
                </a:lnTo>
                <a:lnTo>
                  <a:pt x="278" y="1148"/>
                </a:lnTo>
                <a:lnTo>
                  <a:pt x="289" y="1121"/>
                </a:lnTo>
                <a:lnTo>
                  <a:pt x="298" y="1091"/>
                </a:lnTo>
                <a:lnTo>
                  <a:pt x="307" y="1065"/>
                </a:lnTo>
                <a:lnTo>
                  <a:pt x="318" y="1043"/>
                </a:lnTo>
                <a:lnTo>
                  <a:pt x="332" y="1032"/>
                </a:lnTo>
                <a:lnTo>
                  <a:pt x="348" y="1024"/>
                </a:lnTo>
                <a:lnTo>
                  <a:pt x="364" y="1014"/>
                </a:lnTo>
                <a:lnTo>
                  <a:pt x="378" y="1000"/>
                </a:lnTo>
                <a:lnTo>
                  <a:pt x="391" y="979"/>
                </a:lnTo>
                <a:lnTo>
                  <a:pt x="403" y="960"/>
                </a:lnTo>
                <a:lnTo>
                  <a:pt x="414" y="944"/>
                </a:lnTo>
                <a:lnTo>
                  <a:pt x="425" y="928"/>
                </a:lnTo>
                <a:lnTo>
                  <a:pt x="437" y="912"/>
                </a:lnTo>
                <a:lnTo>
                  <a:pt x="446" y="896"/>
                </a:lnTo>
                <a:lnTo>
                  <a:pt x="457" y="877"/>
                </a:lnTo>
                <a:lnTo>
                  <a:pt x="466" y="861"/>
                </a:lnTo>
                <a:lnTo>
                  <a:pt x="471" y="847"/>
                </a:lnTo>
                <a:lnTo>
                  <a:pt x="478" y="834"/>
                </a:lnTo>
                <a:lnTo>
                  <a:pt x="487" y="821"/>
                </a:lnTo>
                <a:lnTo>
                  <a:pt x="491" y="802"/>
                </a:lnTo>
                <a:lnTo>
                  <a:pt x="489" y="780"/>
                </a:lnTo>
                <a:lnTo>
                  <a:pt x="487" y="761"/>
                </a:lnTo>
                <a:lnTo>
                  <a:pt x="491" y="748"/>
                </a:lnTo>
                <a:lnTo>
                  <a:pt x="503" y="743"/>
                </a:lnTo>
                <a:lnTo>
                  <a:pt x="516" y="740"/>
                </a:lnTo>
                <a:lnTo>
                  <a:pt x="528" y="740"/>
                </a:lnTo>
                <a:lnTo>
                  <a:pt x="541" y="735"/>
                </a:lnTo>
                <a:lnTo>
                  <a:pt x="555" y="729"/>
                </a:lnTo>
                <a:lnTo>
                  <a:pt x="571" y="721"/>
                </a:lnTo>
                <a:lnTo>
                  <a:pt x="587" y="713"/>
                </a:lnTo>
                <a:lnTo>
                  <a:pt x="603" y="711"/>
                </a:lnTo>
                <a:lnTo>
                  <a:pt x="616" y="708"/>
                </a:lnTo>
                <a:lnTo>
                  <a:pt x="628" y="697"/>
                </a:lnTo>
                <a:lnTo>
                  <a:pt x="637" y="684"/>
                </a:lnTo>
                <a:lnTo>
                  <a:pt x="646" y="670"/>
                </a:lnTo>
                <a:lnTo>
                  <a:pt x="655" y="646"/>
                </a:lnTo>
                <a:lnTo>
                  <a:pt x="666" y="609"/>
                </a:lnTo>
                <a:lnTo>
                  <a:pt x="678" y="568"/>
                </a:lnTo>
                <a:lnTo>
                  <a:pt x="687" y="536"/>
                </a:lnTo>
                <a:lnTo>
                  <a:pt x="691" y="509"/>
                </a:lnTo>
                <a:lnTo>
                  <a:pt x="698" y="480"/>
                </a:lnTo>
                <a:lnTo>
                  <a:pt x="703" y="453"/>
                </a:lnTo>
                <a:lnTo>
                  <a:pt x="707" y="432"/>
                </a:lnTo>
                <a:lnTo>
                  <a:pt x="710" y="410"/>
                </a:lnTo>
                <a:lnTo>
                  <a:pt x="707" y="383"/>
                </a:lnTo>
                <a:lnTo>
                  <a:pt x="700" y="356"/>
                </a:lnTo>
                <a:lnTo>
                  <a:pt x="694" y="343"/>
                </a:lnTo>
                <a:lnTo>
                  <a:pt x="687" y="340"/>
                </a:lnTo>
                <a:lnTo>
                  <a:pt x="678" y="335"/>
                </a:lnTo>
                <a:lnTo>
                  <a:pt x="666" y="332"/>
                </a:lnTo>
                <a:lnTo>
                  <a:pt x="655" y="327"/>
                </a:lnTo>
                <a:lnTo>
                  <a:pt x="646" y="322"/>
                </a:lnTo>
                <a:lnTo>
                  <a:pt x="635" y="314"/>
                </a:lnTo>
                <a:lnTo>
                  <a:pt x="628" y="306"/>
                </a:lnTo>
                <a:lnTo>
                  <a:pt x="623" y="297"/>
                </a:lnTo>
                <a:lnTo>
                  <a:pt x="616" y="281"/>
                </a:lnTo>
                <a:lnTo>
                  <a:pt x="607" y="268"/>
                </a:lnTo>
                <a:lnTo>
                  <a:pt x="596" y="260"/>
                </a:lnTo>
                <a:lnTo>
                  <a:pt x="585" y="257"/>
                </a:lnTo>
                <a:lnTo>
                  <a:pt x="578" y="257"/>
                </a:lnTo>
                <a:lnTo>
                  <a:pt x="569" y="257"/>
                </a:lnTo>
                <a:lnTo>
                  <a:pt x="559" y="257"/>
                </a:lnTo>
                <a:lnTo>
                  <a:pt x="548" y="257"/>
                </a:lnTo>
                <a:lnTo>
                  <a:pt x="537" y="255"/>
                </a:lnTo>
                <a:lnTo>
                  <a:pt x="528" y="249"/>
                </a:lnTo>
                <a:lnTo>
                  <a:pt x="521" y="244"/>
                </a:lnTo>
                <a:lnTo>
                  <a:pt x="514" y="236"/>
                </a:lnTo>
                <a:lnTo>
                  <a:pt x="503" y="214"/>
                </a:lnTo>
                <a:lnTo>
                  <a:pt x="487" y="185"/>
                </a:lnTo>
                <a:lnTo>
                  <a:pt x="473" y="161"/>
                </a:lnTo>
                <a:lnTo>
                  <a:pt x="459" y="145"/>
                </a:lnTo>
                <a:lnTo>
                  <a:pt x="450" y="137"/>
                </a:lnTo>
                <a:lnTo>
                  <a:pt x="434" y="123"/>
                </a:lnTo>
                <a:lnTo>
                  <a:pt x="414" y="107"/>
                </a:lnTo>
                <a:lnTo>
                  <a:pt x="389" y="88"/>
                </a:lnTo>
                <a:lnTo>
                  <a:pt x="362" y="72"/>
                </a:lnTo>
                <a:lnTo>
                  <a:pt x="334" y="56"/>
                </a:lnTo>
                <a:lnTo>
                  <a:pt x="307" y="45"/>
                </a:lnTo>
                <a:lnTo>
                  <a:pt x="282" y="40"/>
                </a:lnTo>
                <a:lnTo>
                  <a:pt x="259" y="37"/>
                </a:lnTo>
                <a:lnTo>
                  <a:pt x="241" y="35"/>
                </a:lnTo>
                <a:lnTo>
                  <a:pt x="223" y="32"/>
                </a:lnTo>
                <a:lnTo>
                  <a:pt x="209" y="29"/>
                </a:lnTo>
                <a:lnTo>
                  <a:pt x="196" y="29"/>
                </a:lnTo>
                <a:lnTo>
                  <a:pt x="184" y="27"/>
                </a:lnTo>
                <a:lnTo>
                  <a:pt x="178" y="27"/>
                </a:lnTo>
                <a:lnTo>
                  <a:pt x="171" y="29"/>
                </a:lnTo>
                <a:lnTo>
                  <a:pt x="162" y="29"/>
                </a:lnTo>
                <a:lnTo>
                  <a:pt x="153" y="24"/>
                </a:lnTo>
                <a:lnTo>
                  <a:pt x="143" y="16"/>
                </a:lnTo>
                <a:lnTo>
                  <a:pt x="137" y="8"/>
                </a:lnTo>
                <a:lnTo>
                  <a:pt x="127" y="2"/>
                </a:lnTo>
                <a:lnTo>
                  <a:pt x="118" y="0"/>
                </a:lnTo>
                <a:lnTo>
                  <a:pt x="107" y="5"/>
                </a:lnTo>
                <a:lnTo>
                  <a:pt x="98" y="10"/>
                </a:lnTo>
                <a:lnTo>
                  <a:pt x="89" y="21"/>
                </a:lnTo>
                <a:lnTo>
                  <a:pt x="77" y="37"/>
                </a:lnTo>
                <a:lnTo>
                  <a:pt x="68" y="51"/>
                </a:lnTo>
                <a:lnTo>
                  <a:pt x="57" y="61"/>
                </a:lnTo>
                <a:lnTo>
                  <a:pt x="52" y="64"/>
                </a:lnTo>
                <a:lnTo>
                  <a:pt x="43" y="69"/>
                </a:lnTo>
                <a:lnTo>
                  <a:pt x="32" y="80"/>
                </a:lnTo>
                <a:lnTo>
                  <a:pt x="23" y="91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3" name=""/>
          <p:cNvSpPr/>
          <p:nvPr/>
        </p:nvSpPr>
        <p:spPr>
          <a:xfrm>
            <a:off x="0" y="1981080"/>
            <a:ext cx="3209760" cy="2662200"/>
          </a:xfrm>
          <a:custGeom>
            <a:avLst/>
            <a:gdLst/>
            <a:ahLst/>
            <a:rect l="l" t="t" r="r" b="b"/>
            <a:pathLst>
              <a:path w="1797" h="1588">
                <a:moveTo>
                  <a:pt x="1312" y="1153"/>
                </a:moveTo>
                <a:lnTo>
                  <a:pt x="1296" y="1156"/>
                </a:lnTo>
                <a:lnTo>
                  <a:pt x="1283" y="1148"/>
                </a:lnTo>
                <a:lnTo>
                  <a:pt x="1269" y="1143"/>
                </a:lnTo>
                <a:lnTo>
                  <a:pt x="1253" y="1151"/>
                </a:lnTo>
                <a:lnTo>
                  <a:pt x="1237" y="1167"/>
                </a:lnTo>
                <a:lnTo>
                  <a:pt x="1228" y="1175"/>
                </a:lnTo>
                <a:lnTo>
                  <a:pt x="1217" y="1180"/>
                </a:lnTo>
                <a:lnTo>
                  <a:pt x="1203" y="1183"/>
                </a:lnTo>
                <a:lnTo>
                  <a:pt x="1194" y="1183"/>
                </a:lnTo>
                <a:lnTo>
                  <a:pt x="1183" y="1183"/>
                </a:lnTo>
                <a:lnTo>
                  <a:pt x="1171" y="1183"/>
                </a:lnTo>
                <a:lnTo>
                  <a:pt x="1160" y="1183"/>
                </a:lnTo>
                <a:lnTo>
                  <a:pt x="1151" y="1191"/>
                </a:lnTo>
                <a:lnTo>
                  <a:pt x="1142" y="1202"/>
                </a:lnTo>
                <a:lnTo>
                  <a:pt x="1133" y="1220"/>
                </a:lnTo>
                <a:lnTo>
                  <a:pt x="1128" y="1247"/>
                </a:lnTo>
                <a:lnTo>
                  <a:pt x="1126" y="1277"/>
                </a:lnTo>
                <a:lnTo>
                  <a:pt x="1128" y="1301"/>
                </a:lnTo>
                <a:lnTo>
                  <a:pt x="1137" y="1320"/>
                </a:lnTo>
                <a:lnTo>
                  <a:pt x="1146" y="1336"/>
                </a:lnTo>
                <a:lnTo>
                  <a:pt x="1158" y="1349"/>
                </a:lnTo>
                <a:lnTo>
                  <a:pt x="1169" y="1360"/>
                </a:lnTo>
                <a:lnTo>
                  <a:pt x="1180" y="1365"/>
                </a:lnTo>
                <a:lnTo>
                  <a:pt x="1189" y="1371"/>
                </a:lnTo>
                <a:lnTo>
                  <a:pt x="1199" y="1371"/>
                </a:lnTo>
                <a:lnTo>
                  <a:pt x="1208" y="1368"/>
                </a:lnTo>
                <a:lnTo>
                  <a:pt x="1217" y="1363"/>
                </a:lnTo>
                <a:lnTo>
                  <a:pt x="1228" y="1355"/>
                </a:lnTo>
                <a:lnTo>
                  <a:pt x="1237" y="1347"/>
                </a:lnTo>
                <a:lnTo>
                  <a:pt x="1246" y="1336"/>
                </a:lnTo>
                <a:lnTo>
                  <a:pt x="1255" y="1328"/>
                </a:lnTo>
                <a:lnTo>
                  <a:pt x="1264" y="1317"/>
                </a:lnTo>
                <a:lnTo>
                  <a:pt x="1278" y="1314"/>
                </a:lnTo>
                <a:lnTo>
                  <a:pt x="1285" y="1333"/>
                </a:lnTo>
                <a:lnTo>
                  <a:pt x="1285" y="1360"/>
                </a:lnTo>
                <a:lnTo>
                  <a:pt x="1278" y="1384"/>
                </a:lnTo>
                <a:lnTo>
                  <a:pt x="1271" y="1400"/>
                </a:lnTo>
                <a:lnTo>
                  <a:pt x="1276" y="1408"/>
                </a:lnTo>
                <a:lnTo>
                  <a:pt x="1285" y="1416"/>
                </a:lnTo>
                <a:lnTo>
                  <a:pt x="1299" y="1419"/>
                </a:lnTo>
                <a:lnTo>
                  <a:pt x="1312" y="1424"/>
                </a:lnTo>
                <a:lnTo>
                  <a:pt x="1326" y="1435"/>
                </a:lnTo>
                <a:lnTo>
                  <a:pt x="1340" y="1454"/>
                </a:lnTo>
                <a:lnTo>
                  <a:pt x="1346" y="1481"/>
                </a:lnTo>
                <a:lnTo>
                  <a:pt x="1349" y="1505"/>
                </a:lnTo>
                <a:lnTo>
                  <a:pt x="1351" y="1521"/>
                </a:lnTo>
                <a:lnTo>
                  <a:pt x="1353" y="1537"/>
                </a:lnTo>
                <a:lnTo>
                  <a:pt x="1360" y="1548"/>
                </a:lnTo>
                <a:lnTo>
                  <a:pt x="1369" y="1553"/>
                </a:lnTo>
                <a:lnTo>
                  <a:pt x="1383" y="1558"/>
                </a:lnTo>
                <a:lnTo>
                  <a:pt x="1396" y="1561"/>
                </a:lnTo>
                <a:lnTo>
                  <a:pt x="1408" y="1564"/>
                </a:lnTo>
                <a:lnTo>
                  <a:pt x="1417" y="1564"/>
                </a:lnTo>
                <a:lnTo>
                  <a:pt x="1421" y="1561"/>
                </a:lnTo>
                <a:lnTo>
                  <a:pt x="1424" y="1561"/>
                </a:lnTo>
                <a:lnTo>
                  <a:pt x="1424" y="1564"/>
                </a:lnTo>
                <a:lnTo>
                  <a:pt x="1421" y="1569"/>
                </a:lnTo>
                <a:lnTo>
                  <a:pt x="1417" y="1577"/>
                </a:lnTo>
                <a:lnTo>
                  <a:pt x="1410" y="1585"/>
                </a:lnTo>
                <a:lnTo>
                  <a:pt x="1401" y="1588"/>
                </a:lnTo>
                <a:lnTo>
                  <a:pt x="1394" y="1588"/>
                </a:lnTo>
                <a:lnTo>
                  <a:pt x="1383" y="1585"/>
                </a:lnTo>
                <a:lnTo>
                  <a:pt x="1374" y="1585"/>
                </a:lnTo>
                <a:lnTo>
                  <a:pt x="1362" y="1580"/>
                </a:lnTo>
                <a:lnTo>
                  <a:pt x="1351" y="1577"/>
                </a:lnTo>
                <a:lnTo>
                  <a:pt x="1340" y="1575"/>
                </a:lnTo>
                <a:lnTo>
                  <a:pt x="1333" y="1569"/>
                </a:lnTo>
                <a:lnTo>
                  <a:pt x="1328" y="1566"/>
                </a:lnTo>
                <a:lnTo>
                  <a:pt x="1321" y="1561"/>
                </a:lnTo>
                <a:lnTo>
                  <a:pt x="1310" y="1553"/>
                </a:lnTo>
                <a:lnTo>
                  <a:pt x="1296" y="1542"/>
                </a:lnTo>
                <a:lnTo>
                  <a:pt x="1280" y="1529"/>
                </a:lnTo>
                <a:lnTo>
                  <a:pt x="1267" y="1516"/>
                </a:lnTo>
                <a:lnTo>
                  <a:pt x="1258" y="1505"/>
                </a:lnTo>
                <a:lnTo>
                  <a:pt x="1251" y="1494"/>
                </a:lnTo>
                <a:lnTo>
                  <a:pt x="1244" y="1486"/>
                </a:lnTo>
                <a:lnTo>
                  <a:pt x="1237" y="1478"/>
                </a:lnTo>
                <a:lnTo>
                  <a:pt x="1228" y="1470"/>
                </a:lnTo>
                <a:lnTo>
                  <a:pt x="1214" y="1462"/>
                </a:lnTo>
                <a:lnTo>
                  <a:pt x="1196" y="1454"/>
                </a:lnTo>
                <a:lnTo>
                  <a:pt x="1183" y="1448"/>
                </a:lnTo>
                <a:lnTo>
                  <a:pt x="1167" y="1440"/>
                </a:lnTo>
                <a:lnTo>
                  <a:pt x="1153" y="1435"/>
                </a:lnTo>
                <a:lnTo>
                  <a:pt x="1139" y="1427"/>
                </a:lnTo>
                <a:lnTo>
                  <a:pt x="1126" y="1422"/>
                </a:lnTo>
                <a:lnTo>
                  <a:pt x="1114" y="1416"/>
                </a:lnTo>
                <a:lnTo>
                  <a:pt x="1103" y="1411"/>
                </a:lnTo>
                <a:lnTo>
                  <a:pt x="1092" y="1406"/>
                </a:lnTo>
                <a:lnTo>
                  <a:pt x="1080" y="1400"/>
                </a:lnTo>
                <a:lnTo>
                  <a:pt x="1069" y="1389"/>
                </a:lnTo>
                <a:lnTo>
                  <a:pt x="1058" y="1376"/>
                </a:lnTo>
                <a:lnTo>
                  <a:pt x="1046" y="1363"/>
                </a:lnTo>
                <a:lnTo>
                  <a:pt x="1037" y="1349"/>
                </a:lnTo>
                <a:lnTo>
                  <a:pt x="1028" y="1336"/>
                </a:lnTo>
                <a:lnTo>
                  <a:pt x="1019" y="1325"/>
                </a:lnTo>
                <a:lnTo>
                  <a:pt x="1014" y="1320"/>
                </a:lnTo>
                <a:lnTo>
                  <a:pt x="1005" y="1309"/>
                </a:lnTo>
                <a:lnTo>
                  <a:pt x="994" y="1293"/>
                </a:lnTo>
                <a:lnTo>
                  <a:pt x="983" y="1279"/>
                </a:lnTo>
                <a:lnTo>
                  <a:pt x="967" y="1271"/>
                </a:lnTo>
                <a:lnTo>
                  <a:pt x="955" y="1269"/>
                </a:lnTo>
                <a:lnTo>
                  <a:pt x="944" y="1266"/>
                </a:lnTo>
                <a:lnTo>
                  <a:pt x="930" y="1261"/>
                </a:lnTo>
                <a:lnTo>
                  <a:pt x="917" y="1255"/>
                </a:lnTo>
                <a:lnTo>
                  <a:pt x="903" y="1247"/>
                </a:lnTo>
                <a:lnTo>
                  <a:pt x="889" y="1237"/>
                </a:lnTo>
                <a:lnTo>
                  <a:pt x="878" y="1229"/>
                </a:lnTo>
                <a:lnTo>
                  <a:pt x="867" y="1215"/>
                </a:lnTo>
                <a:lnTo>
                  <a:pt x="846" y="1191"/>
                </a:lnTo>
                <a:lnTo>
                  <a:pt x="828" y="1167"/>
                </a:lnTo>
                <a:lnTo>
                  <a:pt x="814" y="1143"/>
                </a:lnTo>
                <a:lnTo>
                  <a:pt x="807" y="1121"/>
                </a:lnTo>
                <a:lnTo>
                  <a:pt x="801" y="1100"/>
                </a:lnTo>
                <a:lnTo>
                  <a:pt x="796" y="1078"/>
                </a:lnTo>
                <a:lnTo>
                  <a:pt x="789" y="1057"/>
                </a:lnTo>
                <a:lnTo>
                  <a:pt x="782" y="1038"/>
                </a:lnTo>
                <a:lnTo>
                  <a:pt x="778" y="1030"/>
                </a:lnTo>
                <a:lnTo>
                  <a:pt x="771" y="1019"/>
                </a:lnTo>
                <a:lnTo>
                  <a:pt x="760" y="1009"/>
                </a:lnTo>
                <a:lnTo>
                  <a:pt x="748" y="995"/>
                </a:lnTo>
                <a:lnTo>
                  <a:pt x="737" y="984"/>
                </a:lnTo>
                <a:lnTo>
                  <a:pt x="723" y="968"/>
                </a:lnTo>
                <a:lnTo>
                  <a:pt x="714" y="955"/>
                </a:lnTo>
                <a:lnTo>
                  <a:pt x="705" y="939"/>
                </a:lnTo>
                <a:lnTo>
                  <a:pt x="698" y="904"/>
                </a:lnTo>
                <a:lnTo>
                  <a:pt x="698" y="866"/>
                </a:lnTo>
                <a:lnTo>
                  <a:pt x="705" y="834"/>
                </a:lnTo>
                <a:lnTo>
                  <a:pt x="712" y="813"/>
                </a:lnTo>
                <a:lnTo>
                  <a:pt x="714" y="789"/>
                </a:lnTo>
                <a:lnTo>
                  <a:pt x="714" y="756"/>
                </a:lnTo>
                <a:lnTo>
                  <a:pt x="712" y="719"/>
                </a:lnTo>
                <a:lnTo>
                  <a:pt x="705" y="684"/>
                </a:lnTo>
                <a:lnTo>
                  <a:pt x="696" y="660"/>
                </a:lnTo>
                <a:lnTo>
                  <a:pt x="689" y="644"/>
                </a:lnTo>
                <a:lnTo>
                  <a:pt x="678" y="633"/>
                </a:lnTo>
                <a:lnTo>
                  <a:pt x="662" y="620"/>
                </a:lnTo>
                <a:lnTo>
                  <a:pt x="648" y="604"/>
                </a:lnTo>
                <a:lnTo>
                  <a:pt x="639" y="587"/>
                </a:lnTo>
                <a:lnTo>
                  <a:pt x="632" y="571"/>
                </a:lnTo>
                <a:lnTo>
                  <a:pt x="628" y="550"/>
                </a:lnTo>
                <a:lnTo>
                  <a:pt x="619" y="531"/>
                </a:lnTo>
                <a:lnTo>
                  <a:pt x="605" y="515"/>
                </a:lnTo>
                <a:lnTo>
                  <a:pt x="589" y="507"/>
                </a:lnTo>
                <a:lnTo>
                  <a:pt x="573" y="507"/>
                </a:lnTo>
                <a:lnTo>
                  <a:pt x="566" y="510"/>
                </a:lnTo>
                <a:lnTo>
                  <a:pt x="555" y="507"/>
                </a:lnTo>
                <a:lnTo>
                  <a:pt x="546" y="504"/>
                </a:lnTo>
                <a:lnTo>
                  <a:pt x="535" y="496"/>
                </a:lnTo>
                <a:lnTo>
                  <a:pt x="521" y="491"/>
                </a:lnTo>
                <a:lnTo>
                  <a:pt x="510" y="486"/>
                </a:lnTo>
                <a:lnTo>
                  <a:pt x="498" y="478"/>
                </a:lnTo>
                <a:lnTo>
                  <a:pt x="489" y="472"/>
                </a:lnTo>
                <a:lnTo>
                  <a:pt x="473" y="464"/>
                </a:lnTo>
                <a:lnTo>
                  <a:pt x="462" y="456"/>
                </a:lnTo>
                <a:lnTo>
                  <a:pt x="450" y="448"/>
                </a:lnTo>
                <a:lnTo>
                  <a:pt x="435" y="443"/>
                </a:lnTo>
                <a:lnTo>
                  <a:pt x="425" y="443"/>
                </a:lnTo>
                <a:lnTo>
                  <a:pt x="416" y="440"/>
                </a:lnTo>
                <a:lnTo>
                  <a:pt x="407" y="443"/>
                </a:lnTo>
                <a:lnTo>
                  <a:pt x="396" y="443"/>
                </a:lnTo>
                <a:lnTo>
                  <a:pt x="385" y="443"/>
                </a:lnTo>
                <a:lnTo>
                  <a:pt x="373" y="440"/>
                </a:lnTo>
                <a:lnTo>
                  <a:pt x="362" y="435"/>
                </a:lnTo>
                <a:lnTo>
                  <a:pt x="350" y="429"/>
                </a:lnTo>
                <a:lnTo>
                  <a:pt x="339" y="421"/>
                </a:lnTo>
                <a:lnTo>
                  <a:pt x="330" y="416"/>
                </a:lnTo>
                <a:lnTo>
                  <a:pt x="319" y="413"/>
                </a:lnTo>
                <a:lnTo>
                  <a:pt x="307" y="410"/>
                </a:lnTo>
                <a:lnTo>
                  <a:pt x="296" y="410"/>
                </a:lnTo>
                <a:lnTo>
                  <a:pt x="282" y="410"/>
                </a:lnTo>
                <a:lnTo>
                  <a:pt x="266" y="413"/>
                </a:lnTo>
                <a:lnTo>
                  <a:pt x="250" y="416"/>
                </a:lnTo>
                <a:lnTo>
                  <a:pt x="234" y="421"/>
                </a:lnTo>
                <a:lnTo>
                  <a:pt x="219" y="435"/>
                </a:lnTo>
                <a:lnTo>
                  <a:pt x="207" y="451"/>
                </a:lnTo>
                <a:lnTo>
                  <a:pt x="194" y="467"/>
                </a:lnTo>
                <a:lnTo>
                  <a:pt x="182" y="483"/>
                </a:lnTo>
                <a:lnTo>
                  <a:pt x="169" y="496"/>
                </a:lnTo>
                <a:lnTo>
                  <a:pt x="155" y="507"/>
                </a:lnTo>
                <a:lnTo>
                  <a:pt x="139" y="507"/>
                </a:lnTo>
                <a:lnTo>
                  <a:pt x="123" y="499"/>
                </a:lnTo>
                <a:lnTo>
                  <a:pt x="114" y="488"/>
                </a:lnTo>
                <a:lnTo>
                  <a:pt x="107" y="478"/>
                </a:lnTo>
                <a:lnTo>
                  <a:pt x="94" y="464"/>
                </a:lnTo>
                <a:lnTo>
                  <a:pt x="80" y="448"/>
                </a:lnTo>
                <a:lnTo>
                  <a:pt x="73" y="421"/>
                </a:lnTo>
                <a:lnTo>
                  <a:pt x="73" y="386"/>
                </a:lnTo>
                <a:lnTo>
                  <a:pt x="82" y="346"/>
                </a:lnTo>
                <a:lnTo>
                  <a:pt x="87" y="325"/>
                </a:lnTo>
                <a:lnTo>
                  <a:pt x="84" y="309"/>
                </a:lnTo>
                <a:lnTo>
                  <a:pt x="78" y="300"/>
                </a:lnTo>
                <a:lnTo>
                  <a:pt x="66" y="295"/>
                </a:lnTo>
                <a:lnTo>
                  <a:pt x="55" y="292"/>
                </a:lnTo>
                <a:lnTo>
                  <a:pt x="39" y="287"/>
                </a:lnTo>
                <a:lnTo>
                  <a:pt x="23" y="282"/>
                </a:lnTo>
                <a:lnTo>
                  <a:pt x="9" y="274"/>
                </a:lnTo>
                <a:lnTo>
                  <a:pt x="0" y="260"/>
                </a:lnTo>
                <a:lnTo>
                  <a:pt x="0" y="241"/>
                </a:lnTo>
                <a:lnTo>
                  <a:pt x="7" y="220"/>
                </a:lnTo>
                <a:lnTo>
                  <a:pt x="18" y="196"/>
                </a:lnTo>
                <a:lnTo>
                  <a:pt x="34" y="174"/>
                </a:lnTo>
                <a:lnTo>
                  <a:pt x="50" y="150"/>
                </a:lnTo>
                <a:lnTo>
                  <a:pt x="66" y="132"/>
                </a:lnTo>
                <a:lnTo>
                  <a:pt x="82" y="118"/>
                </a:lnTo>
                <a:lnTo>
                  <a:pt x="96" y="107"/>
                </a:lnTo>
                <a:lnTo>
                  <a:pt x="107" y="94"/>
                </a:lnTo>
                <a:lnTo>
                  <a:pt x="121" y="81"/>
                </a:lnTo>
                <a:lnTo>
                  <a:pt x="137" y="70"/>
                </a:lnTo>
                <a:lnTo>
                  <a:pt x="159" y="62"/>
                </a:lnTo>
                <a:lnTo>
                  <a:pt x="189" y="56"/>
                </a:lnTo>
                <a:lnTo>
                  <a:pt x="225" y="56"/>
                </a:lnTo>
                <a:lnTo>
                  <a:pt x="273" y="62"/>
                </a:lnTo>
                <a:lnTo>
                  <a:pt x="296" y="78"/>
                </a:lnTo>
                <a:lnTo>
                  <a:pt x="314" y="89"/>
                </a:lnTo>
                <a:lnTo>
                  <a:pt x="330" y="97"/>
                </a:lnTo>
                <a:lnTo>
                  <a:pt x="344" y="102"/>
                </a:lnTo>
                <a:lnTo>
                  <a:pt x="355" y="105"/>
                </a:lnTo>
                <a:lnTo>
                  <a:pt x="366" y="110"/>
                </a:lnTo>
                <a:lnTo>
                  <a:pt x="378" y="113"/>
                </a:lnTo>
                <a:lnTo>
                  <a:pt x="387" y="115"/>
                </a:lnTo>
                <a:lnTo>
                  <a:pt x="400" y="121"/>
                </a:lnTo>
                <a:lnTo>
                  <a:pt x="419" y="123"/>
                </a:lnTo>
                <a:lnTo>
                  <a:pt x="441" y="126"/>
                </a:lnTo>
                <a:lnTo>
                  <a:pt x="466" y="132"/>
                </a:lnTo>
                <a:lnTo>
                  <a:pt x="489" y="134"/>
                </a:lnTo>
                <a:lnTo>
                  <a:pt x="512" y="134"/>
                </a:lnTo>
                <a:lnTo>
                  <a:pt x="532" y="134"/>
                </a:lnTo>
                <a:lnTo>
                  <a:pt x="546" y="134"/>
                </a:lnTo>
                <a:lnTo>
                  <a:pt x="560" y="132"/>
                </a:lnTo>
                <a:lnTo>
                  <a:pt x="578" y="132"/>
                </a:lnTo>
                <a:lnTo>
                  <a:pt x="598" y="132"/>
                </a:lnTo>
                <a:lnTo>
                  <a:pt x="621" y="132"/>
                </a:lnTo>
                <a:lnTo>
                  <a:pt x="644" y="132"/>
                </a:lnTo>
                <a:lnTo>
                  <a:pt x="664" y="134"/>
                </a:lnTo>
                <a:lnTo>
                  <a:pt x="682" y="134"/>
                </a:lnTo>
                <a:lnTo>
                  <a:pt x="694" y="134"/>
                </a:lnTo>
                <a:lnTo>
                  <a:pt x="703" y="134"/>
                </a:lnTo>
                <a:lnTo>
                  <a:pt x="714" y="137"/>
                </a:lnTo>
                <a:lnTo>
                  <a:pt x="728" y="140"/>
                </a:lnTo>
                <a:lnTo>
                  <a:pt x="742" y="142"/>
                </a:lnTo>
                <a:lnTo>
                  <a:pt x="755" y="145"/>
                </a:lnTo>
                <a:lnTo>
                  <a:pt x="769" y="150"/>
                </a:lnTo>
                <a:lnTo>
                  <a:pt x="782" y="153"/>
                </a:lnTo>
                <a:lnTo>
                  <a:pt x="794" y="158"/>
                </a:lnTo>
                <a:lnTo>
                  <a:pt x="810" y="164"/>
                </a:lnTo>
                <a:lnTo>
                  <a:pt x="828" y="169"/>
                </a:lnTo>
                <a:lnTo>
                  <a:pt x="853" y="174"/>
                </a:lnTo>
                <a:lnTo>
                  <a:pt x="878" y="177"/>
                </a:lnTo>
                <a:lnTo>
                  <a:pt x="903" y="182"/>
                </a:lnTo>
                <a:lnTo>
                  <a:pt x="926" y="188"/>
                </a:lnTo>
                <a:lnTo>
                  <a:pt x="946" y="191"/>
                </a:lnTo>
                <a:lnTo>
                  <a:pt x="960" y="191"/>
                </a:lnTo>
                <a:lnTo>
                  <a:pt x="973" y="191"/>
                </a:lnTo>
                <a:lnTo>
                  <a:pt x="994" y="191"/>
                </a:lnTo>
                <a:lnTo>
                  <a:pt x="1017" y="188"/>
                </a:lnTo>
                <a:lnTo>
                  <a:pt x="1044" y="185"/>
                </a:lnTo>
                <a:lnTo>
                  <a:pt x="1069" y="182"/>
                </a:lnTo>
                <a:lnTo>
                  <a:pt x="1094" y="177"/>
                </a:lnTo>
                <a:lnTo>
                  <a:pt x="1114" y="172"/>
                </a:lnTo>
                <a:lnTo>
                  <a:pt x="1133" y="164"/>
                </a:lnTo>
                <a:lnTo>
                  <a:pt x="1155" y="150"/>
                </a:lnTo>
                <a:lnTo>
                  <a:pt x="1169" y="140"/>
                </a:lnTo>
                <a:lnTo>
                  <a:pt x="1174" y="129"/>
                </a:lnTo>
                <a:lnTo>
                  <a:pt x="1176" y="118"/>
                </a:lnTo>
                <a:lnTo>
                  <a:pt x="1171" y="107"/>
                </a:lnTo>
                <a:lnTo>
                  <a:pt x="1160" y="91"/>
                </a:lnTo>
                <a:lnTo>
                  <a:pt x="1149" y="78"/>
                </a:lnTo>
                <a:lnTo>
                  <a:pt x="1139" y="67"/>
                </a:lnTo>
                <a:lnTo>
                  <a:pt x="1137" y="54"/>
                </a:lnTo>
                <a:lnTo>
                  <a:pt x="1142" y="38"/>
                </a:lnTo>
                <a:lnTo>
                  <a:pt x="1151" y="22"/>
                </a:lnTo>
                <a:lnTo>
                  <a:pt x="1160" y="5"/>
                </a:lnTo>
                <a:lnTo>
                  <a:pt x="1174" y="0"/>
                </a:lnTo>
                <a:lnTo>
                  <a:pt x="1187" y="3"/>
                </a:lnTo>
                <a:lnTo>
                  <a:pt x="1205" y="11"/>
                </a:lnTo>
                <a:lnTo>
                  <a:pt x="1221" y="19"/>
                </a:lnTo>
                <a:lnTo>
                  <a:pt x="1230" y="30"/>
                </a:lnTo>
                <a:lnTo>
                  <a:pt x="1233" y="46"/>
                </a:lnTo>
                <a:lnTo>
                  <a:pt x="1233" y="62"/>
                </a:lnTo>
                <a:lnTo>
                  <a:pt x="1233" y="75"/>
                </a:lnTo>
                <a:lnTo>
                  <a:pt x="1237" y="89"/>
                </a:lnTo>
                <a:lnTo>
                  <a:pt x="1249" y="107"/>
                </a:lnTo>
                <a:lnTo>
                  <a:pt x="1264" y="118"/>
                </a:lnTo>
                <a:lnTo>
                  <a:pt x="1285" y="123"/>
                </a:lnTo>
                <a:lnTo>
                  <a:pt x="1296" y="123"/>
                </a:lnTo>
                <a:lnTo>
                  <a:pt x="1308" y="123"/>
                </a:lnTo>
                <a:lnTo>
                  <a:pt x="1319" y="126"/>
                </a:lnTo>
                <a:lnTo>
                  <a:pt x="1330" y="129"/>
                </a:lnTo>
                <a:lnTo>
                  <a:pt x="1342" y="134"/>
                </a:lnTo>
                <a:lnTo>
                  <a:pt x="1353" y="137"/>
                </a:lnTo>
                <a:lnTo>
                  <a:pt x="1365" y="140"/>
                </a:lnTo>
                <a:lnTo>
                  <a:pt x="1376" y="142"/>
                </a:lnTo>
                <a:lnTo>
                  <a:pt x="1394" y="145"/>
                </a:lnTo>
                <a:lnTo>
                  <a:pt x="1403" y="150"/>
                </a:lnTo>
                <a:lnTo>
                  <a:pt x="1403" y="161"/>
                </a:lnTo>
                <a:lnTo>
                  <a:pt x="1401" y="174"/>
                </a:lnTo>
                <a:lnTo>
                  <a:pt x="1396" y="182"/>
                </a:lnTo>
                <a:lnTo>
                  <a:pt x="1392" y="191"/>
                </a:lnTo>
                <a:lnTo>
                  <a:pt x="1383" y="196"/>
                </a:lnTo>
                <a:lnTo>
                  <a:pt x="1374" y="199"/>
                </a:lnTo>
                <a:lnTo>
                  <a:pt x="1362" y="201"/>
                </a:lnTo>
                <a:lnTo>
                  <a:pt x="1351" y="204"/>
                </a:lnTo>
                <a:lnTo>
                  <a:pt x="1340" y="204"/>
                </a:lnTo>
                <a:lnTo>
                  <a:pt x="1328" y="207"/>
                </a:lnTo>
                <a:lnTo>
                  <a:pt x="1308" y="215"/>
                </a:lnTo>
                <a:lnTo>
                  <a:pt x="1292" y="223"/>
                </a:lnTo>
                <a:lnTo>
                  <a:pt x="1276" y="236"/>
                </a:lnTo>
                <a:lnTo>
                  <a:pt x="1262" y="250"/>
                </a:lnTo>
                <a:lnTo>
                  <a:pt x="1249" y="266"/>
                </a:lnTo>
                <a:lnTo>
                  <a:pt x="1233" y="284"/>
                </a:lnTo>
                <a:lnTo>
                  <a:pt x="1214" y="306"/>
                </a:lnTo>
                <a:lnTo>
                  <a:pt x="1199" y="335"/>
                </a:lnTo>
                <a:lnTo>
                  <a:pt x="1189" y="373"/>
                </a:lnTo>
                <a:lnTo>
                  <a:pt x="1189" y="421"/>
                </a:lnTo>
                <a:lnTo>
                  <a:pt x="1194" y="464"/>
                </a:lnTo>
                <a:lnTo>
                  <a:pt x="1199" y="494"/>
                </a:lnTo>
                <a:lnTo>
                  <a:pt x="1205" y="507"/>
                </a:lnTo>
                <a:lnTo>
                  <a:pt x="1214" y="510"/>
                </a:lnTo>
                <a:lnTo>
                  <a:pt x="1226" y="507"/>
                </a:lnTo>
                <a:lnTo>
                  <a:pt x="1237" y="507"/>
                </a:lnTo>
                <a:lnTo>
                  <a:pt x="1251" y="510"/>
                </a:lnTo>
                <a:lnTo>
                  <a:pt x="1267" y="512"/>
                </a:lnTo>
                <a:lnTo>
                  <a:pt x="1280" y="520"/>
                </a:lnTo>
                <a:lnTo>
                  <a:pt x="1294" y="528"/>
                </a:lnTo>
                <a:lnTo>
                  <a:pt x="1308" y="534"/>
                </a:lnTo>
                <a:lnTo>
                  <a:pt x="1319" y="539"/>
                </a:lnTo>
                <a:lnTo>
                  <a:pt x="1328" y="542"/>
                </a:lnTo>
                <a:lnTo>
                  <a:pt x="1340" y="542"/>
                </a:lnTo>
                <a:lnTo>
                  <a:pt x="1351" y="542"/>
                </a:lnTo>
                <a:lnTo>
                  <a:pt x="1360" y="547"/>
                </a:lnTo>
                <a:lnTo>
                  <a:pt x="1367" y="555"/>
                </a:lnTo>
                <a:lnTo>
                  <a:pt x="1369" y="569"/>
                </a:lnTo>
                <a:lnTo>
                  <a:pt x="1374" y="582"/>
                </a:lnTo>
                <a:lnTo>
                  <a:pt x="1380" y="590"/>
                </a:lnTo>
                <a:lnTo>
                  <a:pt x="1390" y="596"/>
                </a:lnTo>
                <a:lnTo>
                  <a:pt x="1401" y="598"/>
                </a:lnTo>
                <a:lnTo>
                  <a:pt x="1408" y="590"/>
                </a:lnTo>
                <a:lnTo>
                  <a:pt x="1410" y="569"/>
                </a:lnTo>
                <a:lnTo>
                  <a:pt x="1410" y="545"/>
                </a:lnTo>
                <a:lnTo>
                  <a:pt x="1405" y="520"/>
                </a:lnTo>
                <a:lnTo>
                  <a:pt x="1408" y="507"/>
                </a:lnTo>
                <a:lnTo>
                  <a:pt x="1419" y="496"/>
                </a:lnTo>
                <a:lnTo>
                  <a:pt x="1437" y="491"/>
                </a:lnTo>
                <a:lnTo>
                  <a:pt x="1453" y="483"/>
                </a:lnTo>
                <a:lnTo>
                  <a:pt x="1465" y="472"/>
                </a:lnTo>
                <a:lnTo>
                  <a:pt x="1462" y="453"/>
                </a:lnTo>
                <a:lnTo>
                  <a:pt x="1455" y="437"/>
                </a:lnTo>
                <a:lnTo>
                  <a:pt x="1442" y="424"/>
                </a:lnTo>
                <a:lnTo>
                  <a:pt x="1433" y="410"/>
                </a:lnTo>
                <a:lnTo>
                  <a:pt x="1428" y="394"/>
                </a:lnTo>
                <a:lnTo>
                  <a:pt x="1430" y="378"/>
                </a:lnTo>
                <a:lnTo>
                  <a:pt x="1435" y="359"/>
                </a:lnTo>
                <a:lnTo>
                  <a:pt x="1449" y="346"/>
                </a:lnTo>
                <a:lnTo>
                  <a:pt x="1467" y="341"/>
                </a:lnTo>
                <a:lnTo>
                  <a:pt x="1487" y="346"/>
                </a:lnTo>
                <a:lnTo>
                  <a:pt x="1499" y="357"/>
                </a:lnTo>
                <a:lnTo>
                  <a:pt x="1508" y="368"/>
                </a:lnTo>
                <a:lnTo>
                  <a:pt x="1521" y="378"/>
                </a:lnTo>
                <a:lnTo>
                  <a:pt x="1535" y="384"/>
                </a:lnTo>
                <a:lnTo>
                  <a:pt x="1546" y="392"/>
                </a:lnTo>
                <a:lnTo>
                  <a:pt x="1556" y="400"/>
                </a:lnTo>
                <a:lnTo>
                  <a:pt x="1565" y="410"/>
                </a:lnTo>
                <a:lnTo>
                  <a:pt x="1574" y="424"/>
                </a:lnTo>
                <a:lnTo>
                  <a:pt x="1583" y="435"/>
                </a:lnTo>
                <a:lnTo>
                  <a:pt x="1594" y="437"/>
                </a:lnTo>
                <a:lnTo>
                  <a:pt x="1606" y="427"/>
                </a:lnTo>
                <a:lnTo>
                  <a:pt x="1619" y="410"/>
                </a:lnTo>
                <a:lnTo>
                  <a:pt x="1628" y="394"/>
                </a:lnTo>
                <a:lnTo>
                  <a:pt x="1637" y="386"/>
                </a:lnTo>
                <a:lnTo>
                  <a:pt x="1653" y="392"/>
                </a:lnTo>
                <a:lnTo>
                  <a:pt x="1667" y="405"/>
                </a:lnTo>
                <a:lnTo>
                  <a:pt x="1676" y="427"/>
                </a:lnTo>
                <a:lnTo>
                  <a:pt x="1683" y="443"/>
                </a:lnTo>
                <a:lnTo>
                  <a:pt x="1692" y="459"/>
                </a:lnTo>
                <a:lnTo>
                  <a:pt x="1701" y="472"/>
                </a:lnTo>
                <a:lnTo>
                  <a:pt x="1715" y="491"/>
                </a:lnTo>
                <a:lnTo>
                  <a:pt x="1728" y="510"/>
                </a:lnTo>
                <a:lnTo>
                  <a:pt x="1735" y="523"/>
                </a:lnTo>
                <a:lnTo>
                  <a:pt x="1740" y="537"/>
                </a:lnTo>
                <a:lnTo>
                  <a:pt x="1742" y="550"/>
                </a:lnTo>
                <a:lnTo>
                  <a:pt x="1747" y="561"/>
                </a:lnTo>
                <a:lnTo>
                  <a:pt x="1758" y="563"/>
                </a:lnTo>
                <a:lnTo>
                  <a:pt x="1772" y="561"/>
                </a:lnTo>
                <a:lnTo>
                  <a:pt x="1783" y="558"/>
                </a:lnTo>
                <a:lnTo>
                  <a:pt x="1792" y="561"/>
                </a:lnTo>
                <a:lnTo>
                  <a:pt x="1797" y="571"/>
                </a:lnTo>
                <a:lnTo>
                  <a:pt x="1794" y="593"/>
                </a:lnTo>
                <a:lnTo>
                  <a:pt x="1787" y="617"/>
                </a:lnTo>
                <a:lnTo>
                  <a:pt x="1776" y="636"/>
                </a:lnTo>
                <a:lnTo>
                  <a:pt x="1765" y="644"/>
                </a:lnTo>
                <a:lnTo>
                  <a:pt x="1751" y="646"/>
                </a:lnTo>
                <a:lnTo>
                  <a:pt x="1735" y="649"/>
                </a:lnTo>
                <a:lnTo>
                  <a:pt x="1721" y="652"/>
                </a:lnTo>
                <a:lnTo>
                  <a:pt x="1710" y="655"/>
                </a:lnTo>
                <a:lnTo>
                  <a:pt x="1699" y="657"/>
                </a:lnTo>
                <a:lnTo>
                  <a:pt x="1690" y="663"/>
                </a:lnTo>
                <a:lnTo>
                  <a:pt x="1685" y="676"/>
                </a:lnTo>
                <a:lnTo>
                  <a:pt x="1685" y="695"/>
                </a:lnTo>
                <a:lnTo>
                  <a:pt x="1687" y="716"/>
                </a:lnTo>
                <a:lnTo>
                  <a:pt x="1690" y="738"/>
                </a:lnTo>
                <a:lnTo>
                  <a:pt x="1685" y="756"/>
                </a:lnTo>
                <a:lnTo>
                  <a:pt x="1669" y="775"/>
                </a:lnTo>
                <a:lnTo>
                  <a:pt x="1649" y="789"/>
                </a:lnTo>
                <a:lnTo>
                  <a:pt x="1631" y="797"/>
                </a:lnTo>
                <a:lnTo>
                  <a:pt x="1617" y="805"/>
                </a:lnTo>
                <a:lnTo>
                  <a:pt x="1603" y="818"/>
                </a:lnTo>
                <a:lnTo>
                  <a:pt x="1590" y="834"/>
                </a:lnTo>
                <a:lnTo>
                  <a:pt x="1583" y="853"/>
                </a:lnTo>
                <a:lnTo>
                  <a:pt x="1576" y="869"/>
                </a:lnTo>
                <a:lnTo>
                  <a:pt x="1569" y="883"/>
                </a:lnTo>
                <a:lnTo>
                  <a:pt x="1558" y="891"/>
                </a:lnTo>
                <a:lnTo>
                  <a:pt x="1546" y="904"/>
                </a:lnTo>
                <a:lnTo>
                  <a:pt x="1535" y="915"/>
                </a:lnTo>
                <a:lnTo>
                  <a:pt x="1526" y="917"/>
                </a:lnTo>
                <a:lnTo>
                  <a:pt x="1515" y="920"/>
                </a:lnTo>
                <a:lnTo>
                  <a:pt x="1501" y="928"/>
                </a:lnTo>
                <a:lnTo>
                  <a:pt x="1492" y="939"/>
                </a:lnTo>
                <a:lnTo>
                  <a:pt x="1492" y="950"/>
                </a:lnTo>
                <a:lnTo>
                  <a:pt x="1492" y="960"/>
                </a:lnTo>
                <a:lnTo>
                  <a:pt x="1490" y="974"/>
                </a:lnTo>
                <a:lnTo>
                  <a:pt x="1485" y="990"/>
                </a:lnTo>
                <a:lnTo>
                  <a:pt x="1483" y="1006"/>
                </a:lnTo>
                <a:lnTo>
                  <a:pt x="1478" y="1025"/>
                </a:lnTo>
                <a:lnTo>
                  <a:pt x="1471" y="1041"/>
                </a:lnTo>
                <a:lnTo>
                  <a:pt x="1467" y="1054"/>
                </a:lnTo>
                <a:lnTo>
                  <a:pt x="1467" y="1065"/>
                </a:lnTo>
                <a:lnTo>
                  <a:pt x="1465" y="1073"/>
                </a:lnTo>
                <a:lnTo>
                  <a:pt x="1453" y="1076"/>
                </a:lnTo>
                <a:lnTo>
                  <a:pt x="1440" y="1078"/>
                </a:lnTo>
                <a:lnTo>
                  <a:pt x="1430" y="1081"/>
                </a:lnTo>
                <a:lnTo>
                  <a:pt x="1424" y="1089"/>
                </a:lnTo>
                <a:lnTo>
                  <a:pt x="1417" y="1108"/>
                </a:lnTo>
                <a:lnTo>
                  <a:pt x="1419" y="1143"/>
                </a:lnTo>
                <a:lnTo>
                  <a:pt x="1426" y="1186"/>
                </a:lnTo>
                <a:lnTo>
                  <a:pt x="1428" y="1226"/>
                </a:lnTo>
                <a:lnTo>
                  <a:pt x="1417" y="1242"/>
                </a:lnTo>
                <a:lnTo>
                  <a:pt x="1403" y="1239"/>
                </a:lnTo>
                <a:lnTo>
                  <a:pt x="1392" y="1234"/>
                </a:lnTo>
                <a:lnTo>
                  <a:pt x="1385" y="1223"/>
                </a:lnTo>
                <a:lnTo>
                  <a:pt x="1378" y="1210"/>
                </a:lnTo>
                <a:lnTo>
                  <a:pt x="1371" y="1194"/>
                </a:lnTo>
                <a:lnTo>
                  <a:pt x="1367" y="1175"/>
                </a:lnTo>
                <a:lnTo>
                  <a:pt x="1362" y="1159"/>
                </a:lnTo>
                <a:lnTo>
                  <a:pt x="1360" y="1153"/>
                </a:lnTo>
                <a:lnTo>
                  <a:pt x="1355" y="1153"/>
                </a:lnTo>
                <a:lnTo>
                  <a:pt x="1342" y="1151"/>
                </a:lnTo>
                <a:lnTo>
                  <a:pt x="1326" y="1151"/>
                </a:lnTo>
                <a:lnTo>
                  <a:pt x="1312" y="1153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4" name=""/>
          <p:cNvSpPr/>
          <p:nvPr/>
        </p:nvSpPr>
        <p:spPr>
          <a:xfrm>
            <a:off x="2351160" y="1884240"/>
            <a:ext cx="779400" cy="679680"/>
          </a:xfrm>
          <a:custGeom>
            <a:avLst/>
            <a:gdLst/>
            <a:ahLst/>
            <a:rect l="l" t="t" r="r" b="b"/>
            <a:pathLst>
              <a:path w="437" h="405">
                <a:moveTo>
                  <a:pt x="21" y="10"/>
                </a:moveTo>
                <a:lnTo>
                  <a:pt x="30" y="5"/>
                </a:lnTo>
                <a:lnTo>
                  <a:pt x="41" y="0"/>
                </a:lnTo>
                <a:lnTo>
                  <a:pt x="53" y="0"/>
                </a:lnTo>
                <a:lnTo>
                  <a:pt x="64" y="0"/>
                </a:lnTo>
                <a:lnTo>
                  <a:pt x="76" y="2"/>
                </a:lnTo>
                <a:lnTo>
                  <a:pt x="87" y="5"/>
                </a:lnTo>
                <a:lnTo>
                  <a:pt x="98" y="8"/>
                </a:lnTo>
                <a:lnTo>
                  <a:pt x="112" y="13"/>
                </a:lnTo>
                <a:lnTo>
                  <a:pt x="126" y="18"/>
                </a:lnTo>
                <a:lnTo>
                  <a:pt x="139" y="24"/>
                </a:lnTo>
                <a:lnTo>
                  <a:pt x="155" y="29"/>
                </a:lnTo>
                <a:lnTo>
                  <a:pt x="171" y="35"/>
                </a:lnTo>
                <a:lnTo>
                  <a:pt x="185" y="43"/>
                </a:lnTo>
                <a:lnTo>
                  <a:pt x="198" y="48"/>
                </a:lnTo>
                <a:lnTo>
                  <a:pt x="212" y="53"/>
                </a:lnTo>
                <a:lnTo>
                  <a:pt x="221" y="56"/>
                </a:lnTo>
                <a:lnTo>
                  <a:pt x="232" y="59"/>
                </a:lnTo>
                <a:lnTo>
                  <a:pt x="248" y="64"/>
                </a:lnTo>
                <a:lnTo>
                  <a:pt x="264" y="69"/>
                </a:lnTo>
                <a:lnTo>
                  <a:pt x="282" y="77"/>
                </a:lnTo>
                <a:lnTo>
                  <a:pt x="301" y="88"/>
                </a:lnTo>
                <a:lnTo>
                  <a:pt x="319" y="96"/>
                </a:lnTo>
                <a:lnTo>
                  <a:pt x="332" y="110"/>
                </a:lnTo>
                <a:lnTo>
                  <a:pt x="344" y="120"/>
                </a:lnTo>
                <a:lnTo>
                  <a:pt x="360" y="150"/>
                </a:lnTo>
                <a:lnTo>
                  <a:pt x="373" y="190"/>
                </a:lnTo>
                <a:lnTo>
                  <a:pt x="385" y="225"/>
                </a:lnTo>
                <a:lnTo>
                  <a:pt x="396" y="244"/>
                </a:lnTo>
                <a:lnTo>
                  <a:pt x="407" y="255"/>
                </a:lnTo>
                <a:lnTo>
                  <a:pt x="417" y="273"/>
                </a:lnTo>
                <a:lnTo>
                  <a:pt x="421" y="295"/>
                </a:lnTo>
                <a:lnTo>
                  <a:pt x="423" y="316"/>
                </a:lnTo>
                <a:lnTo>
                  <a:pt x="423" y="335"/>
                </a:lnTo>
                <a:lnTo>
                  <a:pt x="428" y="351"/>
                </a:lnTo>
                <a:lnTo>
                  <a:pt x="432" y="364"/>
                </a:lnTo>
                <a:lnTo>
                  <a:pt x="437" y="378"/>
                </a:lnTo>
                <a:lnTo>
                  <a:pt x="435" y="386"/>
                </a:lnTo>
                <a:lnTo>
                  <a:pt x="426" y="394"/>
                </a:lnTo>
                <a:lnTo>
                  <a:pt x="414" y="399"/>
                </a:lnTo>
                <a:lnTo>
                  <a:pt x="398" y="402"/>
                </a:lnTo>
                <a:lnTo>
                  <a:pt x="382" y="405"/>
                </a:lnTo>
                <a:lnTo>
                  <a:pt x="367" y="402"/>
                </a:lnTo>
                <a:lnTo>
                  <a:pt x="351" y="394"/>
                </a:lnTo>
                <a:lnTo>
                  <a:pt x="339" y="383"/>
                </a:lnTo>
                <a:lnTo>
                  <a:pt x="328" y="370"/>
                </a:lnTo>
                <a:lnTo>
                  <a:pt x="317" y="356"/>
                </a:lnTo>
                <a:lnTo>
                  <a:pt x="303" y="346"/>
                </a:lnTo>
                <a:lnTo>
                  <a:pt x="289" y="335"/>
                </a:lnTo>
                <a:lnTo>
                  <a:pt x="276" y="327"/>
                </a:lnTo>
                <a:lnTo>
                  <a:pt x="262" y="319"/>
                </a:lnTo>
                <a:lnTo>
                  <a:pt x="248" y="316"/>
                </a:lnTo>
                <a:lnTo>
                  <a:pt x="237" y="314"/>
                </a:lnTo>
                <a:lnTo>
                  <a:pt x="214" y="308"/>
                </a:lnTo>
                <a:lnTo>
                  <a:pt x="194" y="292"/>
                </a:lnTo>
                <a:lnTo>
                  <a:pt x="182" y="276"/>
                </a:lnTo>
                <a:lnTo>
                  <a:pt x="182" y="257"/>
                </a:lnTo>
                <a:lnTo>
                  <a:pt x="187" y="252"/>
                </a:lnTo>
                <a:lnTo>
                  <a:pt x="196" y="246"/>
                </a:lnTo>
                <a:lnTo>
                  <a:pt x="205" y="244"/>
                </a:lnTo>
                <a:lnTo>
                  <a:pt x="216" y="244"/>
                </a:lnTo>
                <a:lnTo>
                  <a:pt x="226" y="241"/>
                </a:lnTo>
                <a:lnTo>
                  <a:pt x="237" y="241"/>
                </a:lnTo>
                <a:lnTo>
                  <a:pt x="246" y="241"/>
                </a:lnTo>
                <a:lnTo>
                  <a:pt x="255" y="238"/>
                </a:lnTo>
                <a:lnTo>
                  <a:pt x="260" y="225"/>
                </a:lnTo>
                <a:lnTo>
                  <a:pt x="251" y="204"/>
                </a:lnTo>
                <a:lnTo>
                  <a:pt x="235" y="182"/>
                </a:lnTo>
                <a:lnTo>
                  <a:pt x="219" y="166"/>
                </a:lnTo>
                <a:lnTo>
                  <a:pt x="210" y="161"/>
                </a:lnTo>
                <a:lnTo>
                  <a:pt x="194" y="158"/>
                </a:lnTo>
                <a:lnTo>
                  <a:pt x="176" y="150"/>
                </a:lnTo>
                <a:lnTo>
                  <a:pt x="155" y="145"/>
                </a:lnTo>
                <a:lnTo>
                  <a:pt x="132" y="139"/>
                </a:lnTo>
                <a:lnTo>
                  <a:pt x="112" y="134"/>
                </a:lnTo>
                <a:lnTo>
                  <a:pt x="94" y="128"/>
                </a:lnTo>
                <a:lnTo>
                  <a:pt x="78" y="123"/>
                </a:lnTo>
                <a:lnTo>
                  <a:pt x="64" y="115"/>
                </a:lnTo>
                <a:lnTo>
                  <a:pt x="48" y="107"/>
                </a:lnTo>
                <a:lnTo>
                  <a:pt x="30" y="94"/>
                </a:lnTo>
                <a:lnTo>
                  <a:pt x="16" y="77"/>
                </a:lnTo>
                <a:lnTo>
                  <a:pt x="5" y="61"/>
                </a:lnTo>
                <a:lnTo>
                  <a:pt x="0" y="45"/>
                </a:lnTo>
                <a:lnTo>
                  <a:pt x="5" y="27"/>
                </a:lnTo>
                <a:lnTo>
                  <a:pt x="21" y="10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5" name=""/>
          <p:cNvSpPr/>
          <p:nvPr/>
        </p:nvSpPr>
        <p:spPr>
          <a:xfrm>
            <a:off x="2843280" y="1147680"/>
            <a:ext cx="1587600" cy="1452600"/>
          </a:xfrm>
          <a:custGeom>
            <a:avLst/>
            <a:gdLst/>
            <a:ahLst/>
            <a:rect l="l" t="t" r="r" b="b"/>
            <a:pathLst>
              <a:path w="889" h="866">
                <a:moveTo>
                  <a:pt x="204" y="120"/>
                </a:moveTo>
                <a:lnTo>
                  <a:pt x="193" y="123"/>
                </a:lnTo>
                <a:lnTo>
                  <a:pt x="184" y="126"/>
                </a:lnTo>
                <a:lnTo>
                  <a:pt x="175" y="123"/>
                </a:lnTo>
                <a:lnTo>
                  <a:pt x="166" y="123"/>
                </a:lnTo>
                <a:lnTo>
                  <a:pt x="156" y="123"/>
                </a:lnTo>
                <a:lnTo>
                  <a:pt x="147" y="126"/>
                </a:lnTo>
                <a:lnTo>
                  <a:pt x="136" y="134"/>
                </a:lnTo>
                <a:lnTo>
                  <a:pt x="125" y="145"/>
                </a:lnTo>
                <a:lnTo>
                  <a:pt x="106" y="174"/>
                </a:lnTo>
                <a:lnTo>
                  <a:pt x="95" y="198"/>
                </a:lnTo>
                <a:lnTo>
                  <a:pt x="84" y="220"/>
                </a:lnTo>
                <a:lnTo>
                  <a:pt x="68" y="236"/>
                </a:lnTo>
                <a:lnTo>
                  <a:pt x="56" y="244"/>
                </a:lnTo>
                <a:lnTo>
                  <a:pt x="45" y="249"/>
                </a:lnTo>
                <a:lnTo>
                  <a:pt x="31" y="257"/>
                </a:lnTo>
                <a:lnTo>
                  <a:pt x="20" y="265"/>
                </a:lnTo>
                <a:lnTo>
                  <a:pt x="9" y="273"/>
                </a:lnTo>
                <a:lnTo>
                  <a:pt x="2" y="281"/>
                </a:lnTo>
                <a:lnTo>
                  <a:pt x="0" y="289"/>
                </a:lnTo>
                <a:lnTo>
                  <a:pt x="2" y="297"/>
                </a:lnTo>
                <a:lnTo>
                  <a:pt x="13" y="308"/>
                </a:lnTo>
                <a:lnTo>
                  <a:pt x="22" y="314"/>
                </a:lnTo>
                <a:lnTo>
                  <a:pt x="29" y="322"/>
                </a:lnTo>
                <a:lnTo>
                  <a:pt x="36" y="332"/>
                </a:lnTo>
                <a:lnTo>
                  <a:pt x="41" y="348"/>
                </a:lnTo>
                <a:lnTo>
                  <a:pt x="52" y="364"/>
                </a:lnTo>
                <a:lnTo>
                  <a:pt x="66" y="373"/>
                </a:lnTo>
                <a:lnTo>
                  <a:pt x="84" y="362"/>
                </a:lnTo>
                <a:lnTo>
                  <a:pt x="102" y="346"/>
                </a:lnTo>
                <a:lnTo>
                  <a:pt x="116" y="338"/>
                </a:lnTo>
                <a:lnTo>
                  <a:pt x="131" y="335"/>
                </a:lnTo>
                <a:lnTo>
                  <a:pt x="147" y="332"/>
                </a:lnTo>
                <a:lnTo>
                  <a:pt x="159" y="327"/>
                </a:lnTo>
                <a:lnTo>
                  <a:pt x="168" y="324"/>
                </a:lnTo>
                <a:lnTo>
                  <a:pt x="175" y="324"/>
                </a:lnTo>
                <a:lnTo>
                  <a:pt x="182" y="335"/>
                </a:lnTo>
                <a:lnTo>
                  <a:pt x="193" y="354"/>
                </a:lnTo>
                <a:lnTo>
                  <a:pt x="207" y="373"/>
                </a:lnTo>
                <a:lnTo>
                  <a:pt x="218" y="383"/>
                </a:lnTo>
                <a:lnTo>
                  <a:pt x="222" y="389"/>
                </a:lnTo>
                <a:lnTo>
                  <a:pt x="222" y="394"/>
                </a:lnTo>
                <a:lnTo>
                  <a:pt x="222" y="405"/>
                </a:lnTo>
                <a:lnTo>
                  <a:pt x="222" y="421"/>
                </a:lnTo>
                <a:lnTo>
                  <a:pt x="225" y="434"/>
                </a:lnTo>
                <a:lnTo>
                  <a:pt x="229" y="450"/>
                </a:lnTo>
                <a:lnTo>
                  <a:pt x="241" y="466"/>
                </a:lnTo>
                <a:lnTo>
                  <a:pt x="257" y="482"/>
                </a:lnTo>
                <a:lnTo>
                  <a:pt x="270" y="499"/>
                </a:lnTo>
                <a:lnTo>
                  <a:pt x="279" y="515"/>
                </a:lnTo>
                <a:lnTo>
                  <a:pt x="284" y="528"/>
                </a:lnTo>
                <a:lnTo>
                  <a:pt x="286" y="547"/>
                </a:lnTo>
                <a:lnTo>
                  <a:pt x="288" y="568"/>
                </a:lnTo>
                <a:lnTo>
                  <a:pt x="291" y="595"/>
                </a:lnTo>
                <a:lnTo>
                  <a:pt x="293" y="625"/>
                </a:lnTo>
                <a:lnTo>
                  <a:pt x="293" y="651"/>
                </a:lnTo>
                <a:lnTo>
                  <a:pt x="291" y="668"/>
                </a:lnTo>
                <a:lnTo>
                  <a:pt x="284" y="684"/>
                </a:lnTo>
                <a:lnTo>
                  <a:pt x="277" y="700"/>
                </a:lnTo>
                <a:lnTo>
                  <a:pt x="272" y="716"/>
                </a:lnTo>
                <a:lnTo>
                  <a:pt x="270" y="732"/>
                </a:lnTo>
                <a:lnTo>
                  <a:pt x="272" y="745"/>
                </a:lnTo>
                <a:lnTo>
                  <a:pt x="279" y="753"/>
                </a:lnTo>
                <a:lnTo>
                  <a:pt x="286" y="759"/>
                </a:lnTo>
                <a:lnTo>
                  <a:pt x="291" y="769"/>
                </a:lnTo>
                <a:lnTo>
                  <a:pt x="293" y="786"/>
                </a:lnTo>
                <a:lnTo>
                  <a:pt x="295" y="802"/>
                </a:lnTo>
                <a:lnTo>
                  <a:pt x="302" y="818"/>
                </a:lnTo>
                <a:lnTo>
                  <a:pt x="311" y="831"/>
                </a:lnTo>
                <a:lnTo>
                  <a:pt x="320" y="837"/>
                </a:lnTo>
                <a:lnTo>
                  <a:pt x="332" y="845"/>
                </a:lnTo>
                <a:lnTo>
                  <a:pt x="345" y="853"/>
                </a:lnTo>
                <a:lnTo>
                  <a:pt x="361" y="861"/>
                </a:lnTo>
                <a:lnTo>
                  <a:pt x="377" y="866"/>
                </a:lnTo>
                <a:lnTo>
                  <a:pt x="391" y="866"/>
                </a:lnTo>
                <a:lnTo>
                  <a:pt x="402" y="866"/>
                </a:lnTo>
                <a:lnTo>
                  <a:pt x="411" y="858"/>
                </a:lnTo>
                <a:lnTo>
                  <a:pt x="418" y="847"/>
                </a:lnTo>
                <a:lnTo>
                  <a:pt x="427" y="834"/>
                </a:lnTo>
                <a:lnTo>
                  <a:pt x="441" y="820"/>
                </a:lnTo>
                <a:lnTo>
                  <a:pt x="454" y="807"/>
                </a:lnTo>
                <a:lnTo>
                  <a:pt x="468" y="791"/>
                </a:lnTo>
                <a:lnTo>
                  <a:pt x="482" y="775"/>
                </a:lnTo>
                <a:lnTo>
                  <a:pt x="495" y="761"/>
                </a:lnTo>
                <a:lnTo>
                  <a:pt x="507" y="748"/>
                </a:lnTo>
                <a:lnTo>
                  <a:pt x="516" y="735"/>
                </a:lnTo>
                <a:lnTo>
                  <a:pt x="525" y="721"/>
                </a:lnTo>
                <a:lnTo>
                  <a:pt x="534" y="705"/>
                </a:lnTo>
                <a:lnTo>
                  <a:pt x="543" y="689"/>
                </a:lnTo>
                <a:lnTo>
                  <a:pt x="552" y="673"/>
                </a:lnTo>
                <a:lnTo>
                  <a:pt x="561" y="660"/>
                </a:lnTo>
                <a:lnTo>
                  <a:pt x="573" y="649"/>
                </a:lnTo>
                <a:lnTo>
                  <a:pt x="584" y="643"/>
                </a:lnTo>
                <a:lnTo>
                  <a:pt x="595" y="641"/>
                </a:lnTo>
                <a:lnTo>
                  <a:pt x="609" y="638"/>
                </a:lnTo>
                <a:lnTo>
                  <a:pt x="620" y="635"/>
                </a:lnTo>
                <a:lnTo>
                  <a:pt x="632" y="633"/>
                </a:lnTo>
                <a:lnTo>
                  <a:pt x="641" y="630"/>
                </a:lnTo>
                <a:lnTo>
                  <a:pt x="652" y="625"/>
                </a:lnTo>
                <a:lnTo>
                  <a:pt x="661" y="619"/>
                </a:lnTo>
                <a:lnTo>
                  <a:pt x="668" y="614"/>
                </a:lnTo>
                <a:lnTo>
                  <a:pt x="682" y="603"/>
                </a:lnTo>
                <a:lnTo>
                  <a:pt x="693" y="595"/>
                </a:lnTo>
                <a:lnTo>
                  <a:pt x="702" y="587"/>
                </a:lnTo>
                <a:lnTo>
                  <a:pt x="716" y="579"/>
                </a:lnTo>
                <a:lnTo>
                  <a:pt x="727" y="568"/>
                </a:lnTo>
                <a:lnTo>
                  <a:pt x="736" y="555"/>
                </a:lnTo>
                <a:lnTo>
                  <a:pt x="743" y="544"/>
                </a:lnTo>
                <a:lnTo>
                  <a:pt x="743" y="533"/>
                </a:lnTo>
                <a:lnTo>
                  <a:pt x="739" y="525"/>
                </a:lnTo>
                <a:lnTo>
                  <a:pt x="729" y="517"/>
                </a:lnTo>
                <a:lnTo>
                  <a:pt x="720" y="509"/>
                </a:lnTo>
                <a:lnTo>
                  <a:pt x="714" y="507"/>
                </a:lnTo>
                <a:lnTo>
                  <a:pt x="704" y="504"/>
                </a:lnTo>
                <a:lnTo>
                  <a:pt x="691" y="499"/>
                </a:lnTo>
                <a:lnTo>
                  <a:pt x="682" y="493"/>
                </a:lnTo>
                <a:lnTo>
                  <a:pt x="682" y="480"/>
                </a:lnTo>
                <a:lnTo>
                  <a:pt x="689" y="464"/>
                </a:lnTo>
                <a:lnTo>
                  <a:pt x="695" y="448"/>
                </a:lnTo>
                <a:lnTo>
                  <a:pt x="702" y="440"/>
                </a:lnTo>
                <a:lnTo>
                  <a:pt x="714" y="442"/>
                </a:lnTo>
                <a:lnTo>
                  <a:pt x="727" y="448"/>
                </a:lnTo>
                <a:lnTo>
                  <a:pt x="745" y="450"/>
                </a:lnTo>
                <a:lnTo>
                  <a:pt x="759" y="453"/>
                </a:lnTo>
                <a:lnTo>
                  <a:pt x="766" y="453"/>
                </a:lnTo>
                <a:lnTo>
                  <a:pt x="766" y="453"/>
                </a:lnTo>
                <a:lnTo>
                  <a:pt x="768" y="450"/>
                </a:lnTo>
                <a:lnTo>
                  <a:pt x="773" y="442"/>
                </a:lnTo>
                <a:lnTo>
                  <a:pt x="775" y="429"/>
                </a:lnTo>
                <a:lnTo>
                  <a:pt x="779" y="407"/>
                </a:lnTo>
                <a:lnTo>
                  <a:pt x="784" y="386"/>
                </a:lnTo>
                <a:lnTo>
                  <a:pt x="786" y="367"/>
                </a:lnTo>
                <a:lnTo>
                  <a:pt x="784" y="351"/>
                </a:lnTo>
                <a:lnTo>
                  <a:pt x="782" y="332"/>
                </a:lnTo>
                <a:lnTo>
                  <a:pt x="777" y="311"/>
                </a:lnTo>
                <a:lnTo>
                  <a:pt x="777" y="284"/>
                </a:lnTo>
                <a:lnTo>
                  <a:pt x="782" y="254"/>
                </a:lnTo>
                <a:lnTo>
                  <a:pt x="791" y="230"/>
                </a:lnTo>
                <a:lnTo>
                  <a:pt x="798" y="212"/>
                </a:lnTo>
                <a:lnTo>
                  <a:pt x="807" y="198"/>
                </a:lnTo>
                <a:lnTo>
                  <a:pt x="818" y="185"/>
                </a:lnTo>
                <a:lnTo>
                  <a:pt x="825" y="177"/>
                </a:lnTo>
                <a:lnTo>
                  <a:pt x="834" y="169"/>
                </a:lnTo>
                <a:lnTo>
                  <a:pt x="843" y="161"/>
                </a:lnTo>
                <a:lnTo>
                  <a:pt x="855" y="153"/>
                </a:lnTo>
                <a:lnTo>
                  <a:pt x="864" y="145"/>
                </a:lnTo>
                <a:lnTo>
                  <a:pt x="873" y="136"/>
                </a:lnTo>
                <a:lnTo>
                  <a:pt x="882" y="126"/>
                </a:lnTo>
                <a:lnTo>
                  <a:pt x="886" y="118"/>
                </a:lnTo>
                <a:lnTo>
                  <a:pt x="889" y="102"/>
                </a:lnTo>
                <a:lnTo>
                  <a:pt x="882" y="94"/>
                </a:lnTo>
                <a:lnTo>
                  <a:pt x="870" y="94"/>
                </a:lnTo>
                <a:lnTo>
                  <a:pt x="857" y="96"/>
                </a:lnTo>
                <a:lnTo>
                  <a:pt x="843" y="96"/>
                </a:lnTo>
                <a:lnTo>
                  <a:pt x="827" y="94"/>
                </a:lnTo>
                <a:lnTo>
                  <a:pt x="811" y="91"/>
                </a:lnTo>
                <a:lnTo>
                  <a:pt x="800" y="88"/>
                </a:lnTo>
                <a:lnTo>
                  <a:pt x="789" y="88"/>
                </a:lnTo>
                <a:lnTo>
                  <a:pt x="779" y="88"/>
                </a:lnTo>
                <a:lnTo>
                  <a:pt x="773" y="96"/>
                </a:lnTo>
                <a:lnTo>
                  <a:pt x="766" y="107"/>
                </a:lnTo>
                <a:lnTo>
                  <a:pt x="761" y="112"/>
                </a:lnTo>
                <a:lnTo>
                  <a:pt x="754" y="115"/>
                </a:lnTo>
                <a:lnTo>
                  <a:pt x="745" y="118"/>
                </a:lnTo>
                <a:lnTo>
                  <a:pt x="736" y="120"/>
                </a:lnTo>
                <a:lnTo>
                  <a:pt x="725" y="120"/>
                </a:lnTo>
                <a:lnTo>
                  <a:pt x="716" y="120"/>
                </a:lnTo>
                <a:lnTo>
                  <a:pt x="704" y="120"/>
                </a:lnTo>
                <a:lnTo>
                  <a:pt x="695" y="120"/>
                </a:lnTo>
                <a:lnTo>
                  <a:pt x="677" y="118"/>
                </a:lnTo>
                <a:lnTo>
                  <a:pt x="659" y="115"/>
                </a:lnTo>
                <a:lnTo>
                  <a:pt x="643" y="112"/>
                </a:lnTo>
                <a:lnTo>
                  <a:pt x="629" y="112"/>
                </a:lnTo>
                <a:lnTo>
                  <a:pt x="623" y="112"/>
                </a:lnTo>
                <a:lnTo>
                  <a:pt x="627" y="110"/>
                </a:lnTo>
                <a:lnTo>
                  <a:pt x="639" y="104"/>
                </a:lnTo>
                <a:lnTo>
                  <a:pt x="652" y="91"/>
                </a:lnTo>
                <a:lnTo>
                  <a:pt x="666" y="77"/>
                </a:lnTo>
                <a:lnTo>
                  <a:pt x="679" y="69"/>
                </a:lnTo>
                <a:lnTo>
                  <a:pt x="693" y="67"/>
                </a:lnTo>
                <a:lnTo>
                  <a:pt x="707" y="64"/>
                </a:lnTo>
                <a:lnTo>
                  <a:pt x="723" y="64"/>
                </a:lnTo>
                <a:lnTo>
                  <a:pt x="743" y="67"/>
                </a:lnTo>
                <a:lnTo>
                  <a:pt x="759" y="72"/>
                </a:lnTo>
                <a:lnTo>
                  <a:pt x="766" y="72"/>
                </a:lnTo>
                <a:lnTo>
                  <a:pt x="754" y="51"/>
                </a:lnTo>
                <a:lnTo>
                  <a:pt x="739" y="29"/>
                </a:lnTo>
                <a:lnTo>
                  <a:pt x="723" y="16"/>
                </a:lnTo>
                <a:lnTo>
                  <a:pt x="709" y="8"/>
                </a:lnTo>
                <a:lnTo>
                  <a:pt x="702" y="5"/>
                </a:lnTo>
                <a:lnTo>
                  <a:pt x="691" y="5"/>
                </a:lnTo>
                <a:lnTo>
                  <a:pt x="679" y="2"/>
                </a:lnTo>
                <a:lnTo>
                  <a:pt x="666" y="0"/>
                </a:lnTo>
                <a:lnTo>
                  <a:pt x="652" y="0"/>
                </a:lnTo>
                <a:lnTo>
                  <a:pt x="636" y="0"/>
                </a:lnTo>
                <a:lnTo>
                  <a:pt x="620" y="0"/>
                </a:lnTo>
                <a:lnTo>
                  <a:pt x="604" y="2"/>
                </a:lnTo>
                <a:lnTo>
                  <a:pt x="589" y="5"/>
                </a:lnTo>
                <a:lnTo>
                  <a:pt x="573" y="8"/>
                </a:lnTo>
                <a:lnTo>
                  <a:pt x="554" y="8"/>
                </a:lnTo>
                <a:lnTo>
                  <a:pt x="538" y="8"/>
                </a:lnTo>
                <a:lnTo>
                  <a:pt x="523" y="10"/>
                </a:lnTo>
                <a:lnTo>
                  <a:pt x="509" y="10"/>
                </a:lnTo>
                <a:lnTo>
                  <a:pt x="498" y="10"/>
                </a:lnTo>
                <a:lnTo>
                  <a:pt x="488" y="13"/>
                </a:lnTo>
                <a:lnTo>
                  <a:pt x="473" y="21"/>
                </a:lnTo>
                <a:lnTo>
                  <a:pt x="459" y="29"/>
                </a:lnTo>
                <a:lnTo>
                  <a:pt x="445" y="37"/>
                </a:lnTo>
                <a:lnTo>
                  <a:pt x="432" y="40"/>
                </a:lnTo>
                <a:lnTo>
                  <a:pt x="420" y="40"/>
                </a:lnTo>
                <a:lnTo>
                  <a:pt x="413" y="43"/>
                </a:lnTo>
                <a:lnTo>
                  <a:pt x="407" y="48"/>
                </a:lnTo>
                <a:lnTo>
                  <a:pt x="395" y="53"/>
                </a:lnTo>
                <a:lnTo>
                  <a:pt x="388" y="61"/>
                </a:lnTo>
                <a:lnTo>
                  <a:pt x="391" y="69"/>
                </a:lnTo>
                <a:lnTo>
                  <a:pt x="398" y="83"/>
                </a:lnTo>
                <a:lnTo>
                  <a:pt x="402" y="96"/>
                </a:lnTo>
                <a:lnTo>
                  <a:pt x="400" y="104"/>
                </a:lnTo>
                <a:lnTo>
                  <a:pt x="391" y="104"/>
                </a:lnTo>
                <a:lnTo>
                  <a:pt x="377" y="104"/>
                </a:lnTo>
                <a:lnTo>
                  <a:pt x="361" y="107"/>
                </a:lnTo>
                <a:lnTo>
                  <a:pt x="345" y="112"/>
                </a:lnTo>
                <a:lnTo>
                  <a:pt x="334" y="112"/>
                </a:lnTo>
                <a:lnTo>
                  <a:pt x="322" y="112"/>
                </a:lnTo>
                <a:lnTo>
                  <a:pt x="313" y="110"/>
                </a:lnTo>
                <a:lnTo>
                  <a:pt x="302" y="110"/>
                </a:lnTo>
                <a:lnTo>
                  <a:pt x="286" y="112"/>
                </a:lnTo>
                <a:lnTo>
                  <a:pt x="272" y="115"/>
                </a:lnTo>
                <a:lnTo>
                  <a:pt x="266" y="118"/>
                </a:lnTo>
                <a:lnTo>
                  <a:pt x="259" y="118"/>
                </a:lnTo>
                <a:lnTo>
                  <a:pt x="243" y="115"/>
                </a:lnTo>
                <a:lnTo>
                  <a:pt x="222" y="115"/>
                </a:lnTo>
                <a:lnTo>
                  <a:pt x="204" y="120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6" name=""/>
          <p:cNvSpPr/>
          <p:nvPr/>
        </p:nvSpPr>
        <p:spPr>
          <a:xfrm>
            <a:off x="2286000" y="1236600"/>
            <a:ext cx="857160" cy="488880"/>
          </a:xfrm>
          <a:custGeom>
            <a:avLst/>
            <a:gdLst/>
            <a:ahLst/>
            <a:rect l="l" t="t" r="r" b="b"/>
            <a:pathLst>
              <a:path w="480" h="292">
                <a:moveTo>
                  <a:pt x="480" y="30"/>
                </a:moveTo>
                <a:lnTo>
                  <a:pt x="478" y="27"/>
                </a:lnTo>
                <a:lnTo>
                  <a:pt x="464" y="27"/>
                </a:lnTo>
                <a:lnTo>
                  <a:pt x="441" y="27"/>
                </a:lnTo>
                <a:lnTo>
                  <a:pt x="416" y="27"/>
                </a:lnTo>
                <a:lnTo>
                  <a:pt x="389" y="24"/>
                </a:lnTo>
                <a:lnTo>
                  <a:pt x="364" y="24"/>
                </a:lnTo>
                <a:lnTo>
                  <a:pt x="341" y="21"/>
                </a:lnTo>
                <a:lnTo>
                  <a:pt x="328" y="19"/>
                </a:lnTo>
                <a:lnTo>
                  <a:pt x="314" y="13"/>
                </a:lnTo>
                <a:lnTo>
                  <a:pt x="293" y="11"/>
                </a:lnTo>
                <a:lnTo>
                  <a:pt x="268" y="5"/>
                </a:lnTo>
                <a:lnTo>
                  <a:pt x="241" y="3"/>
                </a:lnTo>
                <a:lnTo>
                  <a:pt x="214" y="0"/>
                </a:lnTo>
                <a:lnTo>
                  <a:pt x="191" y="3"/>
                </a:lnTo>
                <a:lnTo>
                  <a:pt x="171" y="5"/>
                </a:lnTo>
                <a:lnTo>
                  <a:pt x="157" y="11"/>
                </a:lnTo>
                <a:lnTo>
                  <a:pt x="146" y="19"/>
                </a:lnTo>
                <a:lnTo>
                  <a:pt x="132" y="24"/>
                </a:lnTo>
                <a:lnTo>
                  <a:pt x="118" y="27"/>
                </a:lnTo>
                <a:lnTo>
                  <a:pt x="105" y="30"/>
                </a:lnTo>
                <a:lnTo>
                  <a:pt x="91" y="35"/>
                </a:lnTo>
                <a:lnTo>
                  <a:pt x="77" y="38"/>
                </a:lnTo>
                <a:lnTo>
                  <a:pt x="66" y="40"/>
                </a:lnTo>
                <a:lnTo>
                  <a:pt x="57" y="43"/>
                </a:lnTo>
                <a:lnTo>
                  <a:pt x="41" y="48"/>
                </a:lnTo>
                <a:lnTo>
                  <a:pt x="23" y="48"/>
                </a:lnTo>
                <a:lnTo>
                  <a:pt x="9" y="48"/>
                </a:lnTo>
                <a:lnTo>
                  <a:pt x="0" y="56"/>
                </a:lnTo>
                <a:lnTo>
                  <a:pt x="2" y="70"/>
                </a:lnTo>
                <a:lnTo>
                  <a:pt x="11" y="80"/>
                </a:lnTo>
                <a:lnTo>
                  <a:pt x="25" y="89"/>
                </a:lnTo>
                <a:lnTo>
                  <a:pt x="36" y="97"/>
                </a:lnTo>
                <a:lnTo>
                  <a:pt x="48" y="102"/>
                </a:lnTo>
                <a:lnTo>
                  <a:pt x="61" y="105"/>
                </a:lnTo>
                <a:lnTo>
                  <a:pt x="77" y="110"/>
                </a:lnTo>
                <a:lnTo>
                  <a:pt x="91" y="118"/>
                </a:lnTo>
                <a:lnTo>
                  <a:pt x="105" y="131"/>
                </a:lnTo>
                <a:lnTo>
                  <a:pt x="116" y="148"/>
                </a:lnTo>
                <a:lnTo>
                  <a:pt x="118" y="164"/>
                </a:lnTo>
                <a:lnTo>
                  <a:pt x="105" y="177"/>
                </a:lnTo>
                <a:lnTo>
                  <a:pt x="84" y="190"/>
                </a:lnTo>
                <a:lnTo>
                  <a:pt x="73" y="209"/>
                </a:lnTo>
                <a:lnTo>
                  <a:pt x="66" y="225"/>
                </a:lnTo>
                <a:lnTo>
                  <a:pt x="64" y="233"/>
                </a:lnTo>
                <a:lnTo>
                  <a:pt x="59" y="279"/>
                </a:lnTo>
                <a:lnTo>
                  <a:pt x="121" y="279"/>
                </a:lnTo>
                <a:lnTo>
                  <a:pt x="125" y="282"/>
                </a:lnTo>
                <a:lnTo>
                  <a:pt x="134" y="287"/>
                </a:lnTo>
                <a:lnTo>
                  <a:pt x="146" y="292"/>
                </a:lnTo>
                <a:lnTo>
                  <a:pt x="157" y="290"/>
                </a:lnTo>
                <a:lnTo>
                  <a:pt x="164" y="284"/>
                </a:lnTo>
                <a:lnTo>
                  <a:pt x="173" y="279"/>
                </a:lnTo>
                <a:lnTo>
                  <a:pt x="184" y="271"/>
                </a:lnTo>
                <a:lnTo>
                  <a:pt x="196" y="260"/>
                </a:lnTo>
                <a:lnTo>
                  <a:pt x="209" y="252"/>
                </a:lnTo>
                <a:lnTo>
                  <a:pt x="218" y="244"/>
                </a:lnTo>
                <a:lnTo>
                  <a:pt x="225" y="236"/>
                </a:lnTo>
                <a:lnTo>
                  <a:pt x="227" y="231"/>
                </a:lnTo>
                <a:lnTo>
                  <a:pt x="227" y="220"/>
                </a:lnTo>
                <a:lnTo>
                  <a:pt x="225" y="207"/>
                </a:lnTo>
                <a:lnTo>
                  <a:pt x="227" y="190"/>
                </a:lnTo>
                <a:lnTo>
                  <a:pt x="230" y="174"/>
                </a:lnTo>
                <a:lnTo>
                  <a:pt x="237" y="156"/>
                </a:lnTo>
                <a:lnTo>
                  <a:pt x="246" y="137"/>
                </a:lnTo>
                <a:lnTo>
                  <a:pt x="255" y="126"/>
                </a:lnTo>
                <a:lnTo>
                  <a:pt x="266" y="123"/>
                </a:lnTo>
                <a:lnTo>
                  <a:pt x="280" y="131"/>
                </a:lnTo>
                <a:lnTo>
                  <a:pt x="291" y="145"/>
                </a:lnTo>
                <a:lnTo>
                  <a:pt x="300" y="158"/>
                </a:lnTo>
                <a:lnTo>
                  <a:pt x="305" y="174"/>
                </a:lnTo>
                <a:lnTo>
                  <a:pt x="307" y="185"/>
                </a:lnTo>
                <a:lnTo>
                  <a:pt x="312" y="190"/>
                </a:lnTo>
                <a:lnTo>
                  <a:pt x="321" y="193"/>
                </a:lnTo>
                <a:lnTo>
                  <a:pt x="337" y="185"/>
                </a:lnTo>
                <a:lnTo>
                  <a:pt x="350" y="174"/>
                </a:lnTo>
                <a:lnTo>
                  <a:pt x="362" y="158"/>
                </a:lnTo>
                <a:lnTo>
                  <a:pt x="375" y="137"/>
                </a:lnTo>
                <a:lnTo>
                  <a:pt x="391" y="115"/>
                </a:lnTo>
                <a:lnTo>
                  <a:pt x="407" y="91"/>
                </a:lnTo>
                <a:lnTo>
                  <a:pt x="428" y="67"/>
                </a:lnTo>
                <a:lnTo>
                  <a:pt x="453" y="46"/>
                </a:lnTo>
                <a:lnTo>
                  <a:pt x="480" y="30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7" name=""/>
          <p:cNvSpPr/>
          <p:nvPr/>
        </p:nvSpPr>
        <p:spPr>
          <a:xfrm>
            <a:off x="1530360" y="1955880"/>
            <a:ext cx="430200" cy="247680"/>
          </a:xfrm>
          <a:custGeom>
            <a:avLst/>
            <a:gdLst/>
            <a:ahLst/>
            <a:rect l="l" t="t" r="r" b="b"/>
            <a:pathLst>
              <a:path w="241" h="148">
                <a:moveTo>
                  <a:pt x="25" y="11"/>
                </a:moveTo>
                <a:lnTo>
                  <a:pt x="37" y="6"/>
                </a:lnTo>
                <a:lnTo>
                  <a:pt x="50" y="0"/>
                </a:lnTo>
                <a:lnTo>
                  <a:pt x="66" y="0"/>
                </a:lnTo>
                <a:lnTo>
                  <a:pt x="80" y="0"/>
                </a:lnTo>
                <a:lnTo>
                  <a:pt x="96" y="3"/>
                </a:lnTo>
                <a:lnTo>
                  <a:pt x="107" y="6"/>
                </a:lnTo>
                <a:lnTo>
                  <a:pt x="118" y="11"/>
                </a:lnTo>
                <a:lnTo>
                  <a:pt x="128" y="16"/>
                </a:lnTo>
                <a:lnTo>
                  <a:pt x="134" y="22"/>
                </a:lnTo>
                <a:lnTo>
                  <a:pt x="141" y="30"/>
                </a:lnTo>
                <a:lnTo>
                  <a:pt x="148" y="35"/>
                </a:lnTo>
                <a:lnTo>
                  <a:pt x="157" y="41"/>
                </a:lnTo>
                <a:lnTo>
                  <a:pt x="166" y="46"/>
                </a:lnTo>
                <a:lnTo>
                  <a:pt x="178" y="51"/>
                </a:lnTo>
                <a:lnTo>
                  <a:pt x="187" y="54"/>
                </a:lnTo>
                <a:lnTo>
                  <a:pt x="198" y="54"/>
                </a:lnTo>
                <a:lnTo>
                  <a:pt x="216" y="62"/>
                </a:lnTo>
                <a:lnTo>
                  <a:pt x="230" y="81"/>
                </a:lnTo>
                <a:lnTo>
                  <a:pt x="239" y="102"/>
                </a:lnTo>
                <a:lnTo>
                  <a:pt x="241" y="110"/>
                </a:lnTo>
                <a:lnTo>
                  <a:pt x="239" y="110"/>
                </a:lnTo>
                <a:lnTo>
                  <a:pt x="234" y="113"/>
                </a:lnTo>
                <a:lnTo>
                  <a:pt x="225" y="116"/>
                </a:lnTo>
                <a:lnTo>
                  <a:pt x="216" y="121"/>
                </a:lnTo>
                <a:lnTo>
                  <a:pt x="205" y="124"/>
                </a:lnTo>
                <a:lnTo>
                  <a:pt x="191" y="124"/>
                </a:lnTo>
                <a:lnTo>
                  <a:pt x="180" y="126"/>
                </a:lnTo>
                <a:lnTo>
                  <a:pt x="168" y="124"/>
                </a:lnTo>
                <a:lnTo>
                  <a:pt x="157" y="121"/>
                </a:lnTo>
                <a:lnTo>
                  <a:pt x="143" y="124"/>
                </a:lnTo>
                <a:lnTo>
                  <a:pt x="130" y="126"/>
                </a:lnTo>
                <a:lnTo>
                  <a:pt x="116" y="132"/>
                </a:lnTo>
                <a:lnTo>
                  <a:pt x="103" y="137"/>
                </a:lnTo>
                <a:lnTo>
                  <a:pt x="93" y="140"/>
                </a:lnTo>
                <a:lnTo>
                  <a:pt x="87" y="145"/>
                </a:lnTo>
                <a:lnTo>
                  <a:pt x="84" y="145"/>
                </a:lnTo>
                <a:lnTo>
                  <a:pt x="73" y="148"/>
                </a:lnTo>
                <a:lnTo>
                  <a:pt x="52" y="148"/>
                </a:lnTo>
                <a:lnTo>
                  <a:pt x="30" y="148"/>
                </a:lnTo>
                <a:lnTo>
                  <a:pt x="18" y="137"/>
                </a:lnTo>
                <a:lnTo>
                  <a:pt x="23" y="118"/>
                </a:lnTo>
                <a:lnTo>
                  <a:pt x="34" y="97"/>
                </a:lnTo>
                <a:lnTo>
                  <a:pt x="43" y="81"/>
                </a:lnTo>
                <a:lnTo>
                  <a:pt x="48" y="75"/>
                </a:lnTo>
                <a:lnTo>
                  <a:pt x="0" y="38"/>
                </a:lnTo>
                <a:lnTo>
                  <a:pt x="0" y="38"/>
                </a:lnTo>
                <a:lnTo>
                  <a:pt x="2" y="32"/>
                </a:lnTo>
                <a:lnTo>
                  <a:pt x="9" y="24"/>
                </a:lnTo>
                <a:lnTo>
                  <a:pt x="25" y="11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8" name=""/>
          <p:cNvSpPr/>
          <p:nvPr/>
        </p:nvSpPr>
        <p:spPr>
          <a:xfrm>
            <a:off x="4110120" y="2220840"/>
            <a:ext cx="331560" cy="192240"/>
          </a:xfrm>
          <a:custGeom>
            <a:avLst/>
            <a:gdLst/>
            <a:ahLst/>
            <a:rect l="l" t="t" r="r" b="b"/>
            <a:pathLst>
              <a:path w="186" h="115">
                <a:moveTo>
                  <a:pt x="73" y="34"/>
                </a:moveTo>
                <a:lnTo>
                  <a:pt x="75" y="48"/>
                </a:lnTo>
                <a:lnTo>
                  <a:pt x="84" y="51"/>
                </a:lnTo>
                <a:lnTo>
                  <a:pt x="98" y="45"/>
                </a:lnTo>
                <a:lnTo>
                  <a:pt x="111" y="34"/>
                </a:lnTo>
                <a:lnTo>
                  <a:pt x="127" y="24"/>
                </a:lnTo>
                <a:lnTo>
                  <a:pt x="143" y="10"/>
                </a:lnTo>
                <a:lnTo>
                  <a:pt x="157" y="5"/>
                </a:lnTo>
                <a:lnTo>
                  <a:pt x="168" y="5"/>
                </a:lnTo>
                <a:lnTo>
                  <a:pt x="182" y="24"/>
                </a:lnTo>
                <a:lnTo>
                  <a:pt x="186" y="51"/>
                </a:lnTo>
                <a:lnTo>
                  <a:pt x="186" y="72"/>
                </a:lnTo>
                <a:lnTo>
                  <a:pt x="186" y="83"/>
                </a:lnTo>
                <a:lnTo>
                  <a:pt x="182" y="88"/>
                </a:lnTo>
                <a:lnTo>
                  <a:pt x="171" y="96"/>
                </a:lnTo>
                <a:lnTo>
                  <a:pt x="150" y="107"/>
                </a:lnTo>
                <a:lnTo>
                  <a:pt x="127" y="112"/>
                </a:lnTo>
                <a:lnTo>
                  <a:pt x="114" y="112"/>
                </a:lnTo>
                <a:lnTo>
                  <a:pt x="100" y="112"/>
                </a:lnTo>
                <a:lnTo>
                  <a:pt x="86" y="115"/>
                </a:lnTo>
                <a:lnTo>
                  <a:pt x="73" y="112"/>
                </a:lnTo>
                <a:lnTo>
                  <a:pt x="61" y="112"/>
                </a:lnTo>
                <a:lnTo>
                  <a:pt x="52" y="110"/>
                </a:lnTo>
                <a:lnTo>
                  <a:pt x="48" y="107"/>
                </a:lnTo>
                <a:lnTo>
                  <a:pt x="43" y="99"/>
                </a:lnTo>
                <a:lnTo>
                  <a:pt x="34" y="85"/>
                </a:lnTo>
                <a:lnTo>
                  <a:pt x="18" y="72"/>
                </a:lnTo>
                <a:lnTo>
                  <a:pt x="7" y="67"/>
                </a:lnTo>
                <a:lnTo>
                  <a:pt x="0" y="64"/>
                </a:lnTo>
                <a:lnTo>
                  <a:pt x="0" y="56"/>
                </a:lnTo>
                <a:lnTo>
                  <a:pt x="2" y="34"/>
                </a:lnTo>
                <a:lnTo>
                  <a:pt x="11" y="13"/>
                </a:lnTo>
                <a:lnTo>
                  <a:pt x="25" y="0"/>
                </a:lnTo>
                <a:lnTo>
                  <a:pt x="43" y="0"/>
                </a:lnTo>
                <a:lnTo>
                  <a:pt x="57" y="5"/>
                </a:lnTo>
                <a:lnTo>
                  <a:pt x="68" y="18"/>
                </a:lnTo>
                <a:lnTo>
                  <a:pt x="73" y="34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9" name=""/>
          <p:cNvSpPr/>
          <p:nvPr/>
        </p:nvSpPr>
        <p:spPr>
          <a:xfrm>
            <a:off x="5008680" y="1577880"/>
            <a:ext cx="5321160" cy="1573200"/>
          </a:xfrm>
          <a:custGeom>
            <a:avLst/>
            <a:gdLst/>
            <a:ahLst/>
            <a:rect l="l" t="t" r="r" b="b"/>
            <a:pathLst>
              <a:path w="2980" h="938">
                <a:moveTo>
                  <a:pt x="2203" y="938"/>
                </a:moveTo>
                <a:lnTo>
                  <a:pt x="2216" y="909"/>
                </a:lnTo>
                <a:lnTo>
                  <a:pt x="2230" y="871"/>
                </a:lnTo>
                <a:lnTo>
                  <a:pt x="2241" y="836"/>
                </a:lnTo>
                <a:lnTo>
                  <a:pt x="2250" y="815"/>
                </a:lnTo>
                <a:lnTo>
                  <a:pt x="2253" y="794"/>
                </a:lnTo>
                <a:lnTo>
                  <a:pt x="2246" y="767"/>
                </a:lnTo>
                <a:lnTo>
                  <a:pt x="2230" y="745"/>
                </a:lnTo>
                <a:lnTo>
                  <a:pt x="2203" y="737"/>
                </a:lnTo>
                <a:lnTo>
                  <a:pt x="2180" y="732"/>
                </a:lnTo>
                <a:lnTo>
                  <a:pt x="2178" y="716"/>
                </a:lnTo>
                <a:lnTo>
                  <a:pt x="2189" y="694"/>
                </a:lnTo>
                <a:lnTo>
                  <a:pt x="2210" y="667"/>
                </a:lnTo>
                <a:lnTo>
                  <a:pt x="2223" y="654"/>
                </a:lnTo>
                <a:lnTo>
                  <a:pt x="2239" y="638"/>
                </a:lnTo>
                <a:lnTo>
                  <a:pt x="2257" y="625"/>
                </a:lnTo>
                <a:lnTo>
                  <a:pt x="2276" y="611"/>
                </a:lnTo>
                <a:lnTo>
                  <a:pt x="2291" y="600"/>
                </a:lnTo>
                <a:lnTo>
                  <a:pt x="2307" y="592"/>
                </a:lnTo>
                <a:lnTo>
                  <a:pt x="2319" y="592"/>
                </a:lnTo>
                <a:lnTo>
                  <a:pt x="2323" y="595"/>
                </a:lnTo>
                <a:lnTo>
                  <a:pt x="2330" y="614"/>
                </a:lnTo>
                <a:lnTo>
                  <a:pt x="2341" y="630"/>
                </a:lnTo>
                <a:lnTo>
                  <a:pt x="2353" y="638"/>
                </a:lnTo>
                <a:lnTo>
                  <a:pt x="2364" y="633"/>
                </a:lnTo>
                <a:lnTo>
                  <a:pt x="2380" y="616"/>
                </a:lnTo>
                <a:lnTo>
                  <a:pt x="2401" y="606"/>
                </a:lnTo>
                <a:lnTo>
                  <a:pt x="2421" y="606"/>
                </a:lnTo>
                <a:lnTo>
                  <a:pt x="2430" y="616"/>
                </a:lnTo>
                <a:lnTo>
                  <a:pt x="2432" y="635"/>
                </a:lnTo>
                <a:lnTo>
                  <a:pt x="2439" y="649"/>
                </a:lnTo>
                <a:lnTo>
                  <a:pt x="2451" y="651"/>
                </a:lnTo>
                <a:lnTo>
                  <a:pt x="2466" y="638"/>
                </a:lnTo>
                <a:lnTo>
                  <a:pt x="2476" y="625"/>
                </a:lnTo>
                <a:lnTo>
                  <a:pt x="2487" y="608"/>
                </a:lnTo>
                <a:lnTo>
                  <a:pt x="2498" y="592"/>
                </a:lnTo>
                <a:lnTo>
                  <a:pt x="2512" y="576"/>
                </a:lnTo>
                <a:lnTo>
                  <a:pt x="2523" y="563"/>
                </a:lnTo>
                <a:lnTo>
                  <a:pt x="2535" y="555"/>
                </a:lnTo>
                <a:lnTo>
                  <a:pt x="2546" y="552"/>
                </a:lnTo>
                <a:lnTo>
                  <a:pt x="2555" y="560"/>
                </a:lnTo>
                <a:lnTo>
                  <a:pt x="2567" y="582"/>
                </a:lnTo>
                <a:lnTo>
                  <a:pt x="2567" y="595"/>
                </a:lnTo>
                <a:lnTo>
                  <a:pt x="2557" y="606"/>
                </a:lnTo>
                <a:lnTo>
                  <a:pt x="2544" y="625"/>
                </a:lnTo>
                <a:lnTo>
                  <a:pt x="2535" y="635"/>
                </a:lnTo>
                <a:lnTo>
                  <a:pt x="2523" y="646"/>
                </a:lnTo>
                <a:lnTo>
                  <a:pt x="2512" y="654"/>
                </a:lnTo>
                <a:lnTo>
                  <a:pt x="2501" y="662"/>
                </a:lnTo>
                <a:lnTo>
                  <a:pt x="2489" y="673"/>
                </a:lnTo>
                <a:lnTo>
                  <a:pt x="2480" y="681"/>
                </a:lnTo>
                <a:lnTo>
                  <a:pt x="2476" y="692"/>
                </a:lnTo>
                <a:lnTo>
                  <a:pt x="2478" y="702"/>
                </a:lnTo>
                <a:lnTo>
                  <a:pt x="2485" y="735"/>
                </a:lnTo>
                <a:lnTo>
                  <a:pt x="2489" y="775"/>
                </a:lnTo>
                <a:lnTo>
                  <a:pt x="2494" y="810"/>
                </a:lnTo>
                <a:lnTo>
                  <a:pt x="2507" y="828"/>
                </a:lnTo>
                <a:lnTo>
                  <a:pt x="2517" y="828"/>
                </a:lnTo>
                <a:lnTo>
                  <a:pt x="2528" y="823"/>
                </a:lnTo>
                <a:lnTo>
                  <a:pt x="2539" y="812"/>
                </a:lnTo>
                <a:lnTo>
                  <a:pt x="2553" y="802"/>
                </a:lnTo>
                <a:lnTo>
                  <a:pt x="2564" y="785"/>
                </a:lnTo>
                <a:lnTo>
                  <a:pt x="2573" y="772"/>
                </a:lnTo>
                <a:lnTo>
                  <a:pt x="2585" y="761"/>
                </a:lnTo>
                <a:lnTo>
                  <a:pt x="2592" y="751"/>
                </a:lnTo>
                <a:lnTo>
                  <a:pt x="2603" y="732"/>
                </a:lnTo>
                <a:lnTo>
                  <a:pt x="2614" y="705"/>
                </a:lnTo>
                <a:lnTo>
                  <a:pt x="2619" y="681"/>
                </a:lnTo>
                <a:lnTo>
                  <a:pt x="2621" y="659"/>
                </a:lnTo>
                <a:lnTo>
                  <a:pt x="2626" y="643"/>
                </a:lnTo>
                <a:lnTo>
                  <a:pt x="2635" y="627"/>
                </a:lnTo>
                <a:lnTo>
                  <a:pt x="2655" y="614"/>
                </a:lnTo>
                <a:lnTo>
                  <a:pt x="2682" y="603"/>
                </a:lnTo>
                <a:lnTo>
                  <a:pt x="2701" y="598"/>
                </a:lnTo>
                <a:lnTo>
                  <a:pt x="2721" y="592"/>
                </a:lnTo>
                <a:lnTo>
                  <a:pt x="2744" y="584"/>
                </a:lnTo>
                <a:lnTo>
                  <a:pt x="2764" y="576"/>
                </a:lnTo>
                <a:lnTo>
                  <a:pt x="2787" y="568"/>
                </a:lnTo>
                <a:lnTo>
                  <a:pt x="2805" y="560"/>
                </a:lnTo>
                <a:lnTo>
                  <a:pt x="2819" y="549"/>
                </a:lnTo>
                <a:lnTo>
                  <a:pt x="2826" y="539"/>
                </a:lnTo>
                <a:lnTo>
                  <a:pt x="2837" y="517"/>
                </a:lnTo>
                <a:lnTo>
                  <a:pt x="2853" y="493"/>
                </a:lnTo>
                <a:lnTo>
                  <a:pt x="2867" y="477"/>
                </a:lnTo>
                <a:lnTo>
                  <a:pt x="2873" y="469"/>
                </a:lnTo>
                <a:lnTo>
                  <a:pt x="2946" y="533"/>
                </a:lnTo>
                <a:lnTo>
                  <a:pt x="2955" y="501"/>
                </a:lnTo>
                <a:lnTo>
                  <a:pt x="2969" y="461"/>
                </a:lnTo>
                <a:lnTo>
                  <a:pt x="2980" y="421"/>
                </a:lnTo>
                <a:lnTo>
                  <a:pt x="2976" y="399"/>
                </a:lnTo>
                <a:lnTo>
                  <a:pt x="2967" y="394"/>
                </a:lnTo>
                <a:lnTo>
                  <a:pt x="2958" y="394"/>
                </a:lnTo>
                <a:lnTo>
                  <a:pt x="2944" y="394"/>
                </a:lnTo>
                <a:lnTo>
                  <a:pt x="2933" y="397"/>
                </a:lnTo>
                <a:lnTo>
                  <a:pt x="2921" y="399"/>
                </a:lnTo>
                <a:lnTo>
                  <a:pt x="2912" y="402"/>
                </a:lnTo>
                <a:lnTo>
                  <a:pt x="2905" y="405"/>
                </a:lnTo>
                <a:lnTo>
                  <a:pt x="2903" y="405"/>
                </a:lnTo>
                <a:lnTo>
                  <a:pt x="2896" y="405"/>
                </a:lnTo>
                <a:lnTo>
                  <a:pt x="2880" y="399"/>
                </a:lnTo>
                <a:lnTo>
                  <a:pt x="2860" y="389"/>
                </a:lnTo>
                <a:lnTo>
                  <a:pt x="2844" y="370"/>
                </a:lnTo>
                <a:lnTo>
                  <a:pt x="2835" y="359"/>
                </a:lnTo>
                <a:lnTo>
                  <a:pt x="2821" y="348"/>
                </a:lnTo>
                <a:lnTo>
                  <a:pt x="2805" y="338"/>
                </a:lnTo>
                <a:lnTo>
                  <a:pt x="2787" y="327"/>
                </a:lnTo>
                <a:lnTo>
                  <a:pt x="2771" y="321"/>
                </a:lnTo>
                <a:lnTo>
                  <a:pt x="2755" y="319"/>
                </a:lnTo>
                <a:lnTo>
                  <a:pt x="2742" y="319"/>
                </a:lnTo>
                <a:lnTo>
                  <a:pt x="2735" y="327"/>
                </a:lnTo>
                <a:lnTo>
                  <a:pt x="2728" y="338"/>
                </a:lnTo>
                <a:lnTo>
                  <a:pt x="2714" y="343"/>
                </a:lnTo>
                <a:lnTo>
                  <a:pt x="2696" y="348"/>
                </a:lnTo>
                <a:lnTo>
                  <a:pt x="2676" y="348"/>
                </a:lnTo>
                <a:lnTo>
                  <a:pt x="2651" y="348"/>
                </a:lnTo>
                <a:lnTo>
                  <a:pt x="2626" y="343"/>
                </a:lnTo>
                <a:lnTo>
                  <a:pt x="2598" y="338"/>
                </a:lnTo>
                <a:lnTo>
                  <a:pt x="2573" y="327"/>
                </a:lnTo>
                <a:lnTo>
                  <a:pt x="2546" y="313"/>
                </a:lnTo>
                <a:lnTo>
                  <a:pt x="2517" y="297"/>
                </a:lnTo>
                <a:lnTo>
                  <a:pt x="2485" y="279"/>
                </a:lnTo>
                <a:lnTo>
                  <a:pt x="2455" y="262"/>
                </a:lnTo>
                <a:lnTo>
                  <a:pt x="2423" y="244"/>
                </a:lnTo>
                <a:lnTo>
                  <a:pt x="2398" y="230"/>
                </a:lnTo>
                <a:lnTo>
                  <a:pt x="2373" y="222"/>
                </a:lnTo>
                <a:lnTo>
                  <a:pt x="2357" y="222"/>
                </a:lnTo>
                <a:lnTo>
                  <a:pt x="2346" y="222"/>
                </a:lnTo>
                <a:lnTo>
                  <a:pt x="2339" y="214"/>
                </a:lnTo>
                <a:lnTo>
                  <a:pt x="2332" y="206"/>
                </a:lnTo>
                <a:lnTo>
                  <a:pt x="2326" y="195"/>
                </a:lnTo>
                <a:lnTo>
                  <a:pt x="2319" y="187"/>
                </a:lnTo>
                <a:lnTo>
                  <a:pt x="2310" y="182"/>
                </a:lnTo>
                <a:lnTo>
                  <a:pt x="2298" y="179"/>
                </a:lnTo>
                <a:lnTo>
                  <a:pt x="2280" y="187"/>
                </a:lnTo>
                <a:lnTo>
                  <a:pt x="2260" y="198"/>
                </a:lnTo>
                <a:lnTo>
                  <a:pt x="2237" y="211"/>
                </a:lnTo>
                <a:lnTo>
                  <a:pt x="2214" y="225"/>
                </a:lnTo>
                <a:lnTo>
                  <a:pt x="2189" y="236"/>
                </a:lnTo>
                <a:lnTo>
                  <a:pt x="2164" y="244"/>
                </a:lnTo>
                <a:lnTo>
                  <a:pt x="2137" y="246"/>
                </a:lnTo>
                <a:lnTo>
                  <a:pt x="2107" y="244"/>
                </a:lnTo>
                <a:lnTo>
                  <a:pt x="2078" y="236"/>
                </a:lnTo>
                <a:lnTo>
                  <a:pt x="2046" y="222"/>
                </a:lnTo>
                <a:lnTo>
                  <a:pt x="2014" y="209"/>
                </a:lnTo>
                <a:lnTo>
                  <a:pt x="1980" y="198"/>
                </a:lnTo>
                <a:lnTo>
                  <a:pt x="1950" y="187"/>
                </a:lnTo>
                <a:lnTo>
                  <a:pt x="1919" y="179"/>
                </a:lnTo>
                <a:lnTo>
                  <a:pt x="1891" y="174"/>
                </a:lnTo>
                <a:lnTo>
                  <a:pt x="1869" y="174"/>
                </a:lnTo>
                <a:lnTo>
                  <a:pt x="1848" y="179"/>
                </a:lnTo>
                <a:lnTo>
                  <a:pt x="1830" y="187"/>
                </a:lnTo>
                <a:lnTo>
                  <a:pt x="1807" y="193"/>
                </a:lnTo>
                <a:lnTo>
                  <a:pt x="1787" y="198"/>
                </a:lnTo>
                <a:lnTo>
                  <a:pt x="1764" y="201"/>
                </a:lnTo>
                <a:lnTo>
                  <a:pt x="1743" y="206"/>
                </a:lnTo>
                <a:lnTo>
                  <a:pt x="1728" y="206"/>
                </a:lnTo>
                <a:lnTo>
                  <a:pt x="1718" y="209"/>
                </a:lnTo>
                <a:lnTo>
                  <a:pt x="1714" y="209"/>
                </a:lnTo>
                <a:lnTo>
                  <a:pt x="1732" y="185"/>
                </a:lnTo>
                <a:lnTo>
                  <a:pt x="1737" y="158"/>
                </a:lnTo>
                <a:lnTo>
                  <a:pt x="1734" y="139"/>
                </a:lnTo>
                <a:lnTo>
                  <a:pt x="1732" y="131"/>
                </a:lnTo>
                <a:lnTo>
                  <a:pt x="1784" y="110"/>
                </a:lnTo>
                <a:lnTo>
                  <a:pt x="1762" y="91"/>
                </a:lnTo>
                <a:lnTo>
                  <a:pt x="1741" y="72"/>
                </a:lnTo>
                <a:lnTo>
                  <a:pt x="1721" y="51"/>
                </a:lnTo>
                <a:lnTo>
                  <a:pt x="1703" y="32"/>
                </a:lnTo>
                <a:lnTo>
                  <a:pt x="1684" y="16"/>
                </a:lnTo>
                <a:lnTo>
                  <a:pt x="1668" y="5"/>
                </a:lnTo>
                <a:lnTo>
                  <a:pt x="1653" y="0"/>
                </a:lnTo>
                <a:lnTo>
                  <a:pt x="1641" y="2"/>
                </a:lnTo>
                <a:lnTo>
                  <a:pt x="1630" y="10"/>
                </a:lnTo>
                <a:lnTo>
                  <a:pt x="1618" y="21"/>
                </a:lnTo>
                <a:lnTo>
                  <a:pt x="1607" y="32"/>
                </a:lnTo>
                <a:lnTo>
                  <a:pt x="1598" y="45"/>
                </a:lnTo>
                <a:lnTo>
                  <a:pt x="1587" y="56"/>
                </a:lnTo>
                <a:lnTo>
                  <a:pt x="1577" y="64"/>
                </a:lnTo>
                <a:lnTo>
                  <a:pt x="1566" y="75"/>
                </a:lnTo>
                <a:lnTo>
                  <a:pt x="1557" y="80"/>
                </a:lnTo>
                <a:lnTo>
                  <a:pt x="1543" y="77"/>
                </a:lnTo>
                <a:lnTo>
                  <a:pt x="1530" y="64"/>
                </a:lnTo>
                <a:lnTo>
                  <a:pt x="1514" y="53"/>
                </a:lnTo>
                <a:lnTo>
                  <a:pt x="1491" y="59"/>
                </a:lnTo>
                <a:lnTo>
                  <a:pt x="1477" y="69"/>
                </a:lnTo>
                <a:lnTo>
                  <a:pt x="1462" y="83"/>
                </a:lnTo>
                <a:lnTo>
                  <a:pt x="1446" y="93"/>
                </a:lnTo>
                <a:lnTo>
                  <a:pt x="1430" y="107"/>
                </a:lnTo>
                <a:lnTo>
                  <a:pt x="1411" y="118"/>
                </a:lnTo>
                <a:lnTo>
                  <a:pt x="1396" y="126"/>
                </a:lnTo>
                <a:lnTo>
                  <a:pt x="1377" y="134"/>
                </a:lnTo>
                <a:lnTo>
                  <a:pt x="1359" y="136"/>
                </a:lnTo>
                <a:lnTo>
                  <a:pt x="1343" y="142"/>
                </a:lnTo>
                <a:lnTo>
                  <a:pt x="1330" y="155"/>
                </a:lnTo>
                <a:lnTo>
                  <a:pt x="1318" y="171"/>
                </a:lnTo>
                <a:lnTo>
                  <a:pt x="1307" y="187"/>
                </a:lnTo>
                <a:lnTo>
                  <a:pt x="1298" y="209"/>
                </a:lnTo>
                <a:lnTo>
                  <a:pt x="1286" y="228"/>
                </a:lnTo>
                <a:lnTo>
                  <a:pt x="1277" y="244"/>
                </a:lnTo>
                <a:lnTo>
                  <a:pt x="1264" y="257"/>
                </a:lnTo>
                <a:lnTo>
                  <a:pt x="1257" y="260"/>
                </a:lnTo>
                <a:lnTo>
                  <a:pt x="1246" y="262"/>
                </a:lnTo>
                <a:lnTo>
                  <a:pt x="1234" y="260"/>
                </a:lnTo>
                <a:lnTo>
                  <a:pt x="1223" y="257"/>
                </a:lnTo>
                <a:lnTo>
                  <a:pt x="1209" y="254"/>
                </a:lnTo>
                <a:lnTo>
                  <a:pt x="1195" y="249"/>
                </a:lnTo>
                <a:lnTo>
                  <a:pt x="1182" y="246"/>
                </a:lnTo>
                <a:lnTo>
                  <a:pt x="1168" y="244"/>
                </a:lnTo>
                <a:lnTo>
                  <a:pt x="1152" y="241"/>
                </a:lnTo>
                <a:lnTo>
                  <a:pt x="1134" y="244"/>
                </a:lnTo>
                <a:lnTo>
                  <a:pt x="1114" y="246"/>
                </a:lnTo>
                <a:lnTo>
                  <a:pt x="1093" y="252"/>
                </a:lnTo>
                <a:lnTo>
                  <a:pt x="1075" y="262"/>
                </a:lnTo>
                <a:lnTo>
                  <a:pt x="1059" y="273"/>
                </a:lnTo>
                <a:lnTo>
                  <a:pt x="1048" y="284"/>
                </a:lnTo>
                <a:lnTo>
                  <a:pt x="1043" y="300"/>
                </a:lnTo>
                <a:lnTo>
                  <a:pt x="1039" y="313"/>
                </a:lnTo>
                <a:lnTo>
                  <a:pt x="1027" y="327"/>
                </a:lnTo>
                <a:lnTo>
                  <a:pt x="1011" y="338"/>
                </a:lnTo>
                <a:lnTo>
                  <a:pt x="995" y="343"/>
                </a:lnTo>
                <a:lnTo>
                  <a:pt x="977" y="351"/>
                </a:lnTo>
                <a:lnTo>
                  <a:pt x="959" y="354"/>
                </a:lnTo>
                <a:lnTo>
                  <a:pt x="943" y="356"/>
                </a:lnTo>
                <a:lnTo>
                  <a:pt x="929" y="356"/>
                </a:lnTo>
                <a:lnTo>
                  <a:pt x="914" y="356"/>
                </a:lnTo>
                <a:lnTo>
                  <a:pt x="895" y="354"/>
                </a:lnTo>
                <a:lnTo>
                  <a:pt x="873" y="351"/>
                </a:lnTo>
                <a:lnTo>
                  <a:pt x="850" y="348"/>
                </a:lnTo>
                <a:lnTo>
                  <a:pt x="827" y="348"/>
                </a:lnTo>
                <a:lnTo>
                  <a:pt x="809" y="351"/>
                </a:lnTo>
                <a:lnTo>
                  <a:pt x="793" y="356"/>
                </a:lnTo>
                <a:lnTo>
                  <a:pt x="784" y="364"/>
                </a:lnTo>
                <a:lnTo>
                  <a:pt x="770" y="389"/>
                </a:lnTo>
                <a:lnTo>
                  <a:pt x="754" y="413"/>
                </a:lnTo>
                <a:lnTo>
                  <a:pt x="738" y="434"/>
                </a:lnTo>
                <a:lnTo>
                  <a:pt x="732" y="442"/>
                </a:lnTo>
                <a:lnTo>
                  <a:pt x="666" y="434"/>
                </a:lnTo>
                <a:lnTo>
                  <a:pt x="661" y="437"/>
                </a:lnTo>
                <a:lnTo>
                  <a:pt x="652" y="439"/>
                </a:lnTo>
                <a:lnTo>
                  <a:pt x="641" y="445"/>
                </a:lnTo>
                <a:lnTo>
                  <a:pt x="627" y="448"/>
                </a:lnTo>
                <a:lnTo>
                  <a:pt x="616" y="450"/>
                </a:lnTo>
                <a:lnTo>
                  <a:pt x="607" y="453"/>
                </a:lnTo>
                <a:lnTo>
                  <a:pt x="604" y="450"/>
                </a:lnTo>
                <a:lnTo>
                  <a:pt x="611" y="442"/>
                </a:lnTo>
                <a:lnTo>
                  <a:pt x="623" y="415"/>
                </a:lnTo>
                <a:lnTo>
                  <a:pt x="620" y="383"/>
                </a:lnTo>
                <a:lnTo>
                  <a:pt x="604" y="356"/>
                </a:lnTo>
                <a:lnTo>
                  <a:pt x="586" y="348"/>
                </a:lnTo>
                <a:lnTo>
                  <a:pt x="575" y="351"/>
                </a:lnTo>
                <a:lnTo>
                  <a:pt x="559" y="354"/>
                </a:lnTo>
                <a:lnTo>
                  <a:pt x="543" y="356"/>
                </a:lnTo>
                <a:lnTo>
                  <a:pt x="525" y="356"/>
                </a:lnTo>
                <a:lnTo>
                  <a:pt x="507" y="354"/>
                </a:lnTo>
                <a:lnTo>
                  <a:pt x="493" y="351"/>
                </a:lnTo>
                <a:lnTo>
                  <a:pt x="484" y="343"/>
                </a:lnTo>
                <a:lnTo>
                  <a:pt x="479" y="335"/>
                </a:lnTo>
                <a:lnTo>
                  <a:pt x="475" y="305"/>
                </a:lnTo>
                <a:lnTo>
                  <a:pt x="463" y="265"/>
                </a:lnTo>
                <a:lnTo>
                  <a:pt x="445" y="230"/>
                </a:lnTo>
                <a:lnTo>
                  <a:pt x="425" y="209"/>
                </a:lnTo>
                <a:lnTo>
                  <a:pt x="411" y="206"/>
                </a:lnTo>
                <a:lnTo>
                  <a:pt x="395" y="211"/>
                </a:lnTo>
                <a:lnTo>
                  <a:pt x="377" y="222"/>
                </a:lnTo>
                <a:lnTo>
                  <a:pt x="356" y="236"/>
                </a:lnTo>
                <a:lnTo>
                  <a:pt x="336" y="252"/>
                </a:lnTo>
                <a:lnTo>
                  <a:pt x="313" y="270"/>
                </a:lnTo>
                <a:lnTo>
                  <a:pt x="293" y="289"/>
                </a:lnTo>
                <a:lnTo>
                  <a:pt x="275" y="305"/>
                </a:lnTo>
                <a:lnTo>
                  <a:pt x="254" y="324"/>
                </a:lnTo>
                <a:lnTo>
                  <a:pt x="234" y="346"/>
                </a:lnTo>
                <a:lnTo>
                  <a:pt x="211" y="370"/>
                </a:lnTo>
                <a:lnTo>
                  <a:pt x="188" y="394"/>
                </a:lnTo>
                <a:lnTo>
                  <a:pt x="165" y="418"/>
                </a:lnTo>
                <a:lnTo>
                  <a:pt x="145" y="437"/>
                </a:lnTo>
                <a:lnTo>
                  <a:pt x="127" y="456"/>
                </a:lnTo>
                <a:lnTo>
                  <a:pt x="113" y="469"/>
                </a:lnTo>
                <a:lnTo>
                  <a:pt x="95" y="493"/>
                </a:lnTo>
                <a:lnTo>
                  <a:pt x="84" y="517"/>
                </a:lnTo>
                <a:lnTo>
                  <a:pt x="81" y="547"/>
                </a:lnTo>
                <a:lnTo>
                  <a:pt x="90" y="576"/>
                </a:lnTo>
                <a:lnTo>
                  <a:pt x="104" y="611"/>
                </a:lnTo>
                <a:lnTo>
                  <a:pt x="118" y="649"/>
                </a:lnTo>
                <a:lnTo>
                  <a:pt x="131" y="678"/>
                </a:lnTo>
                <a:lnTo>
                  <a:pt x="150" y="689"/>
                </a:lnTo>
                <a:lnTo>
                  <a:pt x="161" y="689"/>
                </a:lnTo>
                <a:lnTo>
                  <a:pt x="175" y="686"/>
                </a:lnTo>
                <a:lnTo>
                  <a:pt x="188" y="684"/>
                </a:lnTo>
                <a:lnTo>
                  <a:pt x="202" y="678"/>
                </a:lnTo>
                <a:lnTo>
                  <a:pt x="216" y="670"/>
                </a:lnTo>
                <a:lnTo>
                  <a:pt x="229" y="665"/>
                </a:lnTo>
                <a:lnTo>
                  <a:pt x="238" y="657"/>
                </a:lnTo>
                <a:lnTo>
                  <a:pt x="245" y="646"/>
                </a:lnTo>
                <a:lnTo>
                  <a:pt x="256" y="625"/>
                </a:lnTo>
                <a:lnTo>
                  <a:pt x="272" y="603"/>
                </a:lnTo>
                <a:lnTo>
                  <a:pt x="281" y="582"/>
                </a:lnTo>
                <a:lnTo>
                  <a:pt x="281" y="555"/>
                </a:lnTo>
                <a:lnTo>
                  <a:pt x="272" y="525"/>
                </a:lnTo>
                <a:lnTo>
                  <a:pt x="268" y="498"/>
                </a:lnTo>
                <a:lnTo>
                  <a:pt x="270" y="477"/>
                </a:lnTo>
                <a:lnTo>
                  <a:pt x="281" y="456"/>
                </a:lnTo>
                <a:lnTo>
                  <a:pt x="293" y="445"/>
                </a:lnTo>
                <a:lnTo>
                  <a:pt x="304" y="434"/>
                </a:lnTo>
                <a:lnTo>
                  <a:pt x="318" y="423"/>
                </a:lnTo>
                <a:lnTo>
                  <a:pt x="329" y="413"/>
                </a:lnTo>
                <a:lnTo>
                  <a:pt x="341" y="405"/>
                </a:lnTo>
                <a:lnTo>
                  <a:pt x="350" y="397"/>
                </a:lnTo>
                <a:lnTo>
                  <a:pt x="356" y="394"/>
                </a:lnTo>
                <a:lnTo>
                  <a:pt x="359" y="391"/>
                </a:lnTo>
                <a:lnTo>
                  <a:pt x="361" y="391"/>
                </a:lnTo>
                <a:lnTo>
                  <a:pt x="368" y="394"/>
                </a:lnTo>
                <a:lnTo>
                  <a:pt x="375" y="405"/>
                </a:lnTo>
                <a:lnTo>
                  <a:pt x="377" y="421"/>
                </a:lnTo>
                <a:lnTo>
                  <a:pt x="375" y="434"/>
                </a:lnTo>
                <a:lnTo>
                  <a:pt x="366" y="439"/>
                </a:lnTo>
                <a:lnTo>
                  <a:pt x="352" y="448"/>
                </a:lnTo>
                <a:lnTo>
                  <a:pt x="336" y="461"/>
                </a:lnTo>
                <a:lnTo>
                  <a:pt x="322" y="488"/>
                </a:lnTo>
                <a:lnTo>
                  <a:pt x="322" y="520"/>
                </a:lnTo>
                <a:lnTo>
                  <a:pt x="334" y="547"/>
                </a:lnTo>
                <a:lnTo>
                  <a:pt x="359" y="555"/>
                </a:lnTo>
                <a:lnTo>
                  <a:pt x="377" y="549"/>
                </a:lnTo>
                <a:lnTo>
                  <a:pt x="395" y="541"/>
                </a:lnTo>
                <a:lnTo>
                  <a:pt x="413" y="533"/>
                </a:lnTo>
                <a:lnTo>
                  <a:pt x="432" y="525"/>
                </a:lnTo>
                <a:lnTo>
                  <a:pt x="450" y="515"/>
                </a:lnTo>
                <a:lnTo>
                  <a:pt x="466" y="509"/>
                </a:lnTo>
                <a:lnTo>
                  <a:pt x="477" y="504"/>
                </a:lnTo>
                <a:lnTo>
                  <a:pt x="486" y="504"/>
                </a:lnTo>
                <a:lnTo>
                  <a:pt x="500" y="517"/>
                </a:lnTo>
                <a:lnTo>
                  <a:pt x="513" y="541"/>
                </a:lnTo>
                <a:lnTo>
                  <a:pt x="525" y="566"/>
                </a:lnTo>
                <a:lnTo>
                  <a:pt x="534" y="582"/>
                </a:lnTo>
                <a:lnTo>
                  <a:pt x="520" y="584"/>
                </a:lnTo>
                <a:lnTo>
                  <a:pt x="507" y="587"/>
                </a:lnTo>
                <a:lnTo>
                  <a:pt x="495" y="595"/>
                </a:lnTo>
                <a:lnTo>
                  <a:pt x="484" y="603"/>
                </a:lnTo>
                <a:lnTo>
                  <a:pt x="475" y="611"/>
                </a:lnTo>
                <a:lnTo>
                  <a:pt x="468" y="616"/>
                </a:lnTo>
                <a:lnTo>
                  <a:pt x="463" y="622"/>
                </a:lnTo>
                <a:lnTo>
                  <a:pt x="461" y="625"/>
                </a:lnTo>
                <a:lnTo>
                  <a:pt x="457" y="625"/>
                </a:lnTo>
                <a:lnTo>
                  <a:pt x="445" y="622"/>
                </a:lnTo>
                <a:lnTo>
                  <a:pt x="427" y="619"/>
                </a:lnTo>
                <a:lnTo>
                  <a:pt x="409" y="616"/>
                </a:lnTo>
                <a:lnTo>
                  <a:pt x="388" y="616"/>
                </a:lnTo>
                <a:lnTo>
                  <a:pt x="370" y="619"/>
                </a:lnTo>
                <a:lnTo>
                  <a:pt x="359" y="625"/>
                </a:lnTo>
                <a:lnTo>
                  <a:pt x="354" y="633"/>
                </a:lnTo>
                <a:lnTo>
                  <a:pt x="350" y="662"/>
                </a:lnTo>
                <a:lnTo>
                  <a:pt x="341" y="697"/>
                </a:lnTo>
                <a:lnTo>
                  <a:pt x="320" y="726"/>
                </a:lnTo>
                <a:lnTo>
                  <a:pt x="293" y="732"/>
                </a:lnTo>
                <a:lnTo>
                  <a:pt x="275" y="726"/>
                </a:lnTo>
                <a:lnTo>
                  <a:pt x="250" y="724"/>
                </a:lnTo>
                <a:lnTo>
                  <a:pt x="222" y="726"/>
                </a:lnTo>
                <a:lnTo>
                  <a:pt x="193" y="729"/>
                </a:lnTo>
                <a:lnTo>
                  <a:pt x="165" y="735"/>
                </a:lnTo>
                <a:lnTo>
                  <a:pt x="138" y="745"/>
                </a:lnTo>
                <a:lnTo>
                  <a:pt x="118" y="761"/>
                </a:lnTo>
                <a:lnTo>
                  <a:pt x="102" y="780"/>
                </a:lnTo>
                <a:lnTo>
                  <a:pt x="90" y="799"/>
                </a:lnTo>
                <a:lnTo>
                  <a:pt x="79" y="815"/>
                </a:lnTo>
                <a:lnTo>
                  <a:pt x="70" y="828"/>
                </a:lnTo>
                <a:lnTo>
                  <a:pt x="59" y="842"/>
                </a:lnTo>
                <a:lnTo>
                  <a:pt x="50" y="853"/>
                </a:lnTo>
                <a:lnTo>
                  <a:pt x="40" y="863"/>
                </a:lnTo>
                <a:lnTo>
                  <a:pt x="31" y="874"/>
                </a:lnTo>
                <a:lnTo>
                  <a:pt x="25" y="887"/>
                </a:lnTo>
                <a:lnTo>
                  <a:pt x="18" y="901"/>
                </a:lnTo>
                <a:lnTo>
                  <a:pt x="11" y="912"/>
                </a:lnTo>
                <a:lnTo>
                  <a:pt x="4" y="925"/>
                </a:lnTo>
                <a:lnTo>
                  <a:pt x="0" y="938"/>
                </a:lnTo>
                <a:lnTo>
                  <a:pt x="2203" y="938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0" name=""/>
          <p:cNvSpPr/>
          <p:nvPr/>
        </p:nvSpPr>
        <p:spPr>
          <a:xfrm>
            <a:off x="4738680" y="3067200"/>
            <a:ext cx="4203720" cy="1568160"/>
          </a:xfrm>
          <a:custGeom>
            <a:avLst/>
            <a:gdLst/>
            <a:ahLst/>
            <a:rect l="l" t="t" r="r" b="b"/>
            <a:pathLst>
              <a:path w="2354" h="936">
                <a:moveTo>
                  <a:pt x="151" y="0"/>
                </a:moveTo>
                <a:lnTo>
                  <a:pt x="144" y="16"/>
                </a:lnTo>
                <a:lnTo>
                  <a:pt x="137" y="30"/>
                </a:lnTo>
                <a:lnTo>
                  <a:pt x="132" y="41"/>
                </a:lnTo>
                <a:lnTo>
                  <a:pt x="128" y="46"/>
                </a:lnTo>
                <a:lnTo>
                  <a:pt x="116" y="54"/>
                </a:lnTo>
                <a:lnTo>
                  <a:pt x="103" y="54"/>
                </a:lnTo>
                <a:lnTo>
                  <a:pt x="87" y="54"/>
                </a:lnTo>
                <a:lnTo>
                  <a:pt x="71" y="49"/>
                </a:lnTo>
                <a:lnTo>
                  <a:pt x="55" y="43"/>
                </a:lnTo>
                <a:lnTo>
                  <a:pt x="41" y="38"/>
                </a:lnTo>
                <a:lnTo>
                  <a:pt x="32" y="35"/>
                </a:lnTo>
                <a:lnTo>
                  <a:pt x="30" y="33"/>
                </a:lnTo>
                <a:lnTo>
                  <a:pt x="25" y="38"/>
                </a:lnTo>
                <a:lnTo>
                  <a:pt x="16" y="54"/>
                </a:lnTo>
                <a:lnTo>
                  <a:pt x="5" y="75"/>
                </a:lnTo>
                <a:lnTo>
                  <a:pt x="0" y="97"/>
                </a:lnTo>
                <a:lnTo>
                  <a:pt x="5" y="124"/>
                </a:lnTo>
                <a:lnTo>
                  <a:pt x="14" y="159"/>
                </a:lnTo>
                <a:lnTo>
                  <a:pt x="25" y="191"/>
                </a:lnTo>
                <a:lnTo>
                  <a:pt x="37" y="210"/>
                </a:lnTo>
                <a:lnTo>
                  <a:pt x="44" y="215"/>
                </a:lnTo>
                <a:lnTo>
                  <a:pt x="50" y="220"/>
                </a:lnTo>
                <a:lnTo>
                  <a:pt x="62" y="223"/>
                </a:lnTo>
                <a:lnTo>
                  <a:pt x="73" y="226"/>
                </a:lnTo>
                <a:lnTo>
                  <a:pt x="87" y="223"/>
                </a:lnTo>
                <a:lnTo>
                  <a:pt x="98" y="220"/>
                </a:lnTo>
                <a:lnTo>
                  <a:pt x="110" y="212"/>
                </a:lnTo>
                <a:lnTo>
                  <a:pt x="121" y="202"/>
                </a:lnTo>
                <a:lnTo>
                  <a:pt x="130" y="185"/>
                </a:lnTo>
                <a:lnTo>
                  <a:pt x="144" y="167"/>
                </a:lnTo>
                <a:lnTo>
                  <a:pt x="157" y="143"/>
                </a:lnTo>
                <a:lnTo>
                  <a:pt x="173" y="118"/>
                </a:lnTo>
                <a:lnTo>
                  <a:pt x="189" y="97"/>
                </a:lnTo>
                <a:lnTo>
                  <a:pt x="205" y="78"/>
                </a:lnTo>
                <a:lnTo>
                  <a:pt x="221" y="62"/>
                </a:lnTo>
                <a:lnTo>
                  <a:pt x="235" y="54"/>
                </a:lnTo>
                <a:lnTo>
                  <a:pt x="248" y="49"/>
                </a:lnTo>
                <a:lnTo>
                  <a:pt x="262" y="49"/>
                </a:lnTo>
                <a:lnTo>
                  <a:pt x="276" y="46"/>
                </a:lnTo>
                <a:lnTo>
                  <a:pt x="289" y="49"/>
                </a:lnTo>
                <a:lnTo>
                  <a:pt x="303" y="51"/>
                </a:lnTo>
                <a:lnTo>
                  <a:pt x="316" y="57"/>
                </a:lnTo>
                <a:lnTo>
                  <a:pt x="328" y="65"/>
                </a:lnTo>
                <a:lnTo>
                  <a:pt x="337" y="75"/>
                </a:lnTo>
                <a:lnTo>
                  <a:pt x="346" y="89"/>
                </a:lnTo>
                <a:lnTo>
                  <a:pt x="357" y="105"/>
                </a:lnTo>
                <a:lnTo>
                  <a:pt x="369" y="124"/>
                </a:lnTo>
                <a:lnTo>
                  <a:pt x="380" y="143"/>
                </a:lnTo>
                <a:lnTo>
                  <a:pt x="392" y="159"/>
                </a:lnTo>
                <a:lnTo>
                  <a:pt x="401" y="175"/>
                </a:lnTo>
                <a:lnTo>
                  <a:pt x="405" y="185"/>
                </a:lnTo>
                <a:lnTo>
                  <a:pt x="407" y="188"/>
                </a:lnTo>
                <a:lnTo>
                  <a:pt x="421" y="140"/>
                </a:lnTo>
                <a:lnTo>
                  <a:pt x="469" y="124"/>
                </a:lnTo>
                <a:lnTo>
                  <a:pt x="487" y="210"/>
                </a:lnTo>
                <a:lnTo>
                  <a:pt x="489" y="204"/>
                </a:lnTo>
                <a:lnTo>
                  <a:pt x="498" y="191"/>
                </a:lnTo>
                <a:lnTo>
                  <a:pt x="512" y="169"/>
                </a:lnTo>
                <a:lnTo>
                  <a:pt x="528" y="145"/>
                </a:lnTo>
                <a:lnTo>
                  <a:pt x="548" y="113"/>
                </a:lnTo>
                <a:lnTo>
                  <a:pt x="567" y="75"/>
                </a:lnTo>
                <a:lnTo>
                  <a:pt x="580" y="46"/>
                </a:lnTo>
                <a:lnTo>
                  <a:pt x="587" y="33"/>
                </a:lnTo>
                <a:lnTo>
                  <a:pt x="592" y="35"/>
                </a:lnTo>
                <a:lnTo>
                  <a:pt x="603" y="38"/>
                </a:lnTo>
                <a:lnTo>
                  <a:pt x="617" y="46"/>
                </a:lnTo>
                <a:lnTo>
                  <a:pt x="630" y="54"/>
                </a:lnTo>
                <a:lnTo>
                  <a:pt x="639" y="59"/>
                </a:lnTo>
                <a:lnTo>
                  <a:pt x="648" y="62"/>
                </a:lnTo>
                <a:lnTo>
                  <a:pt x="662" y="67"/>
                </a:lnTo>
                <a:lnTo>
                  <a:pt x="673" y="70"/>
                </a:lnTo>
                <a:lnTo>
                  <a:pt x="685" y="73"/>
                </a:lnTo>
                <a:lnTo>
                  <a:pt x="694" y="73"/>
                </a:lnTo>
                <a:lnTo>
                  <a:pt x="701" y="75"/>
                </a:lnTo>
                <a:lnTo>
                  <a:pt x="703" y="75"/>
                </a:lnTo>
                <a:lnTo>
                  <a:pt x="712" y="78"/>
                </a:lnTo>
                <a:lnTo>
                  <a:pt x="730" y="84"/>
                </a:lnTo>
                <a:lnTo>
                  <a:pt x="753" y="92"/>
                </a:lnTo>
                <a:lnTo>
                  <a:pt x="769" y="102"/>
                </a:lnTo>
                <a:lnTo>
                  <a:pt x="780" y="118"/>
                </a:lnTo>
                <a:lnTo>
                  <a:pt x="796" y="140"/>
                </a:lnTo>
                <a:lnTo>
                  <a:pt x="810" y="159"/>
                </a:lnTo>
                <a:lnTo>
                  <a:pt x="817" y="167"/>
                </a:lnTo>
                <a:lnTo>
                  <a:pt x="799" y="169"/>
                </a:lnTo>
                <a:lnTo>
                  <a:pt x="783" y="172"/>
                </a:lnTo>
                <a:lnTo>
                  <a:pt x="767" y="175"/>
                </a:lnTo>
                <a:lnTo>
                  <a:pt x="753" y="175"/>
                </a:lnTo>
                <a:lnTo>
                  <a:pt x="739" y="175"/>
                </a:lnTo>
                <a:lnTo>
                  <a:pt x="726" y="175"/>
                </a:lnTo>
                <a:lnTo>
                  <a:pt x="714" y="172"/>
                </a:lnTo>
                <a:lnTo>
                  <a:pt x="703" y="167"/>
                </a:lnTo>
                <a:lnTo>
                  <a:pt x="689" y="161"/>
                </a:lnTo>
                <a:lnTo>
                  <a:pt x="676" y="161"/>
                </a:lnTo>
                <a:lnTo>
                  <a:pt x="662" y="161"/>
                </a:lnTo>
                <a:lnTo>
                  <a:pt x="648" y="161"/>
                </a:lnTo>
                <a:lnTo>
                  <a:pt x="633" y="164"/>
                </a:lnTo>
                <a:lnTo>
                  <a:pt x="619" y="169"/>
                </a:lnTo>
                <a:lnTo>
                  <a:pt x="605" y="175"/>
                </a:lnTo>
                <a:lnTo>
                  <a:pt x="594" y="180"/>
                </a:lnTo>
                <a:lnTo>
                  <a:pt x="576" y="202"/>
                </a:lnTo>
                <a:lnTo>
                  <a:pt x="562" y="226"/>
                </a:lnTo>
                <a:lnTo>
                  <a:pt x="555" y="250"/>
                </a:lnTo>
                <a:lnTo>
                  <a:pt x="553" y="258"/>
                </a:lnTo>
                <a:lnTo>
                  <a:pt x="560" y="261"/>
                </a:lnTo>
                <a:lnTo>
                  <a:pt x="576" y="266"/>
                </a:lnTo>
                <a:lnTo>
                  <a:pt x="598" y="274"/>
                </a:lnTo>
                <a:lnTo>
                  <a:pt x="619" y="279"/>
                </a:lnTo>
                <a:lnTo>
                  <a:pt x="633" y="287"/>
                </a:lnTo>
                <a:lnTo>
                  <a:pt x="642" y="295"/>
                </a:lnTo>
                <a:lnTo>
                  <a:pt x="646" y="311"/>
                </a:lnTo>
                <a:lnTo>
                  <a:pt x="648" y="330"/>
                </a:lnTo>
                <a:lnTo>
                  <a:pt x="644" y="352"/>
                </a:lnTo>
                <a:lnTo>
                  <a:pt x="637" y="376"/>
                </a:lnTo>
                <a:lnTo>
                  <a:pt x="628" y="392"/>
                </a:lnTo>
                <a:lnTo>
                  <a:pt x="623" y="400"/>
                </a:lnTo>
                <a:lnTo>
                  <a:pt x="637" y="413"/>
                </a:lnTo>
                <a:lnTo>
                  <a:pt x="655" y="432"/>
                </a:lnTo>
                <a:lnTo>
                  <a:pt x="671" y="456"/>
                </a:lnTo>
                <a:lnTo>
                  <a:pt x="678" y="472"/>
                </a:lnTo>
                <a:lnTo>
                  <a:pt x="696" y="483"/>
                </a:lnTo>
                <a:lnTo>
                  <a:pt x="710" y="505"/>
                </a:lnTo>
                <a:lnTo>
                  <a:pt x="721" y="529"/>
                </a:lnTo>
                <a:lnTo>
                  <a:pt x="726" y="550"/>
                </a:lnTo>
                <a:lnTo>
                  <a:pt x="730" y="564"/>
                </a:lnTo>
                <a:lnTo>
                  <a:pt x="737" y="585"/>
                </a:lnTo>
                <a:lnTo>
                  <a:pt x="748" y="609"/>
                </a:lnTo>
                <a:lnTo>
                  <a:pt x="760" y="639"/>
                </a:lnTo>
                <a:lnTo>
                  <a:pt x="774" y="668"/>
                </a:lnTo>
                <a:lnTo>
                  <a:pt x="785" y="692"/>
                </a:lnTo>
                <a:lnTo>
                  <a:pt x="796" y="711"/>
                </a:lnTo>
                <a:lnTo>
                  <a:pt x="803" y="719"/>
                </a:lnTo>
                <a:lnTo>
                  <a:pt x="819" y="727"/>
                </a:lnTo>
                <a:lnTo>
                  <a:pt x="837" y="743"/>
                </a:lnTo>
                <a:lnTo>
                  <a:pt x="855" y="759"/>
                </a:lnTo>
                <a:lnTo>
                  <a:pt x="867" y="767"/>
                </a:lnTo>
                <a:lnTo>
                  <a:pt x="874" y="767"/>
                </a:lnTo>
                <a:lnTo>
                  <a:pt x="880" y="767"/>
                </a:lnTo>
                <a:lnTo>
                  <a:pt x="892" y="762"/>
                </a:lnTo>
                <a:lnTo>
                  <a:pt x="901" y="757"/>
                </a:lnTo>
                <a:lnTo>
                  <a:pt x="912" y="751"/>
                </a:lnTo>
                <a:lnTo>
                  <a:pt x="921" y="743"/>
                </a:lnTo>
                <a:lnTo>
                  <a:pt x="930" y="733"/>
                </a:lnTo>
                <a:lnTo>
                  <a:pt x="935" y="722"/>
                </a:lnTo>
                <a:lnTo>
                  <a:pt x="939" y="711"/>
                </a:lnTo>
                <a:lnTo>
                  <a:pt x="946" y="695"/>
                </a:lnTo>
                <a:lnTo>
                  <a:pt x="958" y="679"/>
                </a:lnTo>
                <a:lnTo>
                  <a:pt x="967" y="660"/>
                </a:lnTo>
                <a:lnTo>
                  <a:pt x="978" y="644"/>
                </a:lnTo>
                <a:lnTo>
                  <a:pt x="990" y="628"/>
                </a:lnTo>
                <a:lnTo>
                  <a:pt x="1001" y="617"/>
                </a:lnTo>
                <a:lnTo>
                  <a:pt x="1010" y="609"/>
                </a:lnTo>
                <a:lnTo>
                  <a:pt x="1028" y="598"/>
                </a:lnTo>
                <a:lnTo>
                  <a:pt x="1046" y="585"/>
                </a:lnTo>
                <a:lnTo>
                  <a:pt x="1058" y="574"/>
                </a:lnTo>
                <a:lnTo>
                  <a:pt x="1062" y="569"/>
                </a:lnTo>
                <a:lnTo>
                  <a:pt x="1037" y="561"/>
                </a:lnTo>
                <a:lnTo>
                  <a:pt x="1012" y="553"/>
                </a:lnTo>
                <a:lnTo>
                  <a:pt x="987" y="545"/>
                </a:lnTo>
                <a:lnTo>
                  <a:pt x="962" y="537"/>
                </a:lnTo>
                <a:lnTo>
                  <a:pt x="939" y="526"/>
                </a:lnTo>
                <a:lnTo>
                  <a:pt x="919" y="515"/>
                </a:lnTo>
                <a:lnTo>
                  <a:pt x="903" y="505"/>
                </a:lnTo>
                <a:lnTo>
                  <a:pt x="892" y="491"/>
                </a:lnTo>
                <a:lnTo>
                  <a:pt x="880" y="464"/>
                </a:lnTo>
                <a:lnTo>
                  <a:pt x="878" y="440"/>
                </a:lnTo>
                <a:lnTo>
                  <a:pt x="887" y="419"/>
                </a:lnTo>
                <a:lnTo>
                  <a:pt x="903" y="403"/>
                </a:lnTo>
                <a:lnTo>
                  <a:pt x="921" y="400"/>
                </a:lnTo>
                <a:lnTo>
                  <a:pt x="937" y="408"/>
                </a:lnTo>
                <a:lnTo>
                  <a:pt x="951" y="424"/>
                </a:lnTo>
                <a:lnTo>
                  <a:pt x="960" y="440"/>
                </a:lnTo>
                <a:lnTo>
                  <a:pt x="964" y="448"/>
                </a:lnTo>
                <a:lnTo>
                  <a:pt x="969" y="456"/>
                </a:lnTo>
                <a:lnTo>
                  <a:pt x="978" y="467"/>
                </a:lnTo>
                <a:lnTo>
                  <a:pt x="987" y="478"/>
                </a:lnTo>
                <a:lnTo>
                  <a:pt x="996" y="489"/>
                </a:lnTo>
                <a:lnTo>
                  <a:pt x="1008" y="497"/>
                </a:lnTo>
                <a:lnTo>
                  <a:pt x="1019" y="499"/>
                </a:lnTo>
                <a:lnTo>
                  <a:pt x="1033" y="499"/>
                </a:lnTo>
                <a:lnTo>
                  <a:pt x="1049" y="499"/>
                </a:lnTo>
                <a:lnTo>
                  <a:pt x="1069" y="499"/>
                </a:lnTo>
                <a:lnTo>
                  <a:pt x="1092" y="505"/>
                </a:lnTo>
                <a:lnTo>
                  <a:pt x="1117" y="513"/>
                </a:lnTo>
                <a:lnTo>
                  <a:pt x="1140" y="523"/>
                </a:lnTo>
                <a:lnTo>
                  <a:pt x="1162" y="534"/>
                </a:lnTo>
                <a:lnTo>
                  <a:pt x="1183" y="545"/>
                </a:lnTo>
                <a:lnTo>
                  <a:pt x="1196" y="558"/>
                </a:lnTo>
                <a:lnTo>
                  <a:pt x="1208" y="572"/>
                </a:lnTo>
                <a:lnTo>
                  <a:pt x="1221" y="582"/>
                </a:lnTo>
                <a:lnTo>
                  <a:pt x="1235" y="593"/>
                </a:lnTo>
                <a:lnTo>
                  <a:pt x="1249" y="601"/>
                </a:lnTo>
                <a:lnTo>
                  <a:pt x="1262" y="609"/>
                </a:lnTo>
                <a:lnTo>
                  <a:pt x="1271" y="620"/>
                </a:lnTo>
                <a:lnTo>
                  <a:pt x="1278" y="631"/>
                </a:lnTo>
                <a:lnTo>
                  <a:pt x="1283" y="644"/>
                </a:lnTo>
                <a:lnTo>
                  <a:pt x="1287" y="676"/>
                </a:lnTo>
                <a:lnTo>
                  <a:pt x="1292" y="706"/>
                </a:lnTo>
                <a:lnTo>
                  <a:pt x="1299" y="738"/>
                </a:lnTo>
                <a:lnTo>
                  <a:pt x="1310" y="762"/>
                </a:lnTo>
                <a:lnTo>
                  <a:pt x="1324" y="786"/>
                </a:lnTo>
                <a:lnTo>
                  <a:pt x="1337" y="816"/>
                </a:lnTo>
                <a:lnTo>
                  <a:pt x="1353" y="845"/>
                </a:lnTo>
                <a:lnTo>
                  <a:pt x="1369" y="867"/>
                </a:lnTo>
                <a:lnTo>
                  <a:pt x="1385" y="877"/>
                </a:lnTo>
                <a:lnTo>
                  <a:pt x="1397" y="880"/>
                </a:lnTo>
                <a:lnTo>
                  <a:pt x="1403" y="867"/>
                </a:lnTo>
                <a:lnTo>
                  <a:pt x="1406" y="829"/>
                </a:lnTo>
                <a:lnTo>
                  <a:pt x="1408" y="781"/>
                </a:lnTo>
                <a:lnTo>
                  <a:pt x="1417" y="733"/>
                </a:lnTo>
                <a:lnTo>
                  <a:pt x="1433" y="695"/>
                </a:lnTo>
                <a:lnTo>
                  <a:pt x="1460" y="663"/>
                </a:lnTo>
                <a:lnTo>
                  <a:pt x="1476" y="649"/>
                </a:lnTo>
                <a:lnTo>
                  <a:pt x="1490" y="639"/>
                </a:lnTo>
                <a:lnTo>
                  <a:pt x="1503" y="628"/>
                </a:lnTo>
                <a:lnTo>
                  <a:pt x="1517" y="620"/>
                </a:lnTo>
                <a:lnTo>
                  <a:pt x="1528" y="612"/>
                </a:lnTo>
                <a:lnTo>
                  <a:pt x="1540" y="607"/>
                </a:lnTo>
                <a:lnTo>
                  <a:pt x="1549" y="601"/>
                </a:lnTo>
                <a:lnTo>
                  <a:pt x="1556" y="596"/>
                </a:lnTo>
                <a:lnTo>
                  <a:pt x="1574" y="580"/>
                </a:lnTo>
                <a:lnTo>
                  <a:pt x="1594" y="558"/>
                </a:lnTo>
                <a:lnTo>
                  <a:pt x="1610" y="550"/>
                </a:lnTo>
                <a:lnTo>
                  <a:pt x="1615" y="577"/>
                </a:lnTo>
                <a:lnTo>
                  <a:pt x="1613" y="620"/>
                </a:lnTo>
                <a:lnTo>
                  <a:pt x="1613" y="652"/>
                </a:lnTo>
                <a:lnTo>
                  <a:pt x="1619" y="682"/>
                </a:lnTo>
                <a:lnTo>
                  <a:pt x="1638" y="711"/>
                </a:lnTo>
                <a:lnTo>
                  <a:pt x="1656" y="743"/>
                </a:lnTo>
                <a:lnTo>
                  <a:pt x="1669" y="776"/>
                </a:lnTo>
                <a:lnTo>
                  <a:pt x="1678" y="808"/>
                </a:lnTo>
                <a:lnTo>
                  <a:pt x="1685" y="832"/>
                </a:lnTo>
                <a:lnTo>
                  <a:pt x="1690" y="859"/>
                </a:lnTo>
                <a:lnTo>
                  <a:pt x="1692" y="888"/>
                </a:lnTo>
                <a:lnTo>
                  <a:pt x="1697" y="912"/>
                </a:lnTo>
                <a:lnTo>
                  <a:pt x="1697" y="923"/>
                </a:lnTo>
                <a:lnTo>
                  <a:pt x="1738" y="888"/>
                </a:lnTo>
                <a:lnTo>
                  <a:pt x="1742" y="899"/>
                </a:lnTo>
                <a:lnTo>
                  <a:pt x="1753" y="918"/>
                </a:lnTo>
                <a:lnTo>
                  <a:pt x="1767" y="936"/>
                </a:lnTo>
                <a:lnTo>
                  <a:pt x="1781" y="936"/>
                </a:lnTo>
                <a:lnTo>
                  <a:pt x="1783" y="918"/>
                </a:lnTo>
                <a:lnTo>
                  <a:pt x="1774" y="888"/>
                </a:lnTo>
                <a:lnTo>
                  <a:pt x="1763" y="859"/>
                </a:lnTo>
                <a:lnTo>
                  <a:pt x="1763" y="832"/>
                </a:lnTo>
                <a:lnTo>
                  <a:pt x="1772" y="816"/>
                </a:lnTo>
                <a:lnTo>
                  <a:pt x="1783" y="810"/>
                </a:lnTo>
                <a:lnTo>
                  <a:pt x="1797" y="810"/>
                </a:lnTo>
                <a:lnTo>
                  <a:pt x="1810" y="810"/>
                </a:lnTo>
                <a:lnTo>
                  <a:pt x="1826" y="805"/>
                </a:lnTo>
                <a:lnTo>
                  <a:pt x="1844" y="794"/>
                </a:lnTo>
                <a:lnTo>
                  <a:pt x="1860" y="778"/>
                </a:lnTo>
                <a:lnTo>
                  <a:pt x="1876" y="762"/>
                </a:lnTo>
                <a:lnTo>
                  <a:pt x="1881" y="746"/>
                </a:lnTo>
                <a:lnTo>
                  <a:pt x="1874" y="730"/>
                </a:lnTo>
                <a:lnTo>
                  <a:pt x="1863" y="714"/>
                </a:lnTo>
                <a:lnTo>
                  <a:pt x="1858" y="698"/>
                </a:lnTo>
                <a:lnTo>
                  <a:pt x="1851" y="682"/>
                </a:lnTo>
                <a:lnTo>
                  <a:pt x="1840" y="668"/>
                </a:lnTo>
                <a:lnTo>
                  <a:pt x="1829" y="657"/>
                </a:lnTo>
                <a:lnTo>
                  <a:pt x="1829" y="641"/>
                </a:lnTo>
                <a:lnTo>
                  <a:pt x="1835" y="633"/>
                </a:lnTo>
                <a:lnTo>
                  <a:pt x="1847" y="623"/>
                </a:lnTo>
                <a:lnTo>
                  <a:pt x="1863" y="615"/>
                </a:lnTo>
                <a:lnTo>
                  <a:pt x="1879" y="604"/>
                </a:lnTo>
                <a:lnTo>
                  <a:pt x="1899" y="593"/>
                </a:lnTo>
                <a:lnTo>
                  <a:pt x="1917" y="585"/>
                </a:lnTo>
                <a:lnTo>
                  <a:pt x="1933" y="577"/>
                </a:lnTo>
                <a:lnTo>
                  <a:pt x="1949" y="569"/>
                </a:lnTo>
                <a:lnTo>
                  <a:pt x="1960" y="564"/>
                </a:lnTo>
                <a:lnTo>
                  <a:pt x="1974" y="553"/>
                </a:lnTo>
                <a:lnTo>
                  <a:pt x="1985" y="545"/>
                </a:lnTo>
                <a:lnTo>
                  <a:pt x="1999" y="531"/>
                </a:lnTo>
                <a:lnTo>
                  <a:pt x="2010" y="521"/>
                </a:lnTo>
                <a:lnTo>
                  <a:pt x="2024" y="507"/>
                </a:lnTo>
                <a:lnTo>
                  <a:pt x="2035" y="497"/>
                </a:lnTo>
                <a:lnTo>
                  <a:pt x="2047" y="486"/>
                </a:lnTo>
                <a:lnTo>
                  <a:pt x="2065" y="459"/>
                </a:lnTo>
                <a:lnTo>
                  <a:pt x="2074" y="427"/>
                </a:lnTo>
                <a:lnTo>
                  <a:pt x="2072" y="395"/>
                </a:lnTo>
                <a:lnTo>
                  <a:pt x="2065" y="365"/>
                </a:lnTo>
                <a:lnTo>
                  <a:pt x="2058" y="341"/>
                </a:lnTo>
                <a:lnTo>
                  <a:pt x="2058" y="314"/>
                </a:lnTo>
                <a:lnTo>
                  <a:pt x="2065" y="290"/>
                </a:lnTo>
                <a:lnTo>
                  <a:pt x="2079" y="266"/>
                </a:lnTo>
                <a:lnTo>
                  <a:pt x="2088" y="252"/>
                </a:lnTo>
                <a:lnTo>
                  <a:pt x="2097" y="236"/>
                </a:lnTo>
                <a:lnTo>
                  <a:pt x="2108" y="223"/>
                </a:lnTo>
                <a:lnTo>
                  <a:pt x="2117" y="210"/>
                </a:lnTo>
                <a:lnTo>
                  <a:pt x="2129" y="202"/>
                </a:lnTo>
                <a:lnTo>
                  <a:pt x="2135" y="199"/>
                </a:lnTo>
                <a:lnTo>
                  <a:pt x="2145" y="204"/>
                </a:lnTo>
                <a:lnTo>
                  <a:pt x="2149" y="218"/>
                </a:lnTo>
                <a:lnTo>
                  <a:pt x="2156" y="258"/>
                </a:lnTo>
                <a:lnTo>
                  <a:pt x="2160" y="298"/>
                </a:lnTo>
                <a:lnTo>
                  <a:pt x="2163" y="330"/>
                </a:lnTo>
                <a:lnTo>
                  <a:pt x="2163" y="344"/>
                </a:lnTo>
                <a:lnTo>
                  <a:pt x="2188" y="317"/>
                </a:lnTo>
                <a:lnTo>
                  <a:pt x="2204" y="279"/>
                </a:lnTo>
                <a:lnTo>
                  <a:pt x="2213" y="242"/>
                </a:lnTo>
                <a:lnTo>
                  <a:pt x="2222" y="218"/>
                </a:lnTo>
                <a:lnTo>
                  <a:pt x="2236" y="193"/>
                </a:lnTo>
                <a:lnTo>
                  <a:pt x="2251" y="159"/>
                </a:lnTo>
                <a:lnTo>
                  <a:pt x="2272" y="124"/>
                </a:lnTo>
                <a:lnTo>
                  <a:pt x="2288" y="102"/>
                </a:lnTo>
                <a:lnTo>
                  <a:pt x="2301" y="86"/>
                </a:lnTo>
                <a:lnTo>
                  <a:pt x="2317" y="59"/>
                </a:lnTo>
                <a:lnTo>
                  <a:pt x="2333" y="33"/>
                </a:lnTo>
                <a:lnTo>
                  <a:pt x="2347" y="11"/>
                </a:lnTo>
                <a:lnTo>
                  <a:pt x="2349" y="8"/>
                </a:lnTo>
                <a:lnTo>
                  <a:pt x="2351" y="6"/>
                </a:lnTo>
                <a:lnTo>
                  <a:pt x="2351" y="3"/>
                </a:lnTo>
                <a:lnTo>
                  <a:pt x="2354" y="0"/>
                </a:lnTo>
                <a:lnTo>
                  <a:pt x="151" y="0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1" name=""/>
          <p:cNvSpPr/>
          <p:nvPr/>
        </p:nvSpPr>
        <p:spPr>
          <a:xfrm>
            <a:off x="4438800" y="3481560"/>
            <a:ext cx="1884240" cy="2431800"/>
          </a:xfrm>
          <a:custGeom>
            <a:avLst/>
            <a:gdLst/>
            <a:ahLst/>
            <a:rect l="l" t="t" r="r" b="b"/>
            <a:pathLst>
              <a:path w="1055" h="1451">
                <a:moveTo>
                  <a:pt x="769" y="147"/>
                </a:moveTo>
                <a:lnTo>
                  <a:pt x="755" y="147"/>
                </a:lnTo>
                <a:lnTo>
                  <a:pt x="739" y="147"/>
                </a:lnTo>
                <a:lnTo>
                  <a:pt x="723" y="142"/>
                </a:lnTo>
                <a:lnTo>
                  <a:pt x="710" y="136"/>
                </a:lnTo>
                <a:lnTo>
                  <a:pt x="696" y="131"/>
                </a:lnTo>
                <a:lnTo>
                  <a:pt x="685" y="123"/>
                </a:lnTo>
                <a:lnTo>
                  <a:pt x="675" y="118"/>
                </a:lnTo>
                <a:lnTo>
                  <a:pt x="666" y="112"/>
                </a:lnTo>
                <a:lnTo>
                  <a:pt x="660" y="110"/>
                </a:lnTo>
                <a:lnTo>
                  <a:pt x="650" y="110"/>
                </a:lnTo>
                <a:lnTo>
                  <a:pt x="641" y="115"/>
                </a:lnTo>
                <a:lnTo>
                  <a:pt x="632" y="120"/>
                </a:lnTo>
                <a:lnTo>
                  <a:pt x="621" y="128"/>
                </a:lnTo>
                <a:lnTo>
                  <a:pt x="612" y="136"/>
                </a:lnTo>
                <a:lnTo>
                  <a:pt x="600" y="142"/>
                </a:lnTo>
                <a:lnTo>
                  <a:pt x="589" y="147"/>
                </a:lnTo>
                <a:lnTo>
                  <a:pt x="578" y="147"/>
                </a:lnTo>
                <a:lnTo>
                  <a:pt x="562" y="144"/>
                </a:lnTo>
                <a:lnTo>
                  <a:pt x="546" y="142"/>
                </a:lnTo>
                <a:lnTo>
                  <a:pt x="530" y="134"/>
                </a:lnTo>
                <a:lnTo>
                  <a:pt x="514" y="123"/>
                </a:lnTo>
                <a:lnTo>
                  <a:pt x="498" y="112"/>
                </a:lnTo>
                <a:lnTo>
                  <a:pt x="484" y="99"/>
                </a:lnTo>
                <a:lnTo>
                  <a:pt x="475" y="83"/>
                </a:lnTo>
                <a:lnTo>
                  <a:pt x="464" y="67"/>
                </a:lnTo>
                <a:lnTo>
                  <a:pt x="448" y="48"/>
                </a:lnTo>
                <a:lnTo>
                  <a:pt x="428" y="32"/>
                </a:lnTo>
                <a:lnTo>
                  <a:pt x="409" y="18"/>
                </a:lnTo>
                <a:lnTo>
                  <a:pt x="389" y="8"/>
                </a:lnTo>
                <a:lnTo>
                  <a:pt x="371" y="0"/>
                </a:lnTo>
                <a:lnTo>
                  <a:pt x="355" y="0"/>
                </a:lnTo>
                <a:lnTo>
                  <a:pt x="344" y="5"/>
                </a:lnTo>
                <a:lnTo>
                  <a:pt x="332" y="13"/>
                </a:lnTo>
                <a:lnTo>
                  <a:pt x="319" y="21"/>
                </a:lnTo>
                <a:lnTo>
                  <a:pt x="300" y="24"/>
                </a:lnTo>
                <a:lnTo>
                  <a:pt x="282" y="26"/>
                </a:lnTo>
                <a:lnTo>
                  <a:pt x="264" y="29"/>
                </a:lnTo>
                <a:lnTo>
                  <a:pt x="246" y="32"/>
                </a:lnTo>
                <a:lnTo>
                  <a:pt x="230" y="40"/>
                </a:lnTo>
                <a:lnTo>
                  <a:pt x="216" y="48"/>
                </a:lnTo>
                <a:lnTo>
                  <a:pt x="205" y="59"/>
                </a:lnTo>
                <a:lnTo>
                  <a:pt x="191" y="75"/>
                </a:lnTo>
                <a:lnTo>
                  <a:pt x="175" y="93"/>
                </a:lnTo>
                <a:lnTo>
                  <a:pt x="162" y="112"/>
                </a:lnTo>
                <a:lnTo>
                  <a:pt x="148" y="131"/>
                </a:lnTo>
                <a:lnTo>
                  <a:pt x="134" y="150"/>
                </a:lnTo>
                <a:lnTo>
                  <a:pt x="123" y="169"/>
                </a:lnTo>
                <a:lnTo>
                  <a:pt x="116" y="182"/>
                </a:lnTo>
                <a:lnTo>
                  <a:pt x="107" y="195"/>
                </a:lnTo>
                <a:lnTo>
                  <a:pt x="93" y="206"/>
                </a:lnTo>
                <a:lnTo>
                  <a:pt x="80" y="219"/>
                </a:lnTo>
                <a:lnTo>
                  <a:pt x="64" y="233"/>
                </a:lnTo>
                <a:lnTo>
                  <a:pt x="50" y="246"/>
                </a:lnTo>
                <a:lnTo>
                  <a:pt x="37" y="260"/>
                </a:lnTo>
                <a:lnTo>
                  <a:pt x="27" y="273"/>
                </a:lnTo>
                <a:lnTo>
                  <a:pt x="25" y="289"/>
                </a:lnTo>
                <a:lnTo>
                  <a:pt x="21" y="321"/>
                </a:lnTo>
                <a:lnTo>
                  <a:pt x="14" y="354"/>
                </a:lnTo>
                <a:lnTo>
                  <a:pt x="5" y="375"/>
                </a:lnTo>
                <a:lnTo>
                  <a:pt x="0" y="386"/>
                </a:lnTo>
                <a:lnTo>
                  <a:pt x="2" y="402"/>
                </a:lnTo>
                <a:lnTo>
                  <a:pt x="7" y="442"/>
                </a:lnTo>
                <a:lnTo>
                  <a:pt x="14" y="485"/>
                </a:lnTo>
                <a:lnTo>
                  <a:pt x="25" y="515"/>
                </a:lnTo>
                <a:lnTo>
                  <a:pt x="34" y="539"/>
                </a:lnTo>
                <a:lnTo>
                  <a:pt x="41" y="574"/>
                </a:lnTo>
                <a:lnTo>
                  <a:pt x="55" y="606"/>
                </a:lnTo>
                <a:lnTo>
                  <a:pt x="80" y="627"/>
                </a:lnTo>
                <a:lnTo>
                  <a:pt x="100" y="633"/>
                </a:lnTo>
                <a:lnTo>
                  <a:pt x="128" y="638"/>
                </a:lnTo>
                <a:lnTo>
                  <a:pt x="157" y="643"/>
                </a:lnTo>
                <a:lnTo>
                  <a:pt x="189" y="646"/>
                </a:lnTo>
                <a:lnTo>
                  <a:pt x="221" y="649"/>
                </a:lnTo>
                <a:lnTo>
                  <a:pt x="250" y="651"/>
                </a:lnTo>
                <a:lnTo>
                  <a:pt x="275" y="651"/>
                </a:lnTo>
                <a:lnTo>
                  <a:pt x="296" y="649"/>
                </a:lnTo>
                <a:lnTo>
                  <a:pt x="312" y="646"/>
                </a:lnTo>
                <a:lnTo>
                  <a:pt x="325" y="646"/>
                </a:lnTo>
                <a:lnTo>
                  <a:pt x="339" y="646"/>
                </a:lnTo>
                <a:lnTo>
                  <a:pt x="353" y="649"/>
                </a:lnTo>
                <a:lnTo>
                  <a:pt x="364" y="651"/>
                </a:lnTo>
                <a:lnTo>
                  <a:pt x="375" y="657"/>
                </a:lnTo>
                <a:lnTo>
                  <a:pt x="387" y="662"/>
                </a:lnTo>
                <a:lnTo>
                  <a:pt x="396" y="670"/>
                </a:lnTo>
                <a:lnTo>
                  <a:pt x="414" y="686"/>
                </a:lnTo>
                <a:lnTo>
                  <a:pt x="425" y="708"/>
                </a:lnTo>
                <a:lnTo>
                  <a:pt x="430" y="729"/>
                </a:lnTo>
                <a:lnTo>
                  <a:pt x="428" y="753"/>
                </a:lnTo>
                <a:lnTo>
                  <a:pt x="421" y="777"/>
                </a:lnTo>
                <a:lnTo>
                  <a:pt x="421" y="793"/>
                </a:lnTo>
                <a:lnTo>
                  <a:pt x="432" y="807"/>
                </a:lnTo>
                <a:lnTo>
                  <a:pt x="457" y="818"/>
                </a:lnTo>
                <a:lnTo>
                  <a:pt x="478" y="831"/>
                </a:lnTo>
                <a:lnTo>
                  <a:pt x="482" y="852"/>
                </a:lnTo>
                <a:lnTo>
                  <a:pt x="480" y="877"/>
                </a:lnTo>
                <a:lnTo>
                  <a:pt x="478" y="903"/>
                </a:lnTo>
                <a:lnTo>
                  <a:pt x="478" y="933"/>
                </a:lnTo>
                <a:lnTo>
                  <a:pt x="475" y="962"/>
                </a:lnTo>
                <a:lnTo>
                  <a:pt x="471" y="997"/>
                </a:lnTo>
                <a:lnTo>
                  <a:pt x="469" y="1038"/>
                </a:lnTo>
                <a:lnTo>
                  <a:pt x="464" y="1056"/>
                </a:lnTo>
                <a:lnTo>
                  <a:pt x="457" y="1072"/>
                </a:lnTo>
                <a:lnTo>
                  <a:pt x="455" y="1089"/>
                </a:lnTo>
                <a:lnTo>
                  <a:pt x="462" y="1115"/>
                </a:lnTo>
                <a:lnTo>
                  <a:pt x="469" y="1131"/>
                </a:lnTo>
                <a:lnTo>
                  <a:pt x="478" y="1158"/>
                </a:lnTo>
                <a:lnTo>
                  <a:pt x="487" y="1185"/>
                </a:lnTo>
                <a:lnTo>
                  <a:pt x="496" y="1204"/>
                </a:lnTo>
                <a:lnTo>
                  <a:pt x="505" y="1223"/>
                </a:lnTo>
                <a:lnTo>
                  <a:pt x="519" y="1252"/>
                </a:lnTo>
                <a:lnTo>
                  <a:pt x="532" y="1284"/>
                </a:lnTo>
                <a:lnTo>
                  <a:pt x="541" y="1308"/>
                </a:lnTo>
                <a:lnTo>
                  <a:pt x="548" y="1338"/>
                </a:lnTo>
                <a:lnTo>
                  <a:pt x="557" y="1381"/>
                </a:lnTo>
                <a:lnTo>
                  <a:pt x="571" y="1418"/>
                </a:lnTo>
                <a:lnTo>
                  <a:pt x="585" y="1440"/>
                </a:lnTo>
                <a:lnTo>
                  <a:pt x="594" y="1445"/>
                </a:lnTo>
                <a:lnTo>
                  <a:pt x="610" y="1448"/>
                </a:lnTo>
                <a:lnTo>
                  <a:pt x="625" y="1451"/>
                </a:lnTo>
                <a:lnTo>
                  <a:pt x="646" y="1451"/>
                </a:lnTo>
                <a:lnTo>
                  <a:pt x="664" y="1448"/>
                </a:lnTo>
                <a:lnTo>
                  <a:pt x="682" y="1443"/>
                </a:lnTo>
                <a:lnTo>
                  <a:pt x="696" y="1432"/>
                </a:lnTo>
                <a:lnTo>
                  <a:pt x="707" y="1418"/>
                </a:lnTo>
                <a:lnTo>
                  <a:pt x="716" y="1402"/>
                </a:lnTo>
                <a:lnTo>
                  <a:pt x="730" y="1389"/>
                </a:lnTo>
                <a:lnTo>
                  <a:pt x="744" y="1376"/>
                </a:lnTo>
                <a:lnTo>
                  <a:pt x="757" y="1362"/>
                </a:lnTo>
                <a:lnTo>
                  <a:pt x="771" y="1351"/>
                </a:lnTo>
                <a:lnTo>
                  <a:pt x="782" y="1341"/>
                </a:lnTo>
                <a:lnTo>
                  <a:pt x="791" y="1330"/>
                </a:lnTo>
                <a:lnTo>
                  <a:pt x="798" y="1319"/>
                </a:lnTo>
                <a:lnTo>
                  <a:pt x="803" y="1298"/>
                </a:lnTo>
                <a:lnTo>
                  <a:pt x="798" y="1271"/>
                </a:lnTo>
                <a:lnTo>
                  <a:pt x="794" y="1247"/>
                </a:lnTo>
                <a:lnTo>
                  <a:pt x="791" y="1228"/>
                </a:lnTo>
                <a:lnTo>
                  <a:pt x="798" y="1220"/>
                </a:lnTo>
                <a:lnTo>
                  <a:pt x="814" y="1220"/>
                </a:lnTo>
                <a:lnTo>
                  <a:pt x="832" y="1223"/>
                </a:lnTo>
                <a:lnTo>
                  <a:pt x="846" y="1220"/>
                </a:lnTo>
                <a:lnTo>
                  <a:pt x="848" y="1209"/>
                </a:lnTo>
                <a:lnTo>
                  <a:pt x="846" y="1190"/>
                </a:lnTo>
                <a:lnTo>
                  <a:pt x="844" y="1166"/>
                </a:lnTo>
                <a:lnTo>
                  <a:pt x="846" y="1142"/>
                </a:lnTo>
                <a:lnTo>
                  <a:pt x="857" y="1126"/>
                </a:lnTo>
                <a:lnTo>
                  <a:pt x="876" y="1110"/>
                </a:lnTo>
                <a:lnTo>
                  <a:pt x="894" y="1097"/>
                </a:lnTo>
                <a:lnTo>
                  <a:pt x="905" y="1080"/>
                </a:lnTo>
                <a:lnTo>
                  <a:pt x="912" y="1048"/>
                </a:lnTo>
                <a:lnTo>
                  <a:pt x="914" y="1008"/>
                </a:lnTo>
                <a:lnTo>
                  <a:pt x="912" y="965"/>
                </a:lnTo>
                <a:lnTo>
                  <a:pt x="912" y="930"/>
                </a:lnTo>
                <a:lnTo>
                  <a:pt x="905" y="909"/>
                </a:lnTo>
                <a:lnTo>
                  <a:pt x="891" y="895"/>
                </a:lnTo>
                <a:lnTo>
                  <a:pt x="880" y="882"/>
                </a:lnTo>
                <a:lnTo>
                  <a:pt x="876" y="861"/>
                </a:lnTo>
                <a:lnTo>
                  <a:pt x="885" y="836"/>
                </a:lnTo>
                <a:lnTo>
                  <a:pt x="903" y="812"/>
                </a:lnTo>
                <a:lnTo>
                  <a:pt x="923" y="785"/>
                </a:lnTo>
                <a:lnTo>
                  <a:pt x="942" y="753"/>
                </a:lnTo>
                <a:lnTo>
                  <a:pt x="953" y="732"/>
                </a:lnTo>
                <a:lnTo>
                  <a:pt x="969" y="702"/>
                </a:lnTo>
                <a:lnTo>
                  <a:pt x="989" y="670"/>
                </a:lnTo>
                <a:lnTo>
                  <a:pt x="1007" y="638"/>
                </a:lnTo>
                <a:lnTo>
                  <a:pt x="1026" y="606"/>
                </a:lnTo>
                <a:lnTo>
                  <a:pt x="1042" y="582"/>
                </a:lnTo>
                <a:lnTo>
                  <a:pt x="1051" y="563"/>
                </a:lnTo>
                <a:lnTo>
                  <a:pt x="1055" y="557"/>
                </a:lnTo>
                <a:lnTo>
                  <a:pt x="1044" y="552"/>
                </a:lnTo>
                <a:lnTo>
                  <a:pt x="1028" y="552"/>
                </a:lnTo>
                <a:lnTo>
                  <a:pt x="1012" y="557"/>
                </a:lnTo>
                <a:lnTo>
                  <a:pt x="996" y="557"/>
                </a:lnTo>
                <a:lnTo>
                  <a:pt x="987" y="552"/>
                </a:lnTo>
                <a:lnTo>
                  <a:pt x="976" y="541"/>
                </a:lnTo>
                <a:lnTo>
                  <a:pt x="960" y="528"/>
                </a:lnTo>
                <a:lnTo>
                  <a:pt x="944" y="515"/>
                </a:lnTo>
                <a:lnTo>
                  <a:pt x="928" y="498"/>
                </a:lnTo>
                <a:lnTo>
                  <a:pt x="912" y="480"/>
                </a:lnTo>
                <a:lnTo>
                  <a:pt x="898" y="464"/>
                </a:lnTo>
                <a:lnTo>
                  <a:pt x="887" y="450"/>
                </a:lnTo>
                <a:lnTo>
                  <a:pt x="869" y="421"/>
                </a:lnTo>
                <a:lnTo>
                  <a:pt x="855" y="386"/>
                </a:lnTo>
                <a:lnTo>
                  <a:pt x="841" y="351"/>
                </a:lnTo>
                <a:lnTo>
                  <a:pt x="835" y="316"/>
                </a:lnTo>
                <a:lnTo>
                  <a:pt x="830" y="278"/>
                </a:lnTo>
                <a:lnTo>
                  <a:pt x="828" y="236"/>
                </a:lnTo>
                <a:lnTo>
                  <a:pt x="828" y="203"/>
                </a:lnTo>
                <a:lnTo>
                  <a:pt x="828" y="190"/>
                </a:lnTo>
                <a:lnTo>
                  <a:pt x="819" y="174"/>
                </a:lnTo>
                <a:lnTo>
                  <a:pt x="803" y="160"/>
                </a:lnTo>
                <a:lnTo>
                  <a:pt x="785" y="150"/>
                </a:lnTo>
                <a:lnTo>
                  <a:pt x="769" y="147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2" name=""/>
          <p:cNvSpPr/>
          <p:nvPr/>
        </p:nvSpPr>
        <p:spPr>
          <a:xfrm>
            <a:off x="6708600" y="1641600"/>
            <a:ext cx="381240" cy="264960"/>
          </a:xfrm>
          <a:custGeom>
            <a:avLst/>
            <a:gdLst/>
            <a:ahLst/>
            <a:rect l="l" t="t" r="r" b="b"/>
            <a:pathLst>
              <a:path w="214" h="158">
                <a:moveTo>
                  <a:pt x="37" y="83"/>
                </a:moveTo>
                <a:lnTo>
                  <a:pt x="52" y="78"/>
                </a:lnTo>
                <a:lnTo>
                  <a:pt x="66" y="70"/>
                </a:lnTo>
                <a:lnTo>
                  <a:pt x="80" y="59"/>
                </a:lnTo>
                <a:lnTo>
                  <a:pt x="91" y="48"/>
                </a:lnTo>
                <a:lnTo>
                  <a:pt x="100" y="37"/>
                </a:lnTo>
                <a:lnTo>
                  <a:pt x="112" y="27"/>
                </a:lnTo>
                <a:lnTo>
                  <a:pt x="121" y="21"/>
                </a:lnTo>
                <a:lnTo>
                  <a:pt x="132" y="19"/>
                </a:lnTo>
                <a:lnTo>
                  <a:pt x="143" y="16"/>
                </a:lnTo>
                <a:lnTo>
                  <a:pt x="155" y="13"/>
                </a:lnTo>
                <a:lnTo>
                  <a:pt x="166" y="8"/>
                </a:lnTo>
                <a:lnTo>
                  <a:pt x="178" y="3"/>
                </a:lnTo>
                <a:lnTo>
                  <a:pt x="187" y="0"/>
                </a:lnTo>
                <a:lnTo>
                  <a:pt x="196" y="0"/>
                </a:lnTo>
                <a:lnTo>
                  <a:pt x="205" y="5"/>
                </a:lnTo>
                <a:lnTo>
                  <a:pt x="209" y="19"/>
                </a:lnTo>
                <a:lnTo>
                  <a:pt x="214" y="48"/>
                </a:lnTo>
                <a:lnTo>
                  <a:pt x="207" y="70"/>
                </a:lnTo>
                <a:lnTo>
                  <a:pt x="187" y="86"/>
                </a:lnTo>
                <a:lnTo>
                  <a:pt x="157" y="91"/>
                </a:lnTo>
                <a:lnTo>
                  <a:pt x="141" y="91"/>
                </a:lnTo>
                <a:lnTo>
                  <a:pt x="125" y="91"/>
                </a:lnTo>
                <a:lnTo>
                  <a:pt x="112" y="94"/>
                </a:lnTo>
                <a:lnTo>
                  <a:pt x="103" y="96"/>
                </a:lnTo>
                <a:lnTo>
                  <a:pt x="93" y="99"/>
                </a:lnTo>
                <a:lnTo>
                  <a:pt x="87" y="104"/>
                </a:lnTo>
                <a:lnTo>
                  <a:pt x="82" y="110"/>
                </a:lnTo>
                <a:lnTo>
                  <a:pt x="78" y="118"/>
                </a:lnTo>
                <a:lnTo>
                  <a:pt x="68" y="137"/>
                </a:lnTo>
                <a:lnTo>
                  <a:pt x="52" y="150"/>
                </a:lnTo>
                <a:lnTo>
                  <a:pt x="32" y="158"/>
                </a:lnTo>
                <a:lnTo>
                  <a:pt x="12" y="153"/>
                </a:lnTo>
                <a:lnTo>
                  <a:pt x="0" y="134"/>
                </a:lnTo>
                <a:lnTo>
                  <a:pt x="0" y="112"/>
                </a:lnTo>
                <a:lnTo>
                  <a:pt x="12" y="94"/>
                </a:lnTo>
                <a:lnTo>
                  <a:pt x="37" y="83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3" name=""/>
          <p:cNvSpPr/>
          <p:nvPr/>
        </p:nvSpPr>
        <p:spPr>
          <a:xfrm>
            <a:off x="6532560" y="1930320"/>
            <a:ext cx="123840" cy="171360"/>
          </a:xfrm>
          <a:custGeom>
            <a:avLst/>
            <a:gdLst/>
            <a:ahLst/>
            <a:rect l="l" t="t" r="r" b="b"/>
            <a:pathLst>
              <a:path w="69" h="102">
                <a:moveTo>
                  <a:pt x="57" y="0"/>
                </a:moveTo>
                <a:lnTo>
                  <a:pt x="55" y="3"/>
                </a:lnTo>
                <a:lnTo>
                  <a:pt x="46" y="6"/>
                </a:lnTo>
                <a:lnTo>
                  <a:pt x="35" y="11"/>
                </a:lnTo>
                <a:lnTo>
                  <a:pt x="23" y="19"/>
                </a:lnTo>
                <a:lnTo>
                  <a:pt x="12" y="27"/>
                </a:lnTo>
                <a:lnTo>
                  <a:pt x="3" y="35"/>
                </a:lnTo>
                <a:lnTo>
                  <a:pt x="0" y="43"/>
                </a:lnTo>
                <a:lnTo>
                  <a:pt x="3" y="48"/>
                </a:lnTo>
                <a:lnTo>
                  <a:pt x="21" y="67"/>
                </a:lnTo>
                <a:lnTo>
                  <a:pt x="44" y="89"/>
                </a:lnTo>
                <a:lnTo>
                  <a:pt x="62" y="102"/>
                </a:lnTo>
                <a:lnTo>
                  <a:pt x="69" y="91"/>
                </a:lnTo>
                <a:lnTo>
                  <a:pt x="66" y="62"/>
                </a:lnTo>
                <a:lnTo>
                  <a:pt x="64" y="32"/>
                </a:lnTo>
                <a:lnTo>
                  <a:pt x="60" y="8"/>
                </a:lnTo>
                <a:lnTo>
                  <a:pt x="57" y="0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4" name=""/>
          <p:cNvSpPr/>
          <p:nvPr/>
        </p:nvSpPr>
        <p:spPr>
          <a:xfrm>
            <a:off x="4694400" y="2552760"/>
            <a:ext cx="333360" cy="441360"/>
          </a:xfrm>
          <a:custGeom>
            <a:avLst/>
            <a:gdLst/>
            <a:ahLst/>
            <a:rect l="l" t="t" r="r" b="b"/>
            <a:pathLst>
              <a:path w="187" h="263">
                <a:moveTo>
                  <a:pt x="3" y="137"/>
                </a:moveTo>
                <a:lnTo>
                  <a:pt x="0" y="123"/>
                </a:lnTo>
                <a:lnTo>
                  <a:pt x="5" y="112"/>
                </a:lnTo>
                <a:lnTo>
                  <a:pt x="10" y="107"/>
                </a:lnTo>
                <a:lnTo>
                  <a:pt x="19" y="102"/>
                </a:lnTo>
                <a:lnTo>
                  <a:pt x="30" y="96"/>
                </a:lnTo>
                <a:lnTo>
                  <a:pt x="41" y="88"/>
                </a:lnTo>
                <a:lnTo>
                  <a:pt x="53" y="80"/>
                </a:lnTo>
                <a:lnTo>
                  <a:pt x="62" y="67"/>
                </a:lnTo>
                <a:lnTo>
                  <a:pt x="71" y="51"/>
                </a:lnTo>
                <a:lnTo>
                  <a:pt x="80" y="35"/>
                </a:lnTo>
                <a:lnTo>
                  <a:pt x="89" y="21"/>
                </a:lnTo>
                <a:lnTo>
                  <a:pt x="100" y="11"/>
                </a:lnTo>
                <a:lnTo>
                  <a:pt x="112" y="2"/>
                </a:lnTo>
                <a:lnTo>
                  <a:pt x="123" y="0"/>
                </a:lnTo>
                <a:lnTo>
                  <a:pt x="137" y="2"/>
                </a:lnTo>
                <a:lnTo>
                  <a:pt x="153" y="11"/>
                </a:lnTo>
                <a:lnTo>
                  <a:pt x="173" y="37"/>
                </a:lnTo>
                <a:lnTo>
                  <a:pt x="182" y="64"/>
                </a:lnTo>
                <a:lnTo>
                  <a:pt x="182" y="94"/>
                </a:lnTo>
                <a:lnTo>
                  <a:pt x="185" y="123"/>
                </a:lnTo>
                <a:lnTo>
                  <a:pt x="187" y="145"/>
                </a:lnTo>
                <a:lnTo>
                  <a:pt x="182" y="166"/>
                </a:lnTo>
                <a:lnTo>
                  <a:pt x="176" y="185"/>
                </a:lnTo>
                <a:lnTo>
                  <a:pt x="169" y="204"/>
                </a:lnTo>
                <a:lnTo>
                  <a:pt x="164" y="217"/>
                </a:lnTo>
                <a:lnTo>
                  <a:pt x="157" y="230"/>
                </a:lnTo>
                <a:lnTo>
                  <a:pt x="148" y="241"/>
                </a:lnTo>
                <a:lnTo>
                  <a:pt x="137" y="252"/>
                </a:lnTo>
                <a:lnTo>
                  <a:pt x="123" y="260"/>
                </a:lnTo>
                <a:lnTo>
                  <a:pt x="114" y="263"/>
                </a:lnTo>
                <a:lnTo>
                  <a:pt x="105" y="257"/>
                </a:lnTo>
                <a:lnTo>
                  <a:pt x="98" y="244"/>
                </a:lnTo>
                <a:lnTo>
                  <a:pt x="89" y="214"/>
                </a:lnTo>
                <a:lnTo>
                  <a:pt x="85" y="193"/>
                </a:lnTo>
                <a:lnTo>
                  <a:pt x="87" y="177"/>
                </a:lnTo>
                <a:lnTo>
                  <a:pt x="105" y="166"/>
                </a:lnTo>
                <a:lnTo>
                  <a:pt x="125" y="150"/>
                </a:lnTo>
                <a:lnTo>
                  <a:pt x="139" y="126"/>
                </a:lnTo>
                <a:lnTo>
                  <a:pt x="139" y="102"/>
                </a:lnTo>
                <a:lnTo>
                  <a:pt x="128" y="88"/>
                </a:lnTo>
                <a:lnTo>
                  <a:pt x="119" y="86"/>
                </a:lnTo>
                <a:lnTo>
                  <a:pt x="107" y="83"/>
                </a:lnTo>
                <a:lnTo>
                  <a:pt x="96" y="83"/>
                </a:lnTo>
                <a:lnTo>
                  <a:pt x="85" y="86"/>
                </a:lnTo>
                <a:lnTo>
                  <a:pt x="75" y="91"/>
                </a:lnTo>
                <a:lnTo>
                  <a:pt x="66" y="96"/>
                </a:lnTo>
                <a:lnTo>
                  <a:pt x="60" y="104"/>
                </a:lnTo>
                <a:lnTo>
                  <a:pt x="55" y="118"/>
                </a:lnTo>
                <a:lnTo>
                  <a:pt x="46" y="142"/>
                </a:lnTo>
                <a:lnTo>
                  <a:pt x="32" y="158"/>
                </a:lnTo>
                <a:lnTo>
                  <a:pt x="14" y="161"/>
                </a:lnTo>
                <a:lnTo>
                  <a:pt x="3" y="137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5" name=""/>
          <p:cNvSpPr/>
          <p:nvPr/>
        </p:nvSpPr>
        <p:spPr>
          <a:xfrm>
            <a:off x="8319960" y="5008680"/>
            <a:ext cx="1141560" cy="990360"/>
          </a:xfrm>
          <a:custGeom>
            <a:avLst/>
            <a:gdLst/>
            <a:ahLst/>
            <a:rect l="l" t="t" r="r" b="b"/>
            <a:pathLst>
              <a:path w="639" h="591">
                <a:moveTo>
                  <a:pt x="450" y="118"/>
                </a:moveTo>
                <a:lnTo>
                  <a:pt x="439" y="116"/>
                </a:lnTo>
                <a:lnTo>
                  <a:pt x="427" y="113"/>
                </a:lnTo>
                <a:lnTo>
                  <a:pt x="416" y="113"/>
                </a:lnTo>
                <a:lnTo>
                  <a:pt x="405" y="110"/>
                </a:lnTo>
                <a:lnTo>
                  <a:pt x="391" y="108"/>
                </a:lnTo>
                <a:lnTo>
                  <a:pt x="382" y="105"/>
                </a:lnTo>
                <a:lnTo>
                  <a:pt x="373" y="105"/>
                </a:lnTo>
                <a:lnTo>
                  <a:pt x="366" y="102"/>
                </a:lnTo>
                <a:lnTo>
                  <a:pt x="359" y="97"/>
                </a:lnTo>
                <a:lnTo>
                  <a:pt x="359" y="86"/>
                </a:lnTo>
                <a:lnTo>
                  <a:pt x="366" y="76"/>
                </a:lnTo>
                <a:lnTo>
                  <a:pt x="377" y="65"/>
                </a:lnTo>
                <a:lnTo>
                  <a:pt x="380" y="54"/>
                </a:lnTo>
                <a:lnTo>
                  <a:pt x="368" y="41"/>
                </a:lnTo>
                <a:lnTo>
                  <a:pt x="352" y="30"/>
                </a:lnTo>
                <a:lnTo>
                  <a:pt x="341" y="19"/>
                </a:lnTo>
                <a:lnTo>
                  <a:pt x="334" y="11"/>
                </a:lnTo>
                <a:lnTo>
                  <a:pt x="327" y="3"/>
                </a:lnTo>
                <a:lnTo>
                  <a:pt x="320" y="0"/>
                </a:lnTo>
                <a:lnTo>
                  <a:pt x="318" y="8"/>
                </a:lnTo>
                <a:lnTo>
                  <a:pt x="309" y="19"/>
                </a:lnTo>
                <a:lnTo>
                  <a:pt x="291" y="33"/>
                </a:lnTo>
                <a:lnTo>
                  <a:pt x="270" y="43"/>
                </a:lnTo>
                <a:lnTo>
                  <a:pt x="252" y="54"/>
                </a:lnTo>
                <a:lnTo>
                  <a:pt x="241" y="62"/>
                </a:lnTo>
                <a:lnTo>
                  <a:pt x="234" y="70"/>
                </a:lnTo>
                <a:lnTo>
                  <a:pt x="223" y="73"/>
                </a:lnTo>
                <a:lnTo>
                  <a:pt x="209" y="76"/>
                </a:lnTo>
                <a:lnTo>
                  <a:pt x="200" y="78"/>
                </a:lnTo>
                <a:lnTo>
                  <a:pt x="189" y="81"/>
                </a:lnTo>
                <a:lnTo>
                  <a:pt x="175" y="89"/>
                </a:lnTo>
                <a:lnTo>
                  <a:pt x="164" y="97"/>
                </a:lnTo>
                <a:lnTo>
                  <a:pt x="150" y="108"/>
                </a:lnTo>
                <a:lnTo>
                  <a:pt x="139" y="118"/>
                </a:lnTo>
                <a:lnTo>
                  <a:pt x="129" y="132"/>
                </a:lnTo>
                <a:lnTo>
                  <a:pt x="120" y="145"/>
                </a:lnTo>
                <a:lnTo>
                  <a:pt x="114" y="159"/>
                </a:lnTo>
                <a:lnTo>
                  <a:pt x="107" y="167"/>
                </a:lnTo>
                <a:lnTo>
                  <a:pt x="98" y="177"/>
                </a:lnTo>
                <a:lnTo>
                  <a:pt x="89" y="186"/>
                </a:lnTo>
                <a:lnTo>
                  <a:pt x="79" y="194"/>
                </a:lnTo>
                <a:lnTo>
                  <a:pt x="68" y="204"/>
                </a:lnTo>
                <a:lnTo>
                  <a:pt x="54" y="212"/>
                </a:lnTo>
                <a:lnTo>
                  <a:pt x="41" y="223"/>
                </a:lnTo>
                <a:lnTo>
                  <a:pt x="25" y="228"/>
                </a:lnTo>
                <a:lnTo>
                  <a:pt x="11" y="228"/>
                </a:lnTo>
                <a:lnTo>
                  <a:pt x="2" y="245"/>
                </a:lnTo>
                <a:lnTo>
                  <a:pt x="0" y="304"/>
                </a:lnTo>
                <a:lnTo>
                  <a:pt x="0" y="328"/>
                </a:lnTo>
                <a:lnTo>
                  <a:pt x="2" y="341"/>
                </a:lnTo>
                <a:lnTo>
                  <a:pt x="4" y="352"/>
                </a:lnTo>
                <a:lnTo>
                  <a:pt x="11" y="365"/>
                </a:lnTo>
                <a:lnTo>
                  <a:pt x="23" y="376"/>
                </a:lnTo>
                <a:lnTo>
                  <a:pt x="34" y="384"/>
                </a:lnTo>
                <a:lnTo>
                  <a:pt x="39" y="395"/>
                </a:lnTo>
                <a:lnTo>
                  <a:pt x="36" y="411"/>
                </a:lnTo>
                <a:lnTo>
                  <a:pt x="29" y="427"/>
                </a:lnTo>
                <a:lnTo>
                  <a:pt x="23" y="440"/>
                </a:lnTo>
                <a:lnTo>
                  <a:pt x="18" y="456"/>
                </a:lnTo>
                <a:lnTo>
                  <a:pt x="18" y="478"/>
                </a:lnTo>
                <a:lnTo>
                  <a:pt x="23" y="489"/>
                </a:lnTo>
                <a:lnTo>
                  <a:pt x="29" y="497"/>
                </a:lnTo>
                <a:lnTo>
                  <a:pt x="43" y="505"/>
                </a:lnTo>
                <a:lnTo>
                  <a:pt x="57" y="507"/>
                </a:lnTo>
                <a:lnTo>
                  <a:pt x="70" y="507"/>
                </a:lnTo>
                <a:lnTo>
                  <a:pt x="86" y="507"/>
                </a:lnTo>
                <a:lnTo>
                  <a:pt x="100" y="505"/>
                </a:lnTo>
                <a:lnTo>
                  <a:pt x="111" y="499"/>
                </a:lnTo>
                <a:lnTo>
                  <a:pt x="120" y="494"/>
                </a:lnTo>
                <a:lnTo>
                  <a:pt x="132" y="489"/>
                </a:lnTo>
                <a:lnTo>
                  <a:pt x="143" y="483"/>
                </a:lnTo>
                <a:lnTo>
                  <a:pt x="154" y="478"/>
                </a:lnTo>
                <a:lnTo>
                  <a:pt x="168" y="473"/>
                </a:lnTo>
                <a:lnTo>
                  <a:pt x="182" y="467"/>
                </a:lnTo>
                <a:lnTo>
                  <a:pt x="195" y="462"/>
                </a:lnTo>
                <a:lnTo>
                  <a:pt x="209" y="456"/>
                </a:lnTo>
                <a:lnTo>
                  <a:pt x="225" y="451"/>
                </a:lnTo>
                <a:lnTo>
                  <a:pt x="243" y="448"/>
                </a:lnTo>
                <a:lnTo>
                  <a:pt x="264" y="446"/>
                </a:lnTo>
                <a:lnTo>
                  <a:pt x="284" y="443"/>
                </a:lnTo>
                <a:lnTo>
                  <a:pt x="305" y="446"/>
                </a:lnTo>
                <a:lnTo>
                  <a:pt x="325" y="448"/>
                </a:lnTo>
                <a:lnTo>
                  <a:pt x="343" y="456"/>
                </a:lnTo>
                <a:lnTo>
                  <a:pt x="359" y="464"/>
                </a:lnTo>
                <a:lnTo>
                  <a:pt x="373" y="475"/>
                </a:lnTo>
                <a:lnTo>
                  <a:pt x="386" y="489"/>
                </a:lnTo>
                <a:lnTo>
                  <a:pt x="398" y="502"/>
                </a:lnTo>
                <a:lnTo>
                  <a:pt x="409" y="518"/>
                </a:lnTo>
                <a:lnTo>
                  <a:pt x="418" y="534"/>
                </a:lnTo>
                <a:lnTo>
                  <a:pt x="430" y="548"/>
                </a:lnTo>
                <a:lnTo>
                  <a:pt x="436" y="561"/>
                </a:lnTo>
                <a:lnTo>
                  <a:pt x="443" y="574"/>
                </a:lnTo>
                <a:lnTo>
                  <a:pt x="452" y="582"/>
                </a:lnTo>
                <a:lnTo>
                  <a:pt x="466" y="588"/>
                </a:lnTo>
                <a:lnTo>
                  <a:pt x="482" y="591"/>
                </a:lnTo>
                <a:lnTo>
                  <a:pt x="500" y="588"/>
                </a:lnTo>
                <a:lnTo>
                  <a:pt x="518" y="585"/>
                </a:lnTo>
                <a:lnTo>
                  <a:pt x="532" y="582"/>
                </a:lnTo>
                <a:lnTo>
                  <a:pt x="543" y="577"/>
                </a:lnTo>
                <a:lnTo>
                  <a:pt x="548" y="569"/>
                </a:lnTo>
                <a:lnTo>
                  <a:pt x="552" y="550"/>
                </a:lnTo>
                <a:lnTo>
                  <a:pt x="561" y="526"/>
                </a:lnTo>
                <a:lnTo>
                  <a:pt x="571" y="505"/>
                </a:lnTo>
                <a:lnTo>
                  <a:pt x="575" y="486"/>
                </a:lnTo>
                <a:lnTo>
                  <a:pt x="582" y="470"/>
                </a:lnTo>
                <a:lnTo>
                  <a:pt x="596" y="451"/>
                </a:lnTo>
                <a:lnTo>
                  <a:pt x="609" y="432"/>
                </a:lnTo>
                <a:lnTo>
                  <a:pt x="616" y="414"/>
                </a:lnTo>
                <a:lnTo>
                  <a:pt x="618" y="395"/>
                </a:lnTo>
                <a:lnTo>
                  <a:pt x="625" y="373"/>
                </a:lnTo>
                <a:lnTo>
                  <a:pt x="634" y="352"/>
                </a:lnTo>
                <a:lnTo>
                  <a:pt x="639" y="330"/>
                </a:lnTo>
                <a:lnTo>
                  <a:pt x="637" y="320"/>
                </a:lnTo>
                <a:lnTo>
                  <a:pt x="632" y="306"/>
                </a:lnTo>
                <a:lnTo>
                  <a:pt x="623" y="295"/>
                </a:lnTo>
                <a:lnTo>
                  <a:pt x="614" y="285"/>
                </a:lnTo>
                <a:lnTo>
                  <a:pt x="602" y="271"/>
                </a:lnTo>
                <a:lnTo>
                  <a:pt x="591" y="261"/>
                </a:lnTo>
                <a:lnTo>
                  <a:pt x="580" y="253"/>
                </a:lnTo>
                <a:lnTo>
                  <a:pt x="573" y="242"/>
                </a:lnTo>
                <a:lnTo>
                  <a:pt x="552" y="215"/>
                </a:lnTo>
                <a:lnTo>
                  <a:pt x="536" y="194"/>
                </a:lnTo>
                <a:lnTo>
                  <a:pt x="523" y="175"/>
                </a:lnTo>
                <a:lnTo>
                  <a:pt x="516" y="153"/>
                </a:lnTo>
                <a:lnTo>
                  <a:pt x="511" y="127"/>
                </a:lnTo>
                <a:lnTo>
                  <a:pt x="509" y="100"/>
                </a:lnTo>
                <a:lnTo>
                  <a:pt x="507" y="76"/>
                </a:lnTo>
                <a:lnTo>
                  <a:pt x="500" y="54"/>
                </a:lnTo>
                <a:lnTo>
                  <a:pt x="491" y="35"/>
                </a:lnTo>
                <a:lnTo>
                  <a:pt x="480" y="22"/>
                </a:lnTo>
                <a:lnTo>
                  <a:pt x="468" y="8"/>
                </a:lnTo>
                <a:lnTo>
                  <a:pt x="459" y="0"/>
                </a:lnTo>
                <a:lnTo>
                  <a:pt x="464" y="27"/>
                </a:lnTo>
                <a:lnTo>
                  <a:pt x="468" y="54"/>
                </a:lnTo>
                <a:lnTo>
                  <a:pt x="468" y="78"/>
                </a:lnTo>
                <a:lnTo>
                  <a:pt x="468" y="97"/>
                </a:lnTo>
                <a:lnTo>
                  <a:pt x="468" y="108"/>
                </a:lnTo>
                <a:lnTo>
                  <a:pt x="464" y="116"/>
                </a:lnTo>
                <a:lnTo>
                  <a:pt x="459" y="118"/>
                </a:lnTo>
                <a:lnTo>
                  <a:pt x="450" y="118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6" name=""/>
          <p:cNvSpPr/>
          <p:nvPr/>
        </p:nvSpPr>
        <p:spPr>
          <a:xfrm>
            <a:off x="8218440" y="4451400"/>
            <a:ext cx="223920" cy="350640"/>
          </a:xfrm>
          <a:custGeom>
            <a:avLst/>
            <a:gdLst/>
            <a:ahLst/>
            <a:rect l="l" t="t" r="r" b="b"/>
            <a:pathLst>
              <a:path w="125" h="209">
                <a:moveTo>
                  <a:pt x="36" y="75"/>
                </a:moveTo>
                <a:lnTo>
                  <a:pt x="52" y="67"/>
                </a:lnTo>
                <a:lnTo>
                  <a:pt x="64" y="54"/>
                </a:lnTo>
                <a:lnTo>
                  <a:pt x="73" y="40"/>
                </a:lnTo>
                <a:lnTo>
                  <a:pt x="84" y="24"/>
                </a:lnTo>
                <a:lnTo>
                  <a:pt x="96" y="11"/>
                </a:lnTo>
                <a:lnTo>
                  <a:pt x="109" y="0"/>
                </a:lnTo>
                <a:lnTo>
                  <a:pt x="121" y="5"/>
                </a:lnTo>
                <a:lnTo>
                  <a:pt x="125" y="27"/>
                </a:lnTo>
                <a:lnTo>
                  <a:pt x="125" y="54"/>
                </a:lnTo>
                <a:lnTo>
                  <a:pt x="123" y="75"/>
                </a:lnTo>
                <a:lnTo>
                  <a:pt x="118" y="94"/>
                </a:lnTo>
                <a:lnTo>
                  <a:pt x="121" y="113"/>
                </a:lnTo>
                <a:lnTo>
                  <a:pt x="121" y="132"/>
                </a:lnTo>
                <a:lnTo>
                  <a:pt x="116" y="150"/>
                </a:lnTo>
                <a:lnTo>
                  <a:pt x="107" y="166"/>
                </a:lnTo>
                <a:lnTo>
                  <a:pt x="93" y="174"/>
                </a:lnTo>
                <a:lnTo>
                  <a:pt x="80" y="180"/>
                </a:lnTo>
                <a:lnTo>
                  <a:pt x="66" y="188"/>
                </a:lnTo>
                <a:lnTo>
                  <a:pt x="55" y="196"/>
                </a:lnTo>
                <a:lnTo>
                  <a:pt x="48" y="204"/>
                </a:lnTo>
                <a:lnTo>
                  <a:pt x="41" y="209"/>
                </a:lnTo>
                <a:lnTo>
                  <a:pt x="30" y="207"/>
                </a:lnTo>
                <a:lnTo>
                  <a:pt x="18" y="199"/>
                </a:lnTo>
                <a:lnTo>
                  <a:pt x="9" y="185"/>
                </a:lnTo>
                <a:lnTo>
                  <a:pt x="0" y="161"/>
                </a:lnTo>
                <a:lnTo>
                  <a:pt x="0" y="129"/>
                </a:lnTo>
                <a:lnTo>
                  <a:pt x="11" y="97"/>
                </a:lnTo>
                <a:lnTo>
                  <a:pt x="36" y="75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7" name=""/>
          <p:cNvSpPr/>
          <p:nvPr/>
        </p:nvSpPr>
        <p:spPr>
          <a:xfrm>
            <a:off x="7772400" y="4621320"/>
            <a:ext cx="338040" cy="355320"/>
          </a:xfrm>
          <a:custGeom>
            <a:avLst/>
            <a:gdLst/>
            <a:ahLst/>
            <a:rect l="l" t="t" r="r" b="b"/>
            <a:pathLst>
              <a:path w="189" h="212">
                <a:moveTo>
                  <a:pt x="0" y="6"/>
                </a:moveTo>
                <a:lnTo>
                  <a:pt x="2" y="19"/>
                </a:lnTo>
                <a:lnTo>
                  <a:pt x="20" y="30"/>
                </a:lnTo>
                <a:lnTo>
                  <a:pt x="41" y="43"/>
                </a:lnTo>
                <a:lnTo>
                  <a:pt x="54" y="62"/>
                </a:lnTo>
                <a:lnTo>
                  <a:pt x="64" y="78"/>
                </a:lnTo>
                <a:lnTo>
                  <a:pt x="70" y="92"/>
                </a:lnTo>
                <a:lnTo>
                  <a:pt x="77" y="105"/>
                </a:lnTo>
                <a:lnTo>
                  <a:pt x="84" y="121"/>
                </a:lnTo>
                <a:lnTo>
                  <a:pt x="93" y="140"/>
                </a:lnTo>
                <a:lnTo>
                  <a:pt x="107" y="161"/>
                </a:lnTo>
                <a:lnTo>
                  <a:pt x="120" y="183"/>
                </a:lnTo>
                <a:lnTo>
                  <a:pt x="136" y="207"/>
                </a:lnTo>
                <a:lnTo>
                  <a:pt x="148" y="212"/>
                </a:lnTo>
                <a:lnTo>
                  <a:pt x="161" y="212"/>
                </a:lnTo>
                <a:lnTo>
                  <a:pt x="175" y="210"/>
                </a:lnTo>
                <a:lnTo>
                  <a:pt x="186" y="202"/>
                </a:lnTo>
                <a:lnTo>
                  <a:pt x="189" y="188"/>
                </a:lnTo>
                <a:lnTo>
                  <a:pt x="184" y="172"/>
                </a:lnTo>
                <a:lnTo>
                  <a:pt x="175" y="153"/>
                </a:lnTo>
                <a:lnTo>
                  <a:pt x="161" y="140"/>
                </a:lnTo>
                <a:lnTo>
                  <a:pt x="150" y="129"/>
                </a:lnTo>
                <a:lnTo>
                  <a:pt x="139" y="118"/>
                </a:lnTo>
                <a:lnTo>
                  <a:pt x="125" y="108"/>
                </a:lnTo>
                <a:lnTo>
                  <a:pt x="114" y="97"/>
                </a:lnTo>
                <a:lnTo>
                  <a:pt x="105" y="86"/>
                </a:lnTo>
                <a:lnTo>
                  <a:pt x="95" y="75"/>
                </a:lnTo>
                <a:lnTo>
                  <a:pt x="89" y="65"/>
                </a:lnTo>
                <a:lnTo>
                  <a:pt x="82" y="54"/>
                </a:lnTo>
                <a:lnTo>
                  <a:pt x="75" y="41"/>
                </a:lnTo>
                <a:lnTo>
                  <a:pt x="66" y="30"/>
                </a:lnTo>
                <a:lnTo>
                  <a:pt x="57" y="22"/>
                </a:lnTo>
                <a:lnTo>
                  <a:pt x="45" y="19"/>
                </a:lnTo>
                <a:lnTo>
                  <a:pt x="34" y="14"/>
                </a:lnTo>
                <a:lnTo>
                  <a:pt x="20" y="6"/>
                </a:lnTo>
                <a:lnTo>
                  <a:pt x="9" y="0"/>
                </a:lnTo>
                <a:lnTo>
                  <a:pt x="0" y="6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8" name=""/>
          <p:cNvSpPr/>
          <p:nvPr/>
        </p:nvSpPr>
        <p:spPr>
          <a:xfrm>
            <a:off x="8856720" y="3241800"/>
            <a:ext cx="360360" cy="395280"/>
          </a:xfrm>
          <a:custGeom>
            <a:avLst/>
            <a:gdLst/>
            <a:ahLst/>
            <a:rect l="l" t="t" r="r" b="b"/>
            <a:pathLst>
              <a:path w="202" h="236">
                <a:moveTo>
                  <a:pt x="125" y="212"/>
                </a:moveTo>
                <a:lnTo>
                  <a:pt x="146" y="185"/>
                </a:lnTo>
                <a:lnTo>
                  <a:pt x="164" y="153"/>
                </a:lnTo>
                <a:lnTo>
                  <a:pt x="175" y="118"/>
                </a:lnTo>
                <a:lnTo>
                  <a:pt x="180" y="92"/>
                </a:lnTo>
                <a:lnTo>
                  <a:pt x="186" y="70"/>
                </a:lnTo>
                <a:lnTo>
                  <a:pt x="196" y="49"/>
                </a:lnTo>
                <a:lnTo>
                  <a:pt x="202" y="27"/>
                </a:lnTo>
                <a:lnTo>
                  <a:pt x="191" y="8"/>
                </a:lnTo>
                <a:lnTo>
                  <a:pt x="173" y="0"/>
                </a:lnTo>
                <a:lnTo>
                  <a:pt x="164" y="3"/>
                </a:lnTo>
                <a:lnTo>
                  <a:pt x="159" y="16"/>
                </a:lnTo>
                <a:lnTo>
                  <a:pt x="155" y="35"/>
                </a:lnTo>
                <a:lnTo>
                  <a:pt x="148" y="62"/>
                </a:lnTo>
                <a:lnTo>
                  <a:pt x="134" y="92"/>
                </a:lnTo>
                <a:lnTo>
                  <a:pt x="121" y="118"/>
                </a:lnTo>
                <a:lnTo>
                  <a:pt x="107" y="142"/>
                </a:lnTo>
                <a:lnTo>
                  <a:pt x="98" y="153"/>
                </a:lnTo>
                <a:lnTo>
                  <a:pt x="82" y="164"/>
                </a:lnTo>
                <a:lnTo>
                  <a:pt x="66" y="175"/>
                </a:lnTo>
                <a:lnTo>
                  <a:pt x="48" y="185"/>
                </a:lnTo>
                <a:lnTo>
                  <a:pt x="30" y="193"/>
                </a:lnTo>
                <a:lnTo>
                  <a:pt x="14" y="201"/>
                </a:lnTo>
                <a:lnTo>
                  <a:pt x="5" y="204"/>
                </a:lnTo>
                <a:lnTo>
                  <a:pt x="0" y="207"/>
                </a:lnTo>
                <a:lnTo>
                  <a:pt x="11" y="220"/>
                </a:lnTo>
                <a:lnTo>
                  <a:pt x="27" y="228"/>
                </a:lnTo>
                <a:lnTo>
                  <a:pt x="43" y="236"/>
                </a:lnTo>
                <a:lnTo>
                  <a:pt x="59" y="236"/>
                </a:lnTo>
                <a:lnTo>
                  <a:pt x="77" y="236"/>
                </a:lnTo>
                <a:lnTo>
                  <a:pt x="93" y="231"/>
                </a:lnTo>
                <a:lnTo>
                  <a:pt x="111" y="223"/>
                </a:lnTo>
                <a:lnTo>
                  <a:pt x="125" y="212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9" name=""/>
          <p:cNvSpPr/>
          <p:nvPr/>
        </p:nvSpPr>
        <p:spPr>
          <a:xfrm>
            <a:off x="8872560" y="4732200"/>
            <a:ext cx="474480" cy="274680"/>
          </a:xfrm>
          <a:custGeom>
            <a:avLst/>
            <a:gdLst/>
            <a:ahLst/>
            <a:rect l="l" t="t" r="r" b="b"/>
            <a:pathLst>
              <a:path w="266" h="164">
                <a:moveTo>
                  <a:pt x="46" y="8"/>
                </a:moveTo>
                <a:lnTo>
                  <a:pt x="57" y="5"/>
                </a:lnTo>
                <a:lnTo>
                  <a:pt x="66" y="3"/>
                </a:lnTo>
                <a:lnTo>
                  <a:pt x="77" y="3"/>
                </a:lnTo>
                <a:lnTo>
                  <a:pt x="86" y="0"/>
                </a:lnTo>
                <a:lnTo>
                  <a:pt x="96" y="0"/>
                </a:lnTo>
                <a:lnTo>
                  <a:pt x="107" y="3"/>
                </a:lnTo>
                <a:lnTo>
                  <a:pt x="116" y="8"/>
                </a:lnTo>
                <a:lnTo>
                  <a:pt x="127" y="16"/>
                </a:lnTo>
                <a:lnTo>
                  <a:pt x="139" y="27"/>
                </a:lnTo>
                <a:lnTo>
                  <a:pt x="150" y="38"/>
                </a:lnTo>
                <a:lnTo>
                  <a:pt x="159" y="51"/>
                </a:lnTo>
                <a:lnTo>
                  <a:pt x="171" y="62"/>
                </a:lnTo>
                <a:lnTo>
                  <a:pt x="180" y="75"/>
                </a:lnTo>
                <a:lnTo>
                  <a:pt x="191" y="86"/>
                </a:lnTo>
                <a:lnTo>
                  <a:pt x="200" y="94"/>
                </a:lnTo>
                <a:lnTo>
                  <a:pt x="212" y="102"/>
                </a:lnTo>
                <a:lnTo>
                  <a:pt x="232" y="118"/>
                </a:lnTo>
                <a:lnTo>
                  <a:pt x="250" y="137"/>
                </a:lnTo>
                <a:lnTo>
                  <a:pt x="262" y="156"/>
                </a:lnTo>
                <a:lnTo>
                  <a:pt x="266" y="164"/>
                </a:lnTo>
                <a:lnTo>
                  <a:pt x="189" y="142"/>
                </a:lnTo>
                <a:lnTo>
                  <a:pt x="141" y="150"/>
                </a:lnTo>
                <a:lnTo>
                  <a:pt x="137" y="150"/>
                </a:lnTo>
                <a:lnTo>
                  <a:pt x="127" y="150"/>
                </a:lnTo>
                <a:lnTo>
                  <a:pt x="114" y="148"/>
                </a:lnTo>
                <a:lnTo>
                  <a:pt x="98" y="142"/>
                </a:lnTo>
                <a:lnTo>
                  <a:pt x="80" y="134"/>
                </a:lnTo>
                <a:lnTo>
                  <a:pt x="61" y="123"/>
                </a:lnTo>
                <a:lnTo>
                  <a:pt x="48" y="107"/>
                </a:lnTo>
                <a:lnTo>
                  <a:pt x="39" y="86"/>
                </a:lnTo>
                <a:lnTo>
                  <a:pt x="32" y="73"/>
                </a:lnTo>
                <a:lnTo>
                  <a:pt x="21" y="59"/>
                </a:lnTo>
                <a:lnTo>
                  <a:pt x="11" y="51"/>
                </a:lnTo>
                <a:lnTo>
                  <a:pt x="2" y="40"/>
                </a:lnTo>
                <a:lnTo>
                  <a:pt x="0" y="30"/>
                </a:lnTo>
                <a:lnTo>
                  <a:pt x="5" y="22"/>
                </a:lnTo>
                <a:lnTo>
                  <a:pt x="21" y="14"/>
                </a:lnTo>
                <a:lnTo>
                  <a:pt x="46" y="8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0" name=""/>
          <p:cNvSpPr/>
          <p:nvPr/>
        </p:nvSpPr>
        <p:spPr>
          <a:xfrm>
            <a:off x="9771120" y="5959440"/>
            <a:ext cx="217440" cy="297000"/>
          </a:xfrm>
          <a:custGeom>
            <a:avLst/>
            <a:gdLst/>
            <a:ahLst/>
            <a:rect l="l" t="t" r="r" b="b"/>
            <a:pathLst>
              <a:path w="122" h="177">
                <a:moveTo>
                  <a:pt x="34" y="93"/>
                </a:moveTo>
                <a:lnTo>
                  <a:pt x="43" y="88"/>
                </a:lnTo>
                <a:lnTo>
                  <a:pt x="54" y="80"/>
                </a:lnTo>
                <a:lnTo>
                  <a:pt x="68" y="67"/>
                </a:lnTo>
                <a:lnTo>
                  <a:pt x="79" y="51"/>
                </a:lnTo>
                <a:lnTo>
                  <a:pt x="93" y="37"/>
                </a:lnTo>
                <a:lnTo>
                  <a:pt x="104" y="21"/>
                </a:lnTo>
                <a:lnTo>
                  <a:pt x="113" y="10"/>
                </a:lnTo>
                <a:lnTo>
                  <a:pt x="118" y="2"/>
                </a:lnTo>
                <a:lnTo>
                  <a:pt x="122" y="0"/>
                </a:lnTo>
                <a:lnTo>
                  <a:pt x="122" y="5"/>
                </a:lnTo>
                <a:lnTo>
                  <a:pt x="122" y="21"/>
                </a:lnTo>
                <a:lnTo>
                  <a:pt x="120" y="45"/>
                </a:lnTo>
                <a:lnTo>
                  <a:pt x="116" y="69"/>
                </a:lnTo>
                <a:lnTo>
                  <a:pt x="104" y="88"/>
                </a:lnTo>
                <a:lnTo>
                  <a:pt x="91" y="101"/>
                </a:lnTo>
                <a:lnTo>
                  <a:pt x="77" y="110"/>
                </a:lnTo>
                <a:lnTo>
                  <a:pt x="70" y="118"/>
                </a:lnTo>
                <a:lnTo>
                  <a:pt x="66" y="134"/>
                </a:lnTo>
                <a:lnTo>
                  <a:pt x="66" y="152"/>
                </a:lnTo>
                <a:lnTo>
                  <a:pt x="66" y="166"/>
                </a:lnTo>
                <a:lnTo>
                  <a:pt x="56" y="174"/>
                </a:lnTo>
                <a:lnTo>
                  <a:pt x="38" y="177"/>
                </a:lnTo>
                <a:lnTo>
                  <a:pt x="15" y="171"/>
                </a:lnTo>
                <a:lnTo>
                  <a:pt x="2" y="158"/>
                </a:lnTo>
                <a:lnTo>
                  <a:pt x="0" y="139"/>
                </a:lnTo>
                <a:lnTo>
                  <a:pt x="4" y="118"/>
                </a:lnTo>
                <a:lnTo>
                  <a:pt x="15" y="101"/>
                </a:lnTo>
                <a:lnTo>
                  <a:pt x="34" y="93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1" name=""/>
          <p:cNvSpPr/>
          <p:nvPr/>
        </p:nvSpPr>
        <p:spPr>
          <a:xfrm>
            <a:off x="10001160" y="5754600"/>
            <a:ext cx="174600" cy="243000"/>
          </a:xfrm>
          <a:custGeom>
            <a:avLst/>
            <a:gdLst/>
            <a:ahLst/>
            <a:rect l="l" t="t" r="r" b="b"/>
            <a:pathLst>
              <a:path w="98" h="145">
                <a:moveTo>
                  <a:pt x="5" y="0"/>
                </a:moveTo>
                <a:lnTo>
                  <a:pt x="18" y="11"/>
                </a:lnTo>
                <a:lnTo>
                  <a:pt x="32" y="32"/>
                </a:lnTo>
                <a:lnTo>
                  <a:pt x="43" y="53"/>
                </a:lnTo>
                <a:lnTo>
                  <a:pt x="52" y="64"/>
                </a:lnTo>
                <a:lnTo>
                  <a:pt x="64" y="64"/>
                </a:lnTo>
                <a:lnTo>
                  <a:pt x="77" y="64"/>
                </a:lnTo>
                <a:lnTo>
                  <a:pt x="91" y="67"/>
                </a:lnTo>
                <a:lnTo>
                  <a:pt x="98" y="75"/>
                </a:lnTo>
                <a:lnTo>
                  <a:pt x="98" y="88"/>
                </a:lnTo>
                <a:lnTo>
                  <a:pt x="93" y="102"/>
                </a:lnTo>
                <a:lnTo>
                  <a:pt x="84" y="118"/>
                </a:lnTo>
                <a:lnTo>
                  <a:pt x="75" y="131"/>
                </a:lnTo>
                <a:lnTo>
                  <a:pt x="66" y="139"/>
                </a:lnTo>
                <a:lnTo>
                  <a:pt x="57" y="145"/>
                </a:lnTo>
                <a:lnTo>
                  <a:pt x="46" y="142"/>
                </a:lnTo>
                <a:lnTo>
                  <a:pt x="37" y="131"/>
                </a:lnTo>
                <a:lnTo>
                  <a:pt x="30" y="115"/>
                </a:lnTo>
                <a:lnTo>
                  <a:pt x="25" y="99"/>
                </a:lnTo>
                <a:lnTo>
                  <a:pt x="23" y="83"/>
                </a:lnTo>
                <a:lnTo>
                  <a:pt x="23" y="72"/>
                </a:lnTo>
                <a:lnTo>
                  <a:pt x="21" y="59"/>
                </a:lnTo>
                <a:lnTo>
                  <a:pt x="14" y="43"/>
                </a:lnTo>
                <a:lnTo>
                  <a:pt x="5" y="32"/>
                </a:lnTo>
                <a:lnTo>
                  <a:pt x="0" y="27"/>
                </a:lnTo>
                <a:lnTo>
                  <a:pt x="5" y="0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2" name=""/>
          <p:cNvSpPr/>
          <p:nvPr/>
        </p:nvSpPr>
        <p:spPr>
          <a:xfrm>
            <a:off x="2557440" y="4097160"/>
            <a:ext cx="309600" cy="171720"/>
          </a:xfrm>
          <a:custGeom>
            <a:avLst/>
            <a:gdLst/>
            <a:ahLst/>
            <a:rect l="l" t="t" r="r" b="b"/>
            <a:pathLst>
              <a:path w="173" h="102">
                <a:moveTo>
                  <a:pt x="0" y="11"/>
                </a:moveTo>
                <a:lnTo>
                  <a:pt x="7" y="0"/>
                </a:lnTo>
                <a:lnTo>
                  <a:pt x="19" y="0"/>
                </a:lnTo>
                <a:lnTo>
                  <a:pt x="37" y="6"/>
                </a:lnTo>
                <a:lnTo>
                  <a:pt x="55" y="17"/>
                </a:lnTo>
                <a:lnTo>
                  <a:pt x="75" y="27"/>
                </a:lnTo>
                <a:lnTo>
                  <a:pt x="96" y="41"/>
                </a:lnTo>
                <a:lnTo>
                  <a:pt x="114" y="54"/>
                </a:lnTo>
                <a:lnTo>
                  <a:pt x="128" y="62"/>
                </a:lnTo>
                <a:lnTo>
                  <a:pt x="151" y="73"/>
                </a:lnTo>
                <a:lnTo>
                  <a:pt x="169" y="86"/>
                </a:lnTo>
                <a:lnTo>
                  <a:pt x="173" y="97"/>
                </a:lnTo>
                <a:lnTo>
                  <a:pt x="162" y="102"/>
                </a:lnTo>
                <a:lnTo>
                  <a:pt x="151" y="102"/>
                </a:lnTo>
                <a:lnTo>
                  <a:pt x="137" y="100"/>
                </a:lnTo>
                <a:lnTo>
                  <a:pt x="126" y="97"/>
                </a:lnTo>
                <a:lnTo>
                  <a:pt x="112" y="94"/>
                </a:lnTo>
                <a:lnTo>
                  <a:pt x="100" y="94"/>
                </a:lnTo>
                <a:lnTo>
                  <a:pt x="91" y="92"/>
                </a:lnTo>
                <a:lnTo>
                  <a:pt x="87" y="89"/>
                </a:lnTo>
                <a:lnTo>
                  <a:pt x="85" y="89"/>
                </a:lnTo>
                <a:lnTo>
                  <a:pt x="80" y="86"/>
                </a:lnTo>
                <a:lnTo>
                  <a:pt x="71" y="81"/>
                </a:lnTo>
                <a:lnTo>
                  <a:pt x="57" y="73"/>
                </a:lnTo>
                <a:lnTo>
                  <a:pt x="41" y="62"/>
                </a:lnTo>
                <a:lnTo>
                  <a:pt x="25" y="49"/>
                </a:lnTo>
                <a:lnTo>
                  <a:pt x="12" y="35"/>
                </a:lnTo>
                <a:lnTo>
                  <a:pt x="3" y="22"/>
                </a:lnTo>
                <a:lnTo>
                  <a:pt x="0" y="11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3" name=""/>
          <p:cNvSpPr/>
          <p:nvPr/>
        </p:nvSpPr>
        <p:spPr>
          <a:xfrm>
            <a:off x="6159600" y="5048280"/>
            <a:ext cx="220680" cy="498600"/>
          </a:xfrm>
          <a:custGeom>
            <a:avLst/>
            <a:gdLst/>
            <a:ahLst/>
            <a:rect l="l" t="t" r="r" b="b"/>
            <a:pathLst>
              <a:path w="123" h="297">
                <a:moveTo>
                  <a:pt x="82" y="5"/>
                </a:moveTo>
                <a:lnTo>
                  <a:pt x="105" y="0"/>
                </a:lnTo>
                <a:lnTo>
                  <a:pt x="116" y="5"/>
                </a:lnTo>
                <a:lnTo>
                  <a:pt x="123" y="21"/>
                </a:lnTo>
                <a:lnTo>
                  <a:pt x="123" y="42"/>
                </a:lnTo>
                <a:lnTo>
                  <a:pt x="121" y="67"/>
                </a:lnTo>
                <a:lnTo>
                  <a:pt x="116" y="93"/>
                </a:lnTo>
                <a:lnTo>
                  <a:pt x="112" y="118"/>
                </a:lnTo>
                <a:lnTo>
                  <a:pt x="109" y="139"/>
                </a:lnTo>
                <a:lnTo>
                  <a:pt x="109" y="179"/>
                </a:lnTo>
                <a:lnTo>
                  <a:pt x="107" y="220"/>
                </a:lnTo>
                <a:lnTo>
                  <a:pt x="103" y="254"/>
                </a:lnTo>
                <a:lnTo>
                  <a:pt x="98" y="276"/>
                </a:lnTo>
                <a:lnTo>
                  <a:pt x="93" y="281"/>
                </a:lnTo>
                <a:lnTo>
                  <a:pt x="87" y="287"/>
                </a:lnTo>
                <a:lnTo>
                  <a:pt x="75" y="292"/>
                </a:lnTo>
                <a:lnTo>
                  <a:pt x="64" y="297"/>
                </a:lnTo>
                <a:lnTo>
                  <a:pt x="50" y="297"/>
                </a:lnTo>
                <a:lnTo>
                  <a:pt x="39" y="295"/>
                </a:lnTo>
                <a:lnTo>
                  <a:pt x="30" y="284"/>
                </a:lnTo>
                <a:lnTo>
                  <a:pt x="21" y="270"/>
                </a:lnTo>
                <a:lnTo>
                  <a:pt x="9" y="233"/>
                </a:lnTo>
                <a:lnTo>
                  <a:pt x="3" y="201"/>
                </a:lnTo>
                <a:lnTo>
                  <a:pt x="0" y="174"/>
                </a:lnTo>
                <a:lnTo>
                  <a:pt x="3" y="155"/>
                </a:lnTo>
                <a:lnTo>
                  <a:pt x="9" y="136"/>
                </a:lnTo>
                <a:lnTo>
                  <a:pt x="21" y="115"/>
                </a:lnTo>
                <a:lnTo>
                  <a:pt x="37" y="99"/>
                </a:lnTo>
                <a:lnTo>
                  <a:pt x="50" y="93"/>
                </a:lnTo>
                <a:lnTo>
                  <a:pt x="59" y="80"/>
                </a:lnTo>
                <a:lnTo>
                  <a:pt x="66" y="51"/>
                </a:lnTo>
                <a:lnTo>
                  <a:pt x="73" y="21"/>
                </a:lnTo>
                <a:lnTo>
                  <a:pt x="82" y="5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94" name=""/>
          <p:cNvGrpSpPr/>
          <p:nvPr/>
        </p:nvGrpSpPr>
        <p:grpSpPr>
          <a:xfrm>
            <a:off x="1538280" y="3048120"/>
            <a:ext cx="261720" cy="210600"/>
            <a:chOff x="1538280" y="3048120"/>
            <a:chExt cx="261720" cy="210600"/>
          </a:xfrm>
        </p:grpSpPr>
        <p:sp>
          <p:nvSpPr>
            <p:cNvPr id="195" name=""/>
            <p:cNvSpPr/>
            <p:nvPr/>
          </p:nvSpPr>
          <p:spPr>
            <a:xfrm>
              <a:off x="1538280" y="304812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6" name=""/>
            <p:cNvSpPr/>
            <p:nvPr/>
          </p:nvSpPr>
          <p:spPr>
            <a:xfrm>
              <a:off x="1538280" y="304812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97" name=""/>
          <p:cNvGrpSpPr/>
          <p:nvPr/>
        </p:nvGrpSpPr>
        <p:grpSpPr>
          <a:xfrm>
            <a:off x="8658360" y="5410080"/>
            <a:ext cx="261360" cy="210960"/>
            <a:chOff x="8658360" y="5410080"/>
            <a:chExt cx="261360" cy="210960"/>
          </a:xfrm>
        </p:grpSpPr>
        <p:sp>
          <p:nvSpPr>
            <p:cNvPr id="198" name=""/>
            <p:cNvSpPr/>
            <p:nvPr/>
          </p:nvSpPr>
          <p:spPr>
            <a:xfrm>
              <a:off x="8658360" y="541008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9" name=""/>
            <p:cNvSpPr/>
            <p:nvPr/>
          </p:nvSpPr>
          <p:spPr>
            <a:xfrm>
              <a:off x="8658360" y="541008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00" name=""/>
          <p:cNvGrpSpPr/>
          <p:nvPr/>
        </p:nvGrpSpPr>
        <p:grpSpPr>
          <a:xfrm>
            <a:off x="5057640" y="2303640"/>
            <a:ext cx="261720" cy="210600"/>
            <a:chOff x="5057640" y="2303640"/>
            <a:chExt cx="261720" cy="210600"/>
          </a:xfrm>
        </p:grpSpPr>
        <p:sp>
          <p:nvSpPr>
            <p:cNvPr id="201" name=""/>
            <p:cNvSpPr/>
            <p:nvPr/>
          </p:nvSpPr>
          <p:spPr>
            <a:xfrm>
              <a:off x="5057640" y="23036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" name=""/>
            <p:cNvSpPr/>
            <p:nvPr/>
          </p:nvSpPr>
          <p:spPr>
            <a:xfrm>
              <a:off x="5057640" y="23036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03" name=""/>
          <p:cNvGrpSpPr/>
          <p:nvPr/>
        </p:nvGrpSpPr>
        <p:grpSpPr>
          <a:xfrm>
            <a:off x="5310360" y="2971800"/>
            <a:ext cx="261360" cy="210600"/>
            <a:chOff x="5310360" y="2971800"/>
            <a:chExt cx="261360" cy="210600"/>
          </a:xfrm>
        </p:grpSpPr>
        <p:sp>
          <p:nvSpPr>
            <p:cNvPr id="204" name=""/>
            <p:cNvSpPr/>
            <p:nvPr/>
          </p:nvSpPr>
          <p:spPr>
            <a:xfrm>
              <a:off x="5310360" y="297180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" name=""/>
            <p:cNvSpPr/>
            <p:nvPr/>
          </p:nvSpPr>
          <p:spPr>
            <a:xfrm>
              <a:off x="5310360" y="297180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06" name=""/>
          <p:cNvGrpSpPr/>
          <p:nvPr/>
        </p:nvGrpSpPr>
        <p:grpSpPr>
          <a:xfrm>
            <a:off x="1886040" y="3751200"/>
            <a:ext cx="261360" cy="210960"/>
            <a:chOff x="1886040" y="3751200"/>
            <a:chExt cx="261360" cy="210960"/>
          </a:xfrm>
        </p:grpSpPr>
        <p:sp>
          <p:nvSpPr>
            <p:cNvPr id="207" name=""/>
            <p:cNvSpPr/>
            <p:nvPr/>
          </p:nvSpPr>
          <p:spPr>
            <a:xfrm>
              <a:off x="1886040" y="375120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8" name=""/>
            <p:cNvSpPr/>
            <p:nvPr/>
          </p:nvSpPr>
          <p:spPr>
            <a:xfrm>
              <a:off x="1886040" y="375120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09" name=""/>
          <p:cNvGrpSpPr/>
          <p:nvPr/>
        </p:nvGrpSpPr>
        <p:grpSpPr>
          <a:xfrm>
            <a:off x="5315040" y="2227320"/>
            <a:ext cx="261360" cy="210600"/>
            <a:chOff x="5315040" y="2227320"/>
            <a:chExt cx="261360" cy="210600"/>
          </a:xfrm>
        </p:grpSpPr>
        <p:sp>
          <p:nvSpPr>
            <p:cNvPr id="210" name=""/>
            <p:cNvSpPr/>
            <p:nvPr/>
          </p:nvSpPr>
          <p:spPr>
            <a:xfrm>
              <a:off x="5315040" y="222732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1" name=""/>
            <p:cNvSpPr/>
            <p:nvPr/>
          </p:nvSpPr>
          <p:spPr>
            <a:xfrm>
              <a:off x="5315040" y="222732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12" name=""/>
          <p:cNvGrpSpPr/>
          <p:nvPr/>
        </p:nvGrpSpPr>
        <p:grpSpPr>
          <a:xfrm>
            <a:off x="5224320" y="2666880"/>
            <a:ext cx="261720" cy="210960"/>
            <a:chOff x="5224320" y="2666880"/>
            <a:chExt cx="261720" cy="210960"/>
          </a:xfrm>
        </p:grpSpPr>
        <p:sp>
          <p:nvSpPr>
            <p:cNvPr id="213" name=""/>
            <p:cNvSpPr/>
            <p:nvPr/>
          </p:nvSpPr>
          <p:spPr>
            <a:xfrm>
              <a:off x="5224320" y="266688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4" name=""/>
            <p:cNvSpPr/>
            <p:nvPr/>
          </p:nvSpPr>
          <p:spPr>
            <a:xfrm>
              <a:off x="5224320" y="266688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15" name=""/>
          <p:cNvGrpSpPr/>
          <p:nvPr/>
        </p:nvGrpSpPr>
        <p:grpSpPr>
          <a:xfrm>
            <a:off x="5572080" y="2286000"/>
            <a:ext cx="261720" cy="210600"/>
            <a:chOff x="5572080" y="2286000"/>
            <a:chExt cx="261720" cy="210600"/>
          </a:xfrm>
        </p:grpSpPr>
        <p:sp>
          <p:nvSpPr>
            <p:cNvPr id="216" name=""/>
            <p:cNvSpPr/>
            <p:nvPr/>
          </p:nvSpPr>
          <p:spPr>
            <a:xfrm>
              <a:off x="5572080" y="228600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7" name=""/>
            <p:cNvSpPr/>
            <p:nvPr/>
          </p:nvSpPr>
          <p:spPr>
            <a:xfrm>
              <a:off x="5572080" y="228600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18" name=""/>
          <p:cNvGrpSpPr/>
          <p:nvPr/>
        </p:nvGrpSpPr>
        <p:grpSpPr>
          <a:xfrm>
            <a:off x="4967280" y="2895480"/>
            <a:ext cx="261720" cy="210960"/>
            <a:chOff x="4967280" y="2895480"/>
            <a:chExt cx="261720" cy="210960"/>
          </a:xfrm>
        </p:grpSpPr>
        <p:sp>
          <p:nvSpPr>
            <p:cNvPr id="219" name=""/>
            <p:cNvSpPr/>
            <p:nvPr/>
          </p:nvSpPr>
          <p:spPr>
            <a:xfrm>
              <a:off x="4967280" y="289548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0" name=""/>
            <p:cNvSpPr/>
            <p:nvPr/>
          </p:nvSpPr>
          <p:spPr>
            <a:xfrm>
              <a:off x="4967280" y="289548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21" name=""/>
          <p:cNvGrpSpPr/>
          <p:nvPr/>
        </p:nvGrpSpPr>
        <p:grpSpPr>
          <a:xfrm>
            <a:off x="5400720" y="2743200"/>
            <a:ext cx="261360" cy="210600"/>
            <a:chOff x="5400720" y="2743200"/>
            <a:chExt cx="261360" cy="210600"/>
          </a:xfrm>
        </p:grpSpPr>
        <p:sp>
          <p:nvSpPr>
            <p:cNvPr id="222" name=""/>
            <p:cNvSpPr/>
            <p:nvPr/>
          </p:nvSpPr>
          <p:spPr>
            <a:xfrm>
              <a:off x="5400720" y="274320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3" name=""/>
            <p:cNvSpPr/>
            <p:nvPr/>
          </p:nvSpPr>
          <p:spPr>
            <a:xfrm>
              <a:off x="5400720" y="274320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24" name=""/>
          <p:cNvGrpSpPr/>
          <p:nvPr/>
        </p:nvGrpSpPr>
        <p:grpSpPr>
          <a:xfrm>
            <a:off x="5481720" y="2913120"/>
            <a:ext cx="261360" cy="210600"/>
            <a:chOff x="5481720" y="2913120"/>
            <a:chExt cx="261360" cy="210600"/>
          </a:xfrm>
        </p:grpSpPr>
        <p:sp>
          <p:nvSpPr>
            <p:cNvPr id="225" name=""/>
            <p:cNvSpPr/>
            <p:nvPr/>
          </p:nvSpPr>
          <p:spPr>
            <a:xfrm>
              <a:off x="5481720" y="291312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6" name=""/>
            <p:cNvSpPr/>
            <p:nvPr/>
          </p:nvSpPr>
          <p:spPr>
            <a:xfrm>
              <a:off x="5481720" y="291312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27" name=""/>
          <p:cNvGrpSpPr/>
          <p:nvPr/>
        </p:nvGrpSpPr>
        <p:grpSpPr>
          <a:xfrm>
            <a:off x="4886280" y="2608200"/>
            <a:ext cx="261720" cy="210960"/>
            <a:chOff x="4886280" y="2608200"/>
            <a:chExt cx="261720" cy="210960"/>
          </a:xfrm>
        </p:grpSpPr>
        <p:sp>
          <p:nvSpPr>
            <p:cNvPr id="228" name=""/>
            <p:cNvSpPr/>
            <p:nvPr/>
          </p:nvSpPr>
          <p:spPr>
            <a:xfrm>
              <a:off x="4886280" y="260820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9" name=""/>
            <p:cNvSpPr/>
            <p:nvPr/>
          </p:nvSpPr>
          <p:spPr>
            <a:xfrm>
              <a:off x="4886280" y="260820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30" name=""/>
          <p:cNvGrpSpPr/>
          <p:nvPr/>
        </p:nvGrpSpPr>
        <p:grpSpPr>
          <a:xfrm>
            <a:off x="5486400" y="2760840"/>
            <a:ext cx="261720" cy="210600"/>
            <a:chOff x="5486400" y="2760840"/>
            <a:chExt cx="261720" cy="210600"/>
          </a:xfrm>
        </p:grpSpPr>
        <p:sp>
          <p:nvSpPr>
            <p:cNvPr id="231" name=""/>
            <p:cNvSpPr/>
            <p:nvPr/>
          </p:nvSpPr>
          <p:spPr>
            <a:xfrm>
              <a:off x="5486400" y="27608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2" name=""/>
            <p:cNvSpPr/>
            <p:nvPr/>
          </p:nvSpPr>
          <p:spPr>
            <a:xfrm>
              <a:off x="5486400" y="27608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66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33" name=""/>
          <p:cNvGrpSpPr/>
          <p:nvPr/>
        </p:nvGrpSpPr>
        <p:grpSpPr>
          <a:xfrm>
            <a:off x="1795320" y="3598920"/>
            <a:ext cx="261720" cy="210600"/>
            <a:chOff x="1795320" y="3598920"/>
            <a:chExt cx="261720" cy="210600"/>
          </a:xfrm>
        </p:grpSpPr>
        <p:sp>
          <p:nvSpPr>
            <p:cNvPr id="234" name=""/>
            <p:cNvSpPr/>
            <p:nvPr/>
          </p:nvSpPr>
          <p:spPr>
            <a:xfrm>
              <a:off x="1795320" y="359892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5" name=""/>
            <p:cNvSpPr/>
            <p:nvPr/>
          </p:nvSpPr>
          <p:spPr>
            <a:xfrm>
              <a:off x="1795320" y="359892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36" name=""/>
          <p:cNvGrpSpPr/>
          <p:nvPr/>
        </p:nvGrpSpPr>
        <p:grpSpPr>
          <a:xfrm>
            <a:off x="3019320" y="5816520"/>
            <a:ext cx="261720" cy="210960"/>
            <a:chOff x="3019320" y="5816520"/>
            <a:chExt cx="261720" cy="210960"/>
          </a:xfrm>
        </p:grpSpPr>
        <p:sp>
          <p:nvSpPr>
            <p:cNvPr id="237" name=""/>
            <p:cNvSpPr/>
            <p:nvPr/>
          </p:nvSpPr>
          <p:spPr>
            <a:xfrm>
              <a:off x="3019320" y="581652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8" name=""/>
            <p:cNvSpPr/>
            <p:nvPr/>
          </p:nvSpPr>
          <p:spPr>
            <a:xfrm>
              <a:off x="3019320" y="581652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39" name=""/>
          <p:cNvGrpSpPr/>
          <p:nvPr/>
        </p:nvGrpSpPr>
        <p:grpSpPr>
          <a:xfrm>
            <a:off x="8915400" y="5410080"/>
            <a:ext cx="261720" cy="210960"/>
            <a:chOff x="8915400" y="5410080"/>
            <a:chExt cx="261720" cy="210960"/>
          </a:xfrm>
        </p:grpSpPr>
        <p:sp>
          <p:nvSpPr>
            <p:cNvPr id="240" name=""/>
            <p:cNvSpPr/>
            <p:nvPr/>
          </p:nvSpPr>
          <p:spPr>
            <a:xfrm>
              <a:off x="8915400" y="541008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1" name=""/>
            <p:cNvSpPr/>
            <p:nvPr/>
          </p:nvSpPr>
          <p:spPr>
            <a:xfrm>
              <a:off x="8915400" y="541008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42" name=""/>
          <p:cNvGrpSpPr/>
          <p:nvPr/>
        </p:nvGrpSpPr>
        <p:grpSpPr>
          <a:xfrm>
            <a:off x="7029360" y="4114800"/>
            <a:ext cx="267840" cy="209160"/>
            <a:chOff x="7029360" y="4114800"/>
            <a:chExt cx="267840" cy="209160"/>
          </a:xfrm>
        </p:grpSpPr>
        <p:sp>
          <p:nvSpPr>
            <p:cNvPr id="243" name=""/>
            <p:cNvSpPr/>
            <p:nvPr/>
          </p:nvSpPr>
          <p:spPr>
            <a:xfrm>
              <a:off x="7029360" y="4114800"/>
              <a:ext cx="267840" cy="2091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4" name=""/>
            <p:cNvSpPr/>
            <p:nvPr/>
          </p:nvSpPr>
          <p:spPr>
            <a:xfrm>
              <a:off x="7029360" y="4114800"/>
              <a:ext cx="267840" cy="2091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45" name=""/>
          <p:cNvGrpSpPr/>
          <p:nvPr/>
        </p:nvGrpSpPr>
        <p:grpSpPr>
          <a:xfrm>
            <a:off x="2909880" y="4114800"/>
            <a:ext cx="261720" cy="210600"/>
            <a:chOff x="2909880" y="4114800"/>
            <a:chExt cx="261720" cy="210600"/>
          </a:xfrm>
        </p:grpSpPr>
        <p:sp>
          <p:nvSpPr>
            <p:cNvPr id="246" name=""/>
            <p:cNvSpPr/>
            <p:nvPr/>
          </p:nvSpPr>
          <p:spPr>
            <a:xfrm>
              <a:off x="2909880" y="411480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7" name=""/>
            <p:cNvSpPr/>
            <p:nvPr/>
          </p:nvSpPr>
          <p:spPr>
            <a:xfrm>
              <a:off x="2909880" y="411480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48" name=""/>
          <p:cNvGrpSpPr/>
          <p:nvPr/>
        </p:nvGrpSpPr>
        <p:grpSpPr>
          <a:xfrm>
            <a:off x="4881600" y="2743200"/>
            <a:ext cx="261720" cy="210600"/>
            <a:chOff x="4881600" y="2743200"/>
            <a:chExt cx="261720" cy="210600"/>
          </a:xfrm>
        </p:grpSpPr>
        <p:sp>
          <p:nvSpPr>
            <p:cNvPr id="249" name=""/>
            <p:cNvSpPr/>
            <p:nvPr/>
          </p:nvSpPr>
          <p:spPr>
            <a:xfrm>
              <a:off x="4881600" y="274320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0" name=""/>
            <p:cNvSpPr/>
            <p:nvPr/>
          </p:nvSpPr>
          <p:spPr>
            <a:xfrm>
              <a:off x="4881600" y="274320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51" name=""/>
          <p:cNvGrpSpPr/>
          <p:nvPr/>
        </p:nvGrpSpPr>
        <p:grpSpPr>
          <a:xfrm>
            <a:off x="2138400" y="3598920"/>
            <a:ext cx="261720" cy="210600"/>
            <a:chOff x="2138400" y="3598920"/>
            <a:chExt cx="261720" cy="210600"/>
          </a:xfrm>
        </p:grpSpPr>
        <p:sp>
          <p:nvSpPr>
            <p:cNvPr id="252" name=""/>
            <p:cNvSpPr/>
            <p:nvPr/>
          </p:nvSpPr>
          <p:spPr>
            <a:xfrm>
              <a:off x="2138400" y="359892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3" name=""/>
            <p:cNvSpPr/>
            <p:nvPr/>
          </p:nvSpPr>
          <p:spPr>
            <a:xfrm>
              <a:off x="2138400" y="359892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54" name=""/>
          <p:cNvGrpSpPr/>
          <p:nvPr/>
        </p:nvGrpSpPr>
        <p:grpSpPr>
          <a:xfrm>
            <a:off x="4795920" y="2666880"/>
            <a:ext cx="261360" cy="210960"/>
            <a:chOff x="4795920" y="2666880"/>
            <a:chExt cx="261360" cy="210960"/>
          </a:xfrm>
        </p:grpSpPr>
        <p:sp>
          <p:nvSpPr>
            <p:cNvPr id="255" name=""/>
            <p:cNvSpPr/>
            <p:nvPr/>
          </p:nvSpPr>
          <p:spPr>
            <a:xfrm>
              <a:off x="4795920" y="266688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6" name=""/>
            <p:cNvSpPr/>
            <p:nvPr/>
          </p:nvSpPr>
          <p:spPr>
            <a:xfrm>
              <a:off x="4795920" y="266688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57" name=""/>
          <p:cNvGrpSpPr/>
          <p:nvPr/>
        </p:nvGrpSpPr>
        <p:grpSpPr>
          <a:xfrm>
            <a:off x="4714920" y="2743200"/>
            <a:ext cx="261360" cy="210600"/>
            <a:chOff x="4714920" y="2743200"/>
            <a:chExt cx="261360" cy="210600"/>
          </a:xfrm>
        </p:grpSpPr>
        <p:sp>
          <p:nvSpPr>
            <p:cNvPr id="258" name=""/>
            <p:cNvSpPr/>
            <p:nvPr/>
          </p:nvSpPr>
          <p:spPr>
            <a:xfrm>
              <a:off x="4714920" y="274320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" name=""/>
            <p:cNvSpPr/>
            <p:nvPr/>
          </p:nvSpPr>
          <p:spPr>
            <a:xfrm>
              <a:off x="4714920" y="274320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60" name=""/>
          <p:cNvGrpSpPr/>
          <p:nvPr/>
        </p:nvGrpSpPr>
        <p:grpSpPr>
          <a:xfrm>
            <a:off x="4795920" y="2836800"/>
            <a:ext cx="261360" cy="210960"/>
            <a:chOff x="4795920" y="2836800"/>
            <a:chExt cx="261360" cy="210960"/>
          </a:xfrm>
        </p:grpSpPr>
        <p:sp>
          <p:nvSpPr>
            <p:cNvPr id="261" name=""/>
            <p:cNvSpPr/>
            <p:nvPr/>
          </p:nvSpPr>
          <p:spPr>
            <a:xfrm>
              <a:off x="4795920" y="283680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" name=""/>
            <p:cNvSpPr/>
            <p:nvPr/>
          </p:nvSpPr>
          <p:spPr>
            <a:xfrm>
              <a:off x="4795920" y="283680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63" name=""/>
          <p:cNvGrpSpPr/>
          <p:nvPr/>
        </p:nvGrpSpPr>
        <p:grpSpPr>
          <a:xfrm>
            <a:off x="1967040" y="3446640"/>
            <a:ext cx="261360" cy="210600"/>
            <a:chOff x="1967040" y="3446640"/>
            <a:chExt cx="261360" cy="210600"/>
          </a:xfrm>
        </p:grpSpPr>
        <p:sp>
          <p:nvSpPr>
            <p:cNvPr id="264" name=""/>
            <p:cNvSpPr/>
            <p:nvPr/>
          </p:nvSpPr>
          <p:spPr>
            <a:xfrm>
              <a:off x="1967040" y="344664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" name=""/>
            <p:cNvSpPr/>
            <p:nvPr/>
          </p:nvSpPr>
          <p:spPr>
            <a:xfrm>
              <a:off x="1967040" y="344664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66" name=""/>
          <p:cNvGrpSpPr/>
          <p:nvPr/>
        </p:nvGrpSpPr>
        <p:grpSpPr>
          <a:xfrm>
            <a:off x="2224080" y="3446640"/>
            <a:ext cx="261720" cy="210600"/>
            <a:chOff x="2224080" y="3446640"/>
            <a:chExt cx="261720" cy="210600"/>
          </a:xfrm>
        </p:grpSpPr>
        <p:sp>
          <p:nvSpPr>
            <p:cNvPr id="267" name=""/>
            <p:cNvSpPr/>
            <p:nvPr/>
          </p:nvSpPr>
          <p:spPr>
            <a:xfrm>
              <a:off x="2224080" y="34466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8" name=""/>
            <p:cNvSpPr/>
            <p:nvPr/>
          </p:nvSpPr>
          <p:spPr>
            <a:xfrm>
              <a:off x="2224080" y="34466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69" name=""/>
          <p:cNvSpPr/>
          <p:nvPr/>
        </p:nvSpPr>
        <p:spPr>
          <a:xfrm>
            <a:off x="3969720" y="5970600"/>
            <a:ext cx="280116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= EnronOnline Trading Activity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= Other eCommerce Activity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= Planned eCommerce Activity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70" name=""/>
          <p:cNvGrpSpPr/>
          <p:nvPr/>
        </p:nvGrpSpPr>
        <p:grpSpPr>
          <a:xfrm>
            <a:off x="3600360" y="6189840"/>
            <a:ext cx="261720" cy="210600"/>
            <a:chOff x="3600360" y="6189840"/>
            <a:chExt cx="261720" cy="210600"/>
          </a:xfrm>
        </p:grpSpPr>
        <p:sp>
          <p:nvSpPr>
            <p:cNvPr id="271" name=""/>
            <p:cNvSpPr/>
            <p:nvPr/>
          </p:nvSpPr>
          <p:spPr>
            <a:xfrm>
              <a:off x="3600360" y="61898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2" name=""/>
            <p:cNvSpPr/>
            <p:nvPr/>
          </p:nvSpPr>
          <p:spPr>
            <a:xfrm>
              <a:off x="3600360" y="61898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73" name=""/>
          <p:cNvGrpSpPr/>
          <p:nvPr/>
        </p:nvGrpSpPr>
        <p:grpSpPr>
          <a:xfrm>
            <a:off x="3600360" y="6419880"/>
            <a:ext cx="267840" cy="209160"/>
            <a:chOff x="3600360" y="6419880"/>
            <a:chExt cx="267840" cy="209160"/>
          </a:xfrm>
        </p:grpSpPr>
        <p:sp>
          <p:nvSpPr>
            <p:cNvPr id="274" name=""/>
            <p:cNvSpPr/>
            <p:nvPr/>
          </p:nvSpPr>
          <p:spPr>
            <a:xfrm>
              <a:off x="3600360" y="6419880"/>
              <a:ext cx="267840" cy="2091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c99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5" name=""/>
            <p:cNvSpPr/>
            <p:nvPr/>
          </p:nvSpPr>
          <p:spPr>
            <a:xfrm>
              <a:off x="3600360" y="6419880"/>
              <a:ext cx="267840" cy="2091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cc99ff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76" name=""/>
          <p:cNvGrpSpPr/>
          <p:nvPr/>
        </p:nvGrpSpPr>
        <p:grpSpPr>
          <a:xfrm>
            <a:off x="3600360" y="5961240"/>
            <a:ext cx="261720" cy="210600"/>
            <a:chOff x="3600360" y="5961240"/>
            <a:chExt cx="261720" cy="210600"/>
          </a:xfrm>
        </p:grpSpPr>
        <p:sp>
          <p:nvSpPr>
            <p:cNvPr id="277" name=""/>
            <p:cNvSpPr/>
            <p:nvPr/>
          </p:nvSpPr>
          <p:spPr>
            <a:xfrm>
              <a:off x="3600360" y="59612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8" name=""/>
            <p:cNvSpPr/>
            <p:nvPr/>
          </p:nvSpPr>
          <p:spPr>
            <a:xfrm>
              <a:off x="3600360" y="59612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79" name=""/>
          <p:cNvGrpSpPr/>
          <p:nvPr/>
        </p:nvGrpSpPr>
        <p:grpSpPr>
          <a:xfrm>
            <a:off x="1628640" y="3446640"/>
            <a:ext cx="261720" cy="210600"/>
            <a:chOff x="1628640" y="3446640"/>
            <a:chExt cx="261720" cy="210600"/>
          </a:xfrm>
        </p:grpSpPr>
        <p:sp>
          <p:nvSpPr>
            <p:cNvPr id="280" name=""/>
            <p:cNvSpPr/>
            <p:nvPr/>
          </p:nvSpPr>
          <p:spPr>
            <a:xfrm>
              <a:off x="1628640" y="34466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1" name=""/>
            <p:cNvSpPr/>
            <p:nvPr/>
          </p:nvSpPr>
          <p:spPr>
            <a:xfrm>
              <a:off x="1628640" y="34466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82" name=""/>
          <p:cNvGrpSpPr/>
          <p:nvPr/>
        </p:nvGrpSpPr>
        <p:grpSpPr>
          <a:xfrm>
            <a:off x="1285920" y="3352680"/>
            <a:ext cx="261360" cy="210960"/>
            <a:chOff x="1285920" y="3352680"/>
            <a:chExt cx="261360" cy="210960"/>
          </a:xfrm>
        </p:grpSpPr>
        <p:sp>
          <p:nvSpPr>
            <p:cNvPr id="283" name=""/>
            <p:cNvSpPr/>
            <p:nvPr/>
          </p:nvSpPr>
          <p:spPr>
            <a:xfrm>
              <a:off x="1285920" y="335268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4" name=""/>
            <p:cNvSpPr/>
            <p:nvPr/>
          </p:nvSpPr>
          <p:spPr>
            <a:xfrm>
              <a:off x="1285920" y="335268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85" name=""/>
          <p:cNvGrpSpPr/>
          <p:nvPr/>
        </p:nvGrpSpPr>
        <p:grpSpPr>
          <a:xfrm>
            <a:off x="8989920" y="3429000"/>
            <a:ext cx="268200" cy="209160"/>
            <a:chOff x="8989920" y="3429000"/>
            <a:chExt cx="268200" cy="209160"/>
          </a:xfrm>
        </p:grpSpPr>
        <p:sp>
          <p:nvSpPr>
            <p:cNvPr id="286" name=""/>
            <p:cNvSpPr/>
            <p:nvPr/>
          </p:nvSpPr>
          <p:spPr>
            <a:xfrm>
              <a:off x="8989920" y="3429000"/>
              <a:ext cx="268200" cy="2091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7" name=""/>
            <p:cNvSpPr/>
            <p:nvPr/>
          </p:nvSpPr>
          <p:spPr>
            <a:xfrm>
              <a:off x="8989920" y="3429000"/>
              <a:ext cx="268200" cy="2091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88" name=""/>
          <p:cNvGrpSpPr/>
          <p:nvPr/>
        </p:nvGrpSpPr>
        <p:grpSpPr>
          <a:xfrm>
            <a:off x="5143680" y="2989440"/>
            <a:ext cx="261360" cy="210600"/>
            <a:chOff x="5143680" y="2989440"/>
            <a:chExt cx="261360" cy="210600"/>
          </a:xfrm>
        </p:grpSpPr>
        <p:sp>
          <p:nvSpPr>
            <p:cNvPr id="289" name=""/>
            <p:cNvSpPr/>
            <p:nvPr/>
          </p:nvSpPr>
          <p:spPr>
            <a:xfrm>
              <a:off x="5143680" y="298944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0" name=""/>
            <p:cNvSpPr/>
            <p:nvPr/>
          </p:nvSpPr>
          <p:spPr>
            <a:xfrm>
              <a:off x="5143680" y="298944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91" name=""/>
          <p:cNvGrpSpPr/>
          <p:nvPr/>
        </p:nvGrpSpPr>
        <p:grpSpPr>
          <a:xfrm>
            <a:off x="2138400" y="3276720"/>
            <a:ext cx="261720" cy="210600"/>
            <a:chOff x="2138400" y="3276720"/>
            <a:chExt cx="261720" cy="210600"/>
          </a:xfrm>
        </p:grpSpPr>
        <p:sp>
          <p:nvSpPr>
            <p:cNvPr id="292" name=""/>
            <p:cNvSpPr/>
            <p:nvPr/>
          </p:nvSpPr>
          <p:spPr>
            <a:xfrm>
              <a:off x="2138400" y="327672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3" name=""/>
            <p:cNvSpPr/>
            <p:nvPr/>
          </p:nvSpPr>
          <p:spPr>
            <a:xfrm>
              <a:off x="2138400" y="327672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94" name=""/>
          <p:cNvGrpSpPr/>
          <p:nvPr/>
        </p:nvGrpSpPr>
        <p:grpSpPr>
          <a:xfrm>
            <a:off x="1795320" y="3276720"/>
            <a:ext cx="261720" cy="210600"/>
            <a:chOff x="1795320" y="3276720"/>
            <a:chExt cx="261720" cy="210600"/>
          </a:xfrm>
        </p:grpSpPr>
        <p:sp>
          <p:nvSpPr>
            <p:cNvPr id="295" name=""/>
            <p:cNvSpPr/>
            <p:nvPr/>
          </p:nvSpPr>
          <p:spPr>
            <a:xfrm>
              <a:off x="1795320" y="327672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6" name=""/>
            <p:cNvSpPr/>
            <p:nvPr/>
          </p:nvSpPr>
          <p:spPr>
            <a:xfrm>
              <a:off x="1795320" y="327672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97" name=""/>
          <p:cNvGrpSpPr/>
          <p:nvPr/>
        </p:nvGrpSpPr>
        <p:grpSpPr>
          <a:xfrm>
            <a:off x="1935000" y="3048120"/>
            <a:ext cx="261720" cy="210600"/>
            <a:chOff x="1935000" y="3048120"/>
            <a:chExt cx="261720" cy="210600"/>
          </a:xfrm>
        </p:grpSpPr>
        <p:sp>
          <p:nvSpPr>
            <p:cNvPr id="298" name=""/>
            <p:cNvSpPr/>
            <p:nvPr/>
          </p:nvSpPr>
          <p:spPr>
            <a:xfrm>
              <a:off x="1935000" y="304812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9" name=""/>
            <p:cNvSpPr/>
            <p:nvPr/>
          </p:nvSpPr>
          <p:spPr>
            <a:xfrm>
              <a:off x="1935000" y="304812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00" name=""/>
          <p:cNvGrpSpPr/>
          <p:nvPr/>
        </p:nvGrpSpPr>
        <p:grpSpPr>
          <a:xfrm>
            <a:off x="7815240" y="4826160"/>
            <a:ext cx="261720" cy="210600"/>
            <a:chOff x="7815240" y="4826160"/>
            <a:chExt cx="261720" cy="210600"/>
          </a:xfrm>
        </p:grpSpPr>
        <p:sp>
          <p:nvSpPr>
            <p:cNvPr id="301" name=""/>
            <p:cNvSpPr/>
            <p:nvPr/>
          </p:nvSpPr>
          <p:spPr>
            <a:xfrm>
              <a:off x="7815240" y="482616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2" name=""/>
            <p:cNvSpPr/>
            <p:nvPr/>
          </p:nvSpPr>
          <p:spPr>
            <a:xfrm>
              <a:off x="7815240" y="482616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03" name=""/>
          <p:cNvGrpSpPr/>
          <p:nvPr/>
        </p:nvGrpSpPr>
        <p:grpSpPr>
          <a:xfrm>
            <a:off x="9461520" y="6272280"/>
            <a:ext cx="658440" cy="585720"/>
            <a:chOff x="9461520" y="6272280"/>
            <a:chExt cx="658440" cy="585720"/>
          </a:xfrm>
        </p:grpSpPr>
        <p:sp>
          <p:nvSpPr>
            <p:cNvPr id="304" name=""/>
            <p:cNvSpPr/>
            <p:nvPr/>
          </p:nvSpPr>
          <p:spPr>
            <a:xfrm>
              <a:off x="9735840" y="648648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5" name=""/>
            <p:cNvSpPr/>
            <p:nvPr/>
          </p:nvSpPr>
          <p:spPr>
            <a:xfrm>
              <a:off x="9524520" y="654660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6" name=""/>
            <p:cNvSpPr/>
            <p:nvPr/>
          </p:nvSpPr>
          <p:spPr>
            <a:xfrm>
              <a:off x="9598680" y="661104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7" name=""/>
            <p:cNvSpPr/>
            <p:nvPr/>
          </p:nvSpPr>
          <p:spPr>
            <a:xfrm>
              <a:off x="9736920" y="6379920"/>
              <a:ext cx="262440" cy="29448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8" name=""/>
            <p:cNvSpPr/>
            <p:nvPr/>
          </p:nvSpPr>
          <p:spPr>
            <a:xfrm>
              <a:off x="9543960" y="6272280"/>
              <a:ext cx="336960" cy="29556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9" name=""/>
            <p:cNvSpPr/>
            <p:nvPr/>
          </p:nvSpPr>
          <p:spPr>
            <a:xfrm>
              <a:off x="9461520" y="6490800"/>
              <a:ext cx="133560" cy="11952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0" name=""/>
            <p:cNvSpPr/>
            <p:nvPr/>
          </p:nvSpPr>
          <p:spPr>
            <a:xfrm>
              <a:off x="9676800" y="668160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11" name=""/>
          <p:cNvGrpSpPr/>
          <p:nvPr/>
        </p:nvGrpSpPr>
        <p:grpSpPr>
          <a:xfrm>
            <a:off x="8934480" y="3510000"/>
            <a:ext cx="261720" cy="210600"/>
            <a:chOff x="8934480" y="3510000"/>
            <a:chExt cx="261720" cy="210600"/>
          </a:xfrm>
        </p:grpSpPr>
        <p:sp>
          <p:nvSpPr>
            <p:cNvPr id="312" name=""/>
            <p:cNvSpPr/>
            <p:nvPr/>
          </p:nvSpPr>
          <p:spPr>
            <a:xfrm>
              <a:off x="8934480" y="351000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3" name=""/>
            <p:cNvSpPr/>
            <p:nvPr/>
          </p:nvSpPr>
          <p:spPr>
            <a:xfrm>
              <a:off x="8934480" y="351000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14" name=""/>
          <p:cNvGrpSpPr/>
          <p:nvPr/>
        </p:nvGrpSpPr>
        <p:grpSpPr>
          <a:xfrm>
            <a:off x="7791480" y="4703760"/>
            <a:ext cx="261720" cy="210960"/>
            <a:chOff x="7791480" y="4703760"/>
            <a:chExt cx="261720" cy="210960"/>
          </a:xfrm>
        </p:grpSpPr>
        <p:sp>
          <p:nvSpPr>
            <p:cNvPr id="315" name=""/>
            <p:cNvSpPr/>
            <p:nvPr/>
          </p:nvSpPr>
          <p:spPr>
            <a:xfrm>
              <a:off x="7791480" y="470376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6" name=""/>
            <p:cNvSpPr/>
            <p:nvPr/>
          </p:nvSpPr>
          <p:spPr>
            <a:xfrm>
              <a:off x="7791480" y="470376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17" name=""/>
          <p:cNvGrpSpPr/>
          <p:nvPr/>
        </p:nvGrpSpPr>
        <p:grpSpPr>
          <a:xfrm>
            <a:off x="8515440" y="3321000"/>
            <a:ext cx="267840" cy="209160"/>
            <a:chOff x="8515440" y="3321000"/>
            <a:chExt cx="267840" cy="209160"/>
          </a:xfrm>
        </p:grpSpPr>
        <p:sp>
          <p:nvSpPr>
            <p:cNvPr id="318" name=""/>
            <p:cNvSpPr/>
            <p:nvPr/>
          </p:nvSpPr>
          <p:spPr>
            <a:xfrm>
              <a:off x="8515440" y="3321000"/>
              <a:ext cx="267840" cy="2091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c99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9" name=""/>
            <p:cNvSpPr/>
            <p:nvPr/>
          </p:nvSpPr>
          <p:spPr>
            <a:xfrm>
              <a:off x="8515440" y="3321000"/>
              <a:ext cx="267840" cy="2091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cc99ff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771120" y="209160"/>
            <a:ext cx="874404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Funding Decision Tree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1" name=""/>
          <p:cNvSpPr/>
          <p:nvPr/>
        </p:nvSpPr>
        <p:spPr>
          <a:xfrm>
            <a:off x="2011320" y="1380960"/>
            <a:ext cx="1189080" cy="595440"/>
          </a:xfrm>
          <a:prstGeom prst="rect">
            <a:avLst/>
          </a:prstGeom>
          <a:solidFill>
            <a:srgbClr val="d1ffd1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5720" rIns="4572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Issue Common, Convert and/or Debt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2" name=""/>
          <p:cNvSpPr/>
          <p:nvPr/>
        </p:nvSpPr>
        <p:spPr>
          <a:xfrm>
            <a:off x="3929040" y="1442880"/>
            <a:ext cx="1416240" cy="457200"/>
          </a:xfrm>
          <a:prstGeom prst="ellipse">
            <a:avLst/>
          </a:prstGeom>
          <a:solidFill>
            <a:srgbClr val="ffc3c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P/E Multiple Reduction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3" name=""/>
          <p:cNvSpPr/>
          <p:nvPr/>
        </p:nvSpPr>
        <p:spPr>
          <a:xfrm>
            <a:off x="3929040" y="888840"/>
            <a:ext cx="1378080" cy="457200"/>
          </a:xfrm>
          <a:prstGeom prst="ellipse">
            <a:avLst/>
          </a:prstGeom>
          <a:solidFill>
            <a:srgbClr val="ffc3c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EPS Dilution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4" name=""/>
          <p:cNvSpPr/>
          <p:nvPr/>
        </p:nvSpPr>
        <p:spPr>
          <a:xfrm>
            <a:off x="3929040" y="2022480"/>
            <a:ext cx="1428840" cy="457200"/>
          </a:xfrm>
          <a:prstGeom prst="ellipse">
            <a:avLst/>
          </a:prstGeom>
          <a:solidFill>
            <a:srgbClr val="ffc3c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Credit Rating Dilution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325" name=""/>
          <p:cNvCxnSpPr/>
          <p:nvPr/>
        </p:nvCxnSpPr>
        <p:spPr>
          <a:xfrm>
            <a:off x="4924080" y="4780080"/>
            <a:ext cx="400680" cy="2160"/>
          </a:xfrm>
          <a:prstGeom prst="straightConnector1">
            <a:avLst/>
          </a:prstGeom>
          <a:ln w="9360">
            <a:solidFill>
              <a:srgbClr val="ffffff"/>
            </a:solidFill>
            <a:miter/>
          </a:ln>
        </p:spPr>
      </p:cxnSp>
      <p:cxnSp>
        <p:nvCxnSpPr>
          <p:cNvPr id="326" name=""/>
          <p:cNvCxnSpPr/>
          <p:nvPr/>
        </p:nvCxnSpPr>
        <p:spPr>
          <a:xfrm flipH="1" rot="16200000">
            <a:off x="4299840" y="4019760"/>
            <a:ext cx="2160" cy="3779280"/>
          </a:xfrm>
          <a:prstGeom prst="bentConnector3">
            <a:avLst>
              <a:gd name="adj1" fmla="val -14400000"/>
            </a:avLst>
          </a:prstGeom>
          <a:ln w="9360">
            <a:solidFill>
              <a:srgbClr val="ffffff"/>
            </a:solidFill>
            <a:miter/>
          </a:ln>
        </p:spPr>
      </p:cxnSp>
      <p:cxnSp>
        <p:nvCxnSpPr>
          <p:cNvPr id="327" name=""/>
          <p:cNvCxnSpPr/>
          <p:nvPr/>
        </p:nvCxnSpPr>
        <p:spPr>
          <a:xfrm flipV="1">
            <a:off x="4928760" y="5692320"/>
            <a:ext cx="2520" cy="216720"/>
          </a:xfrm>
          <a:prstGeom prst="straightConnector1">
            <a:avLst/>
          </a:prstGeom>
          <a:ln w="9360">
            <a:solidFill>
              <a:srgbClr val="ffffff"/>
            </a:solidFill>
            <a:miter/>
          </a:ln>
        </p:spPr>
      </p:cxnSp>
      <p:cxnSp>
        <p:nvCxnSpPr>
          <p:cNvPr id="328" name=""/>
          <p:cNvCxnSpPr>
            <a:stCxn id="329" idx="0"/>
          </p:cNvCxnSpPr>
          <p:nvPr/>
        </p:nvCxnSpPr>
        <p:spPr>
          <a:xfrm flipV="1">
            <a:off x="3669840" y="5688720"/>
            <a:ext cx="2520" cy="219960"/>
          </a:xfrm>
          <a:prstGeom prst="straightConnector1">
            <a:avLst/>
          </a:prstGeom>
          <a:ln w="9360">
            <a:solidFill>
              <a:srgbClr val="ffffff"/>
            </a:solidFill>
            <a:miter/>
          </a:ln>
        </p:spPr>
      </p:cxnSp>
      <p:cxnSp>
        <p:nvCxnSpPr>
          <p:cNvPr id="330" name=""/>
          <p:cNvCxnSpPr>
            <a:stCxn id="323" idx="2"/>
            <a:endCxn id="324" idx="2"/>
          </p:cNvCxnSpPr>
          <p:nvPr/>
        </p:nvCxnSpPr>
        <p:spPr>
          <a:xfrm flipH="1" flipV="1" rot="10800000">
            <a:off x="3928680" y="1116360"/>
            <a:ext cx="2160" cy="1134360"/>
          </a:xfrm>
          <a:prstGeom prst="bentConnector3">
            <a:avLst>
              <a:gd name="adj1" fmla="val -14400000"/>
            </a:avLst>
          </a:prstGeom>
          <a:ln w="9360">
            <a:solidFill>
              <a:srgbClr val="ffffff"/>
            </a:solidFill>
            <a:miter/>
          </a:ln>
        </p:spPr>
      </p:cxnSp>
      <p:cxnSp>
        <p:nvCxnSpPr>
          <p:cNvPr id="331" name=""/>
          <p:cNvCxnSpPr>
            <a:stCxn id="321" idx="3"/>
            <a:endCxn id="322" idx="2"/>
          </p:cNvCxnSpPr>
          <p:nvPr/>
        </p:nvCxnSpPr>
        <p:spPr>
          <a:xfrm flipV="1">
            <a:off x="3200400" y="1671120"/>
            <a:ext cx="729360" cy="8640"/>
          </a:xfrm>
          <a:prstGeom prst="straightConnector1">
            <a:avLst/>
          </a:prstGeom>
          <a:ln w="9360">
            <a:solidFill>
              <a:srgbClr val="ffffff"/>
            </a:solidFill>
            <a:miter/>
          </a:ln>
        </p:spPr>
      </p:cxnSp>
      <p:cxnSp>
        <p:nvCxnSpPr>
          <p:cNvPr id="332" name=""/>
          <p:cNvCxnSpPr>
            <a:endCxn id="321" idx="2"/>
          </p:cNvCxnSpPr>
          <p:nvPr/>
        </p:nvCxnSpPr>
        <p:spPr>
          <a:xfrm flipV="1">
            <a:off x="2601720" y="1976040"/>
            <a:ext cx="5400" cy="869040"/>
          </a:xfrm>
          <a:prstGeom prst="straightConnector1">
            <a:avLst/>
          </a:prstGeom>
          <a:ln w="9360">
            <a:solidFill>
              <a:srgbClr val="ffffff"/>
            </a:solidFill>
            <a:miter/>
          </a:ln>
        </p:spPr>
      </p:cxnSp>
      <p:sp>
        <p:nvSpPr>
          <p:cNvPr id="333" name=""/>
          <p:cNvSpPr/>
          <p:nvPr/>
        </p:nvSpPr>
        <p:spPr>
          <a:xfrm>
            <a:off x="4892760" y="4533840"/>
            <a:ext cx="38448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Issues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4" name=""/>
          <p:cNvSpPr/>
          <p:nvPr/>
        </p:nvSpPr>
        <p:spPr>
          <a:xfrm>
            <a:off x="4340160" y="4110120"/>
            <a:ext cx="27000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Yes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5" name=""/>
          <p:cNvSpPr/>
          <p:nvPr/>
        </p:nvSpPr>
        <p:spPr>
          <a:xfrm>
            <a:off x="2598840" y="2192400"/>
            <a:ext cx="27000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Yes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6" name=""/>
          <p:cNvSpPr/>
          <p:nvPr/>
        </p:nvSpPr>
        <p:spPr>
          <a:xfrm>
            <a:off x="3152520" y="1484640"/>
            <a:ext cx="47304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Issues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7" name=""/>
          <p:cNvSpPr/>
          <p:nvPr/>
        </p:nvSpPr>
        <p:spPr>
          <a:xfrm>
            <a:off x="4305240" y="3886200"/>
            <a:ext cx="0" cy="179064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8" name=""/>
          <p:cNvSpPr/>
          <p:nvPr/>
        </p:nvSpPr>
        <p:spPr>
          <a:xfrm>
            <a:off x="3681360" y="4454640"/>
            <a:ext cx="1243080" cy="649080"/>
          </a:xfrm>
          <a:prstGeom prst="rect">
            <a:avLst/>
          </a:prstGeom>
          <a:solidFill>
            <a:srgbClr val="d1ffd1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5720" rIns="4572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Structured Transaction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9" name=""/>
          <p:cNvSpPr/>
          <p:nvPr/>
        </p:nvSpPr>
        <p:spPr>
          <a:xfrm>
            <a:off x="4419720" y="5908680"/>
            <a:ext cx="1019160" cy="511200"/>
          </a:xfrm>
          <a:prstGeom prst="rect">
            <a:avLst/>
          </a:prstGeom>
          <a:solidFill>
            <a:srgbClr val="d1ffd1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5720" rIns="4572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LJM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0" name=""/>
          <p:cNvSpPr/>
          <p:nvPr/>
        </p:nvSpPr>
        <p:spPr>
          <a:xfrm>
            <a:off x="5680080" y="5908680"/>
            <a:ext cx="1017720" cy="511200"/>
          </a:xfrm>
          <a:prstGeom prst="rect">
            <a:avLst/>
          </a:prstGeom>
          <a:solidFill>
            <a:srgbClr val="d1ffd1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5720" rIns="4572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Other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9" name=""/>
          <p:cNvSpPr/>
          <p:nvPr/>
        </p:nvSpPr>
        <p:spPr>
          <a:xfrm>
            <a:off x="3160800" y="5908680"/>
            <a:ext cx="1019160" cy="511200"/>
          </a:xfrm>
          <a:prstGeom prst="rect">
            <a:avLst/>
          </a:prstGeom>
          <a:solidFill>
            <a:srgbClr val="d1ffd1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5720" rIns="4572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Condor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1" name=""/>
          <p:cNvSpPr/>
          <p:nvPr/>
        </p:nvSpPr>
        <p:spPr>
          <a:xfrm>
            <a:off x="1901880" y="5908680"/>
            <a:ext cx="1017360" cy="511200"/>
          </a:xfrm>
          <a:prstGeom prst="rect">
            <a:avLst/>
          </a:prstGeom>
          <a:solidFill>
            <a:srgbClr val="d1ffd1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5720" rIns="4572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JEDI II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2" name=""/>
          <p:cNvSpPr/>
          <p:nvPr/>
        </p:nvSpPr>
        <p:spPr>
          <a:xfrm flipV="1">
            <a:off x="5321160" y="4241520"/>
            <a:ext cx="0" cy="53316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3" name=""/>
          <p:cNvSpPr/>
          <p:nvPr/>
        </p:nvSpPr>
        <p:spPr>
          <a:xfrm flipV="1">
            <a:off x="5321160" y="4736880"/>
            <a:ext cx="0" cy="53316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4" name=""/>
          <p:cNvSpPr/>
          <p:nvPr/>
        </p:nvSpPr>
        <p:spPr>
          <a:xfrm>
            <a:off x="5334120" y="4241880"/>
            <a:ext cx="36828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5" name=""/>
          <p:cNvSpPr/>
          <p:nvPr/>
        </p:nvSpPr>
        <p:spPr>
          <a:xfrm>
            <a:off x="5513400" y="4038480"/>
            <a:ext cx="1285920" cy="457200"/>
          </a:xfrm>
          <a:prstGeom prst="ellipse">
            <a:avLst/>
          </a:prstGeom>
          <a:solidFill>
            <a:srgbClr val="ffc3c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Credit Rating Dilution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6" name=""/>
          <p:cNvSpPr/>
          <p:nvPr/>
        </p:nvSpPr>
        <p:spPr>
          <a:xfrm>
            <a:off x="5321160" y="5270400"/>
            <a:ext cx="36828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7" name=""/>
          <p:cNvSpPr/>
          <p:nvPr/>
        </p:nvSpPr>
        <p:spPr>
          <a:xfrm>
            <a:off x="5232240" y="4775040"/>
            <a:ext cx="36864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8" name=""/>
          <p:cNvSpPr/>
          <p:nvPr/>
        </p:nvSpPr>
        <p:spPr>
          <a:xfrm>
            <a:off x="5513400" y="4524480"/>
            <a:ext cx="1285920" cy="457200"/>
          </a:xfrm>
          <a:prstGeom prst="ellipse">
            <a:avLst/>
          </a:prstGeom>
          <a:solidFill>
            <a:srgbClr val="ffc3c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Use of Capacity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9" name=""/>
          <p:cNvSpPr/>
          <p:nvPr/>
        </p:nvSpPr>
        <p:spPr>
          <a:xfrm>
            <a:off x="5513400" y="5003640"/>
            <a:ext cx="1285920" cy="457200"/>
          </a:xfrm>
          <a:prstGeom prst="ellipse">
            <a:avLst/>
          </a:prstGeom>
          <a:solidFill>
            <a:srgbClr val="ffc3c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Limited Risk Transfer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0" name=""/>
          <p:cNvSpPr/>
          <p:nvPr/>
        </p:nvSpPr>
        <p:spPr>
          <a:xfrm>
            <a:off x="0" y="2768760"/>
            <a:ext cx="10287000" cy="1244520"/>
          </a:xfrm>
          <a:prstGeom prst="rect">
            <a:avLst/>
          </a:prstGeom>
          <a:solidFill>
            <a:srgbClr val="99ffcc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1" name=""/>
          <p:cNvSpPr/>
          <p:nvPr/>
        </p:nvSpPr>
        <p:spPr>
          <a:xfrm>
            <a:off x="8585280" y="2197080"/>
            <a:ext cx="1701720" cy="2324160"/>
          </a:xfrm>
          <a:prstGeom prst="rect">
            <a:avLst/>
          </a:prstGeom>
          <a:solidFill>
            <a:srgbClr val="99ffcc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2" name=""/>
          <p:cNvSpPr/>
          <p:nvPr/>
        </p:nvSpPr>
        <p:spPr>
          <a:xfrm>
            <a:off x="8048520" y="3113280"/>
            <a:ext cx="62892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Issues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3" name=""/>
          <p:cNvSpPr/>
          <p:nvPr/>
        </p:nvSpPr>
        <p:spPr>
          <a:xfrm>
            <a:off x="3213000" y="3365640"/>
            <a:ext cx="5372280" cy="1260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4" name=""/>
          <p:cNvSpPr/>
          <p:nvPr/>
        </p:nvSpPr>
        <p:spPr>
          <a:xfrm>
            <a:off x="304920" y="3046320"/>
            <a:ext cx="1242720" cy="649440"/>
          </a:xfrm>
          <a:prstGeom prst="rect">
            <a:avLst/>
          </a:prstGeom>
          <a:solidFill>
            <a:srgbClr val="d1ffd1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5720" rIns="4572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Enron Net Works Business Model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5" name=""/>
          <p:cNvSpPr/>
          <p:nvPr/>
        </p:nvSpPr>
        <p:spPr>
          <a:xfrm>
            <a:off x="1995480" y="2832120"/>
            <a:ext cx="1212840" cy="1057320"/>
          </a:xfrm>
          <a:prstGeom prst="diamond">
            <a:avLst/>
          </a:prstGeom>
          <a:solidFill>
            <a:srgbClr val="d1ed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Fund on Balance Sheet?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356" name=""/>
          <p:cNvCxnSpPr>
            <a:stCxn id="354" idx="3"/>
            <a:endCxn id="355" idx="1"/>
          </p:cNvCxnSpPr>
          <p:nvPr/>
        </p:nvCxnSpPr>
        <p:spPr>
          <a:xfrm flipV="1">
            <a:off x="1547640" y="3359880"/>
            <a:ext cx="448560" cy="11880"/>
          </a:xfrm>
          <a:prstGeom prst="straightConnector1">
            <a:avLst/>
          </a:prstGeom>
          <a:ln w="9360">
            <a:solidFill>
              <a:srgbClr val="ffffff"/>
            </a:solidFill>
            <a:miter/>
          </a:ln>
        </p:spPr>
      </p:cxnSp>
      <p:sp>
        <p:nvSpPr>
          <p:cNvPr id="357" name=""/>
          <p:cNvSpPr/>
          <p:nvPr/>
        </p:nvSpPr>
        <p:spPr>
          <a:xfrm>
            <a:off x="3227400" y="3112920"/>
            <a:ext cx="23184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No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8" name=""/>
          <p:cNvSpPr/>
          <p:nvPr/>
        </p:nvSpPr>
        <p:spPr>
          <a:xfrm>
            <a:off x="3695760" y="2841480"/>
            <a:ext cx="1214280" cy="1057320"/>
          </a:xfrm>
          <a:prstGeom prst="diamond">
            <a:avLst/>
          </a:prstGeom>
          <a:solidFill>
            <a:srgbClr val="d1ed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Enron Support?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9" name=""/>
          <p:cNvSpPr/>
          <p:nvPr/>
        </p:nvSpPr>
        <p:spPr>
          <a:xfrm>
            <a:off x="5372280" y="3051000"/>
            <a:ext cx="1242720" cy="649440"/>
          </a:xfrm>
          <a:prstGeom prst="rect">
            <a:avLst/>
          </a:prstGeom>
          <a:solidFill>
            <a:srgbClr val="d1ffd1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5720" rIns="4572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Create Incubator Vehicle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0" name=""/>
          <p:cNvSpPr/>
          <p:nvPr/>
        </p:nvSpPr>
        <p:spPr>
          <a:xfrm>
            <a:off x="6907320" y="3051000"/>
            <a:ext cx="1239840" cy="646200"/>
          </a:xfrm>
          <a:prstGeom prst="rect">
            <a:avLst/>
          </a:prstGeom>
          <a:solidFill>
            <a:srgbClr val="d1ffd1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5720" rIns="4572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Raise Private Equity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285840" indent="-57240">
              <a:lnSpc>
                <a:spcPct val="100000"/>
              </a:lnSpc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VC Funds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285840" indent="-57240">
              <a:lnSpc>
                <a:spcPct val="100000"/>
              </a:lnSpc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LBO Funds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285840" indent="-57240">
              <a:lnSpc>
                <a:spcPct val="100000"/>
              </a:lnSpc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Pensions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285840" indent="-57240">
              <a:lnSpc>
                <a:spcPct val="100000"/>
              </a:lnSpc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CalPERs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361" name=""/>
          <p:cNvCxnSpPr/>
          <p:nvPr/>
        </p:nvCxnSpPr>
        <p:spPr>
          <a:xfrm flipH="1" flipV="1" rot="10800000">
            <a:off x="8813520" y="2508840"/>
            <a:ext cx="2160" cy="1119960"/>
          </a:xfrm>
          <a:prstGeom prst="bentConnector3">
            <a:avLst>
              <a:gd name="adj1" fmla="val -14400000"/>
            </a:avLst>
          </a:prstGeom>
          <a:ln w="9360">
            <a:solidFill>
              <a:srgbClr val="ffffff"/>
            </a:solidFill>
            <a:miter/>
          </a:ln>
        </p:spPr>
      </p:cxnSp>
      <p:cxnSp>
        <p:nvCxnSpPr>
          <p:cNvPr id="362" name=""/>
          <p:cNvCxnSpPr/>
          <p:nvPr/>
        </p:nvCxnSpPr>
        <p:spPr>
          <a:xfrm flipH="1" flipV="1" rot="10800000">
            <a:off x="8813520" y="3080160"/>
            <a:ext cx="2160" cy="1119960"/>
          </a:xfrm>
          <a:prstGeom prst="bentConnector3">
            <a:avLst>
              <a:gd name="adj1" fmla="val -14400000"/>
            </a:avLst>
          </a:prstGeom>
          <a:ln w="9360">
            <a:solidFill>
              <a:srgbClr val="ffffff"/>
            </a:solidFill>
            <a:miter/>
          </a:ln>
        </p:spPr>
      </p:cxnSp>
      <p:sp>
        <p:nvSpPr>
          <p:cNvPr id="363" name=""/>
          <p:cNvSpPr/>
          <p:nvPr/>
        </p:nvSpPr>
        <p:spPr>
          <a:xfrm>
            <a:off x="8788320" y="2833560"/>
            <a:ext cx="1379520" cy="457200"/>
          </a:xfrm>
          <a:prstGeom prst="ellipse">
            <a:avLst/>
          </a:prstGeom>
          <a:solidFill>
            <a:srgbClr val="ffc3c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Vehicle Governance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4" name=""/>
          <p:cNvSpPr/>
          <p:nvPr/>
        </p:nvSpPr>
        <p:spPr>
          <a:xfrm>
            <a:off x="8788320" y="2281320"/>
            <a:ext cx="1379520" cy="457200"/>
          </a:xfrm>
          <a:prstGeom prst="ellipse">
            <a:avLst/>
          </a:prstGeom>
          <a:solidFill>
            <a:srgbClr val="ffc3c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Substantial Upside Sharing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5" name=""/>
          <p:cNvSpPr/>
          <p:nvPr/>
        </p:nvSpPr>
        <p:spPr>
          <a:xfrm>
            <a:off x="8788320" y="3400560"/>
            <a:ext cx="1379520" cy="457200"/>
          </a:xfrm>
          <a:prstGeom prst="ellipse">
            <a:avLst/>
          </a:prstGeom>
          <a:solidFill>
            <a:srgbClr val="ffc3c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Costly Capital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6" name=""/>
          <p:cNvSpPr/>
          <p:nvPr/>
        </p:nvSpPr>
        <p:spPr>
          <a:xfrm>
            <a:off x="8788320" y="3952800"/>
            <a:ext cx="1379520" cy="457200"/>
          </a:xfrm>
          <a:prstGeom prst="ellipse">
            <a:avLst/>
          </a:prstGeom>
          <a:solidFill>
            <a:srgbClr val="ffc3c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Exit Strategy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7" name=""/>
          <p:cNvSpPr/>
          <p:nvPr/>
        </p:nvSpPr>
        <p:spPr>
          <a:xfrm>
            <a:off x="4948200" y="3100320"/>
            <a:ext cx="27000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No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68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369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0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1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2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3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4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5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Financial Sponsor Considerations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/>
          </p:nvPr>
        </p:nvSpPr>
        <p:spPr>
          <a:xfrm>
            <a:off x="1114560" y="1824120"/>
            <a:ext cx="398592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ffffff"/>
                </a:solidFill>
                <a:effectLst/>
                <a:uFillTx/>
                <a:latin typeface="Arial"/>
              </a:rPr>
              <a:t>Issues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Sharing of Control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Business integration with ENE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business units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Credit Support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Transfer Pricing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Potential Conflict of Interest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8" name="PlaceHolder 3"/>
          <p:cNvSpPr>
            <a:spLocks noGrp="1"/>
          </p:cNvSpPr>
          <p:nvPr>
            <p:ph/>
          </p:nvPr>
        </p:nvSpPr>
        <p:spPr>
          <a:xfrm>
            <a:off x="5608800" y="1824120"/>
            <a:ext cx="398592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ffffff"/>
                </a:solidFill>
                <a:effectLst/>
                <a:uFillTx/>
                <a:latin typeface="Arial"/>
              </a:rPr>
              <a:t>Benefits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Additional Deal Flow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Potential upside to ENE stock price (“Sizzle”/Publicity)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New Ideas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Financial Depth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9" name=""/>
          <p:cNvSpPr/>
          <p:nvPr/>
        </p:nvSpPr>
        <p:spPr>
          <a:xfrm>
            <a:off x="812880" y="249228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0" name=""/>
          <p:cNvSpPr/>
          <p:nvPr/>
        </p:nvSpPr>
        <p:spPr>
          <a:xfrm>
            <a:off x="812880" y="312732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1" name=""/>
          <p:cNvSpPr/>
          <p:nvPr/>
        </p:nvSpPr>
        <p:spPr>
          <a:xfrm>
            <a:off x="812880" y="4029120"/>
            <a:ext cx="23796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2" name=""/>
          <p:cNvSpPr/>
          <p:nvPr/>
        </p:nvSpPr>
        <p:spPr>
          <a:xfrm>
            <a:off x="812880" y="463860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3" name=""/>
          <p:cNvSpPr/>
          <p:nvPr/>
        </p:nvSpPr>
        <p:spPr>
          <a:xfrm>
            <a:off x="812880" y="523548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4" name=""/>
          <p:cNvSpPr/>
          <p:nvPr/>
        </p:nvSpPr>
        <p:spPr>
          <a:xfrm>
            <a:off x="5295960" y="249228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5" name=""/>
          <p:cNvSpPr/>
          <p:nvPr/>
        </p:nvSpPr>
        <p:spPr>
          <a:xfrm>
            <a:off x="5295960" y="312732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6" name=""/>
          <p:cNvSpPr/>
          <p:nvPr/>
        </p:nvSpPr>
        <p:spPr>
          <a:xfrm>
            <a:off x="5295960" y="4029120"/>
            <a:ext cx="23796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7" name=""/>
          <p:cNvSpPr/>
          <p:nvPr/>
        </p:nvSpPr>
        <p:spPr>
          <a:xfrm>
            <a:off x="5295960" y="463860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88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389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0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1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2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3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4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5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"/>
          <p:cNvSpPr/>
          <p:nvPr/>
        </p:nvSpPr>
        <p:spPr>
          <a:xfrm>
            <a:off x="-225360" y="228600"/>
            <a:ext cx="10898280" cy="12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1800"/>
            </a:b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7" name=""/>
          <p:cNvSpPr/>
          <p:nvPr/>
        </p:nvSpPr>
        <p:spPr>
          <a:xfrm>
            <a:off x="50760" y="4648320"/>
            <a:ext cx="1544760" cy="630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8" name=""/>
          <p:cNvSpPr/>
          <p:nvPr/>
        </p:nvSpPr>
        <p:spPr>
          <a:xfrm>
            <a:off x="1703520" y="4648320"/>
            <a:ext cx="1544400" cy="630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9" name=""/>
          <p:cNvSpPr/>
          <p:nvPr/>
        </p:nvSpPr>
        <p:spPr>
          <a:xfrm>
            <a:off x="3440160" y="4648320"/>
            <a:ext cx="1544760" cy="630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0" name=""/>
          <p:cNvSpPr/>
          <p:nvPr/>
        </p:nvSpPr>
        <p:spPr>
          <a:xfrm>
            <a:off x="5175360" y="4648320"/>
            <a:ext cx="1544400" cy="630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1" name=""/>
          <p:cNvSpPr/>
          <p:nvPr/>
        </p:nvSpPr>
        <p:spPr>
          <a:xfrm>
            <a:off x="6912000" y="4648320"/>
            <a:ext cx="1544760" cy="630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2" name=""/>
          <p:cNvSpPr/>
          <p:nvPr/>
        </p:nvSpPr>
        <p:spPr>
          <a:xfrm>
            <a:off x="8647200" y="4648320"/>
            <a:ext cx="1544400" cy="630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3" name=""/>
          <p:cNvSpPr/>
          <p:nvPr/>
        </p:nvSpPr>
        <p:spPr>
          <a:xfrm>
            <a:off x="176040" y="3187800"/>
            <a:ext cx="1417680" cy="630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4" name=""/>
          <p:cNvSpPr/>
          <p:nvPr/>
        </p:nvSpPr>
        <p:spPr>
          <a:xfrm>
            <a:off x="1722600" y="3187800"/>
            <a:ext cx="1417320" cy="630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5" name=""/>
          <p:cNvSpPr/>
          <p:nvPr/>
        </p:nvSpPr>
        <p:spPr>
          <a:xfrm>
            <a:off x="3276720" y="3187800"/>
            <a:ext cx="1493640" cy="630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6" name=""/>
          <p:cNvSpPr/>
          <p:nvPr/>
        </p:nvSpPr>
        <p:spPr>
          <a:xfrm>
            <a:off x="5489640" y="3187800"/>
            <a:ext cx="1417680" cy="6350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7" name=""/>
          <p:cNvSpPr/>
          <p:nvPr/>
        </p:nvSpPr>
        <p:spPr>
          <a:xfrm>
            <a:off x="7061040" y="3187800"/>
            <a:ext cx="1417680" cy="630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8" name=""/>
          <p:cNvSpPr/>
          <p:nvPr/>
        </p:nvSpPr>
        <p:spPr>
          <a:xfrm>
            <a:off x="8639280" y="3187800"/>
            <a:ext cx="1481040" cy="630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9" name=""/>
          <p:cNvSpPr/>
          <p:nvPr/>
        </p:nvSpPr>
        <p:spPr>
          <a:xfrm>
            <a:off x="-552600" y="482760"/>
            <a:ext cx="11572920" cy="90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Enron Net Works Organization</a:t>
            </a:r>
            <a:br>
              <a:rPr sz="3000"/>
            </a:b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410" name=""/>
          <p:cNvCxnSpPr/>
          <p:nvPr/>
        </p:nvCxnSpPr>
        <p:spPr>
          <a:xfrm flipH="1" flipV="1" rot="5400000">
            <a:off x="2770560" y="723960"/>
            <a:ext cx="648360" cy="4406040"/>
          </a:xfrm>
          <a:prstGeom prst="bentConnector3">
            <a:avLst>
              <a:gd name="adj1" fmla="val 50000"/>
            </a:avLst>
          </a:prstGeom>
          <a:ln w="9360">
            <a:solidFill>
              <a:srgbClr val="ffffff"/>
            </a:solidFill>
            <a:miter/>
          </a:ln>
        </p:spPr>
      </p:cxnSp>
      <p:cxnSp>
        <p:nvCxnSpPr>
          <p:cNvPr id="411" name=""/>
          <p:cNvCxnSpPr>
            <a:stCxn id="412" idx="0"/>
            <a:endCxn id="413" idx="2"/>
          </p:cNvCxnSpPr>
          <p:nvPr/>
        </p:nvCxnSpPr>
        <p:spPr>
          <a:xfrm flipH="1" flipV="1" rot="5400000">
            <a:off x="3443040" y="1558440"/>
            <a:ext cx="708840" cy="2696400"/>
          </a:xfrm>
          <a:prstGeom prst="bentConnector3">
            <a:avLst>
              <a:gd name="adj1" fmla="val 50000"/>
            </a:avLst>
          </a:prstGeom>
          <a:ln w="9360">
            <a:solidFill>
              <a:srgbClr val="ffffff"/>
            </a:solidFill>
            <a:miter/>
          </a:ln>
        </p:spPr>
      </p:cxnSp>
      <p:cxnSp>
        <p:nvCxnSpPr>
          <p:cNvPr id="414" name=""/>
          <p:cNvCxnSpPr/>
          <p:nvPr/>
        </p:nvCxnSpPr>
        <p:spPr>
          <a:xfrm flipV="1" rot="16200000">
            <a:off x="3601440" y="2875680"/>
            <a:ext cx="648360" cy="102240"/>
          </a:xfrm>
          <a:prstGeom prst="bentConnector3">
            <a:avLst>
              <a:gd name="adj1" fmla="val 50000"/>
            </a:avLst>
          </a:prstGeom>
          <a:ln w="9360">
            <a:solidFill>
              <a:srgbClr val="ffffff"/>
            </a:solidFill>
            <a:miter/>
          </a:ln>
        </p:spPr>
      </p:cxnSp>
      <p:cxnSp>
        <p:nvCxnSpPr>
          <p:cNvPr id="415" name=""/>
          <p:cNvCxnSpPr/>
          <p:nvPr/>
        </p:nvCxnSpPr>
        <p:spPr>
          <a:xfrm flipV="1" rot="16200000">
            <a:off x="5385600" y="2412360"/>
            <a:ext cx="648360" cy="927720"/>
          </a:xfrm>
          <a:prstGeom prst="bentConnector3">
            <a:avLst>
              <a:gd name="adj1" fmla="val 50000"/>
            </a:avLst>
          </a:prstGeom>
          <a:ln w="9360">
            <a:solidFill>
              <a:srgbClr val="ffffff"/>
            </a:solidFill>
            <a:miter/>
          </a:ln>
        </p:spPr>
      </p:cxnSp>
      <p:cxnSp>
        <p:nvCxnSpPr>
          <p:cNvPr id="416" name=""/>
          <p:cNvCxnSpPr/>
          <p:nvPr/>
        </p:nvCxnSpPr>
        <p:spPr>
          <a:xfrm flipV="1" rot="16200000">
            <a:off x="6102000" y="1556640"/>
            <a:ext cx="635760" cy="2626560"/>
          </a:xfrm>
          <a:prstGeom prst="bentConnector3">
            <a:avLst>
              <a:gd name="adj1" fmla="val 49971"/>
            </a:avLst>
          </a:prstGeom>
          <a:ln w="9360">
            <a:solidFill>
              <a:srgbClr val="ffffff"/>
            </a:solidFill>
            <a:miter/>
          </a:ln>
        </p:spPr>
      </p:cxnSp>
      <p:cxnSp>
        <p:nvCxnSpPr>
          <p:cNvPr id="417" name=""/>
          <p:cNvCxnSpPr/>
          <p:nvPr/>
        </p:nvCxnSpPr>
        <p:spPr>
          <a:xfrm flipV="1" rot="16200000">
            <a:off x="6869520" y="776160"/>
            <a:ext cx="648360" cy="4301280"/>
          </a:xfrm>
          <a:prstGeom prst="bentConnector3">
            <a:avLst>
              <a:gd name="adj1" fmla="val 50000"/>
            </a:avLst>
          </a:prstGeom>
          <a:ln w="9360">
            <a:solidFill>
              <a:srgbClr val="ffffff"/>
            </a:solidFill>
            <a:miter/>
          </a:ln>
        </p:spPr>
      </p:cxnSp>
      <p:sp>
        <p:nvSpPr>
          <p:cNvPr id="418" name=""/>
          <p:cNvSpPr/>
          <p:nvPr/>
        </p:nvSpPr>
        <p:spPr>
          <a:xfrm>
            <a:off x="744480" y="2301840"/>
            <a:ext cx="8769240" cy="649440"/>
          </a:xfrm>
          <a:prstGeom prst="triangle">
            <a:avLst>
              <a:gd name="adj" fmla="val 49648"/>
            </a:avLst>
          </a:prstGeom>
          <a:gradFill rotWithShape="0">
            <a:gsLst>
              <a:gs pos="0">
                <a:srgbClr val="b1dcfe"/>
              </a:gs>
              <a:gs pos="100000">
                <a:srgbClr val="0091ff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3" name=""/>
          <p:cNvSpPr/>
          <p:nvPr/>
        </p:nvSpPr>
        <p:spPr>
          <a:xfrm>
            <a:off x="2975040" y="1638360"/>
            <a:ext cx="4340160" cy="914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9" name=""/>
          <p:cNvSpPr/>
          <p:nvPr/>
        </p:nvSpPr>
        <p:spPr>
          <a:xfrm>
            <a:off x="3130560" y="1879560"/>
            <a:ext cx="4056120" cy="93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Greg Whalley - Chairman and Chief Executive Officer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Mike McConnell - Vice Chairman &amp; Chief Operating Officer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Jeff McMahon - Vice Chairman &amp; Chief Commercial Officer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0" name=""/>
          <p:cNvSpPr/>
          <p:nvPr/>
        </p:nvSpPr>
        <p:spPr>
          <a:xfrm>
            <a:off x="4203720" y="1660680"/>
            <a:ext cx="18190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Office of the Chairman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1" name=""/>
          <p:cNvSpPr/>
          <p:nvPr/>
        </p:nvSpPr>
        <p:spPr>
          <a:xfrm>
            <a:off x="5095800" y="2941560"/>
            <a:ext cx="0" cy="89064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2" name=""/>
          <p:cNvSpPr/>
          <p:nvPr/>
        </p:nvSpPr>
        <p:spPr>
          <a:xfrm>
            <a:off x="787320" y="4235400"/>
            <a:ext cx="0" cy="41292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3" name=""/>
          <p:cNvSpPr/>
          <p:nvPr/>
        </p:nvSpPr>
        <p:spPr>
          <a:xfrm>
            <a:off x="2471760" y="4222800"/>
            <a:ext cx="0" cy="42552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4" name=""/>
          <p:cNvSpPr/>
          <p:nvPr/>
        </p:nvSpPr>
        <p:spPr>
          <a:xfrm>
            <a:off x="4211640" y="4222800"/>
            <a:ext cx="0" cy="42552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5" name=""/>
          <p:cNvSpPr/>
          <p:nvPr/>
        </p:nvSpPr>
        <p:spPr>
          <a:xfrm>
            <a:off x="5946840" y="4222800"/>
            <a:ext cx="0" cy="42552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6" name=""/>
          <p:cNvSpPr/>
          <p:nvPr/>
        </p:nvSpPr>
        <p:spPr>
          <a:xfrm>
            <a:off x="7675560" y="4222800"/>
            <a:ext cx="0" cy="42552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7" name=""/>
          <p:cNvSpPr/>
          <p:nvPr/>
        </p:nvSpPr>
        <p:spPr>
          <a:xfrm>
            <a:off x="9348840" y="4248000"/>
            <a:ext cx="0" cy="40032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8" name=""/>
          <p:cNvSpPr/>
          <p:nvPr/>
        </p:nvSpPr>
        <p:spPr>
          <a:xfrm>
            <a:off x="446040" y="3260880"/>
            <a:ext cx="895320" cy="63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Technology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Philippe Bibi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CTO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2" name=""/>
          <p:cNvSpPr/>
          <p:nvPr/>
        </p:nvSpPr>
        <p:spPr>
          <a:xfrm>
            <a:off x="1803600" y="3260880"/>
            <a:ext cx="1291320" cy="55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Human Resources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Robert Jones</a:t>
            </a: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Vice President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9" name=""/>
          <p:cNvSpPr/>
          <p:nvPr/>
        </p:nvSpPr>
        <p:spPr>
          <a:xfrm>
            <a:off x="3230280" y="3252960"/>
            <a:ext cx="1614600" cy="39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Corporate Development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TBD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0" name=""/>
          <p:cNvSpPr/>
          <p:nvPr/>
        </p:nvSpPr>
        <p:spPr>
          <a:xfrm>
            <a:off x="5428440" y="3159000"/>
            <a:ext cx="1481040" cy="70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Investments &amp; New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Markets Identification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Jay Fitzgerald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Managing Director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1" name=""/>
          <p:cNvSpPr/>
          <p:nvPr/>
        </p:nvSpPr>
        <p:spPr>
          <a:xfrm>
            <a:off x="179280" y="4699080"/>
            <a:ext cx="1214280" cy="55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Online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Louise Kitchen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Managing Director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2" name=""/>
          <p:cNvSpPr/>
          <p:nvPr/>
        </p:nvSpPr>
        <p:spPr>
          <a:xfrm>
            <a:off x="1870200" y="4699080"/>
            <a:ext cx="1214280" cy="55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Pulp &amp; Paper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Greg Piper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Managing Director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3" name=""/>
          <p:cNvSpPr/>
          <p:nvPr/>
        </p:nvSpPr>
        <p:spPr>
          <a:xfrm>
            <a:off x="3715560" y="4699080"/>
            <a:ext cx="996480" cy="55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Metals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Bruce Garner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Vice President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4" name=""/>
          <p:cNvSpPr/>
          <p:nvPr/>
        </p:nvSpPr>
        <p:spPr>
          <a:xfrm>
            <a:off x="5327280" y="4699080"/>
            <a:ext cx="1242360" cy="55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Financial Markets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Harry Arora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Vice President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5" name=""/>
          <p:cNvSpPr/>
          <p:nvPr/>
        </p:nvSpPr>
        <p:spPr>
          <a:xfrm>
            <a:off x="7002360" y="4699080"/>
            <a:ext cx="1361880" cy="70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Energy Settlements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Tom Gros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Vice President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6" name=""/>
          <p:cNvSpPr/>
          <p:nvPr/>
        </p:nvSpPr>
        <p:spPr>
          <a:xfrm>
            <a:off x="8807400" y="4699080"/>
            <a:ext cx="1227240" cy="63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Procurement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George Wasaff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Managing Director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7" name=""/>
          <p:cNvSpPr/>
          <p:nvPr/>
        </p:nvSpPr>
        <p:spPr>
          <a:xfrm>
            <a:off x="7214400" y="3149640"/>
            <a:ext cx="1150920" cy="70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Finance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Bill Brown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Vice President &amp;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Regional CFO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8" name=""/>
          <p:cNvSpPr/>
          <p:nvPr/>
        </p:nvSpPr>
        <p:spPr>
          <a:xfrm>
            <a:off x="8607240" y="3260880"/>
            <a:ext cx="1600200" cy="55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Technology Origination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Allan Sommer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Vice President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9" name=""/>
          <p:cNvSpPr/>
          <p:nvPr/>
        </p:nvSpPr>
        <p:spPr>
          <a:xfrm>
            <a:off x="614520" y="3814920"/>
            <a:ext cx="8929440" cy="426960"/>
          </a:xfrm>
          <a:prstGeom prst="triangle">
            <a:avLst>
              <a:gd name="adj" fmla="val 50190"/>
            </a:avLst>
          </a:prstGeom>
          <a:gradFill rotWithShape="0">
            <a:gsLst>
              <a:gs pos="0">
                <a:srgbClr val="b1dcfe"/>
              </a:gs>
              <a:gs pos="100000">
                <a:srgbClr val="0091ff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40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441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2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3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4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5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6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7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/>
          </p:nvPr>
        </p:nvSpPr>
        <p:spPr>
          <a:xfrm>
            <a:off x="-360" y="178920"/>
            <a:ext cx="10287000" cy="1941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4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eCommerce is Becoming Core to the Global Energy Business</a:t>
            </a:r>
            <a:endParaRPr b="1" lang="en-US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9" name=""/>
          <p:cNvSpPr/>
          <p:nvPr/>
        </p:nvSpPr>
        <p:spPr>
          <a:xfrm>
            <a:off x="1714680" y="1143000"/>
            <a:ext cx="6858000" cy="457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50" name="" descr=""/>
          <p:cNvPicPr/>
          <p:nvPr/>
        </p:nvPicPr>
        <p:blipFill>
          <a:blip r:embed="rId1"/>
          <a:srcRect l="24220" t="25004" r="32031" b="34375"/>
          <a:stretch/>
        </p:blipFill>
        <p:spPr>
          <a:xfrm>
            <a:off x="1590840" y="1347840"/>
            <a:ext cx="7359480" cy="4610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51" name=""/>
          <p:cNvSpPr/>
          <p:nvPr/>
        </p:nvSpPr>
        <p:spPr>
          <a:xfrm>
            <a:off x="1495440" y="5033880"/>
            <a:ext cx="11755440" cy="58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010102374621985712398571928509129759812659821598601010237462198571239857192850912975981265982159860101023746216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010102374621985712398571928509129759812659821598601010237462198571239857192850912975981265982159860101023746298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2" name=""/>
          <p:cNvSpPr/>
          <p:nvPr/>
        </p:nvSpPr>
        <p:spPr>
          <a:xfrm>
            <a:off x="1750320" y="2344680"/>
            <a:ext cx="461520" cy="277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01010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91919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01382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83710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91817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01010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91919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01382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83710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91817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01010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91919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01382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83710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91817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01010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91919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01382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83710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91817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91919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3" name=""/>
          <p:cNvSpPr/>
          <p:nvPr/>
        </p:nvSpPr>
        <p:spPr>
          <a:xfrm>
            <a:off x="2263320" y="5280120"/>
            <a:ext cx="2013840" cy="38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900" strike="noStrike" u="none">
                <a:solidFill>
                  <a:srgbClr val="0486fc"/>
                </a:solidFill>
                <a:effectLst/>
                <a:uFillTx/>
                <a:latin typeface="AvantGarde"/>
              </a:rPr>
              <a:t>global networks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54" name="ENE_COLORblue" descr=""/>
          <p:cNvPicPr/>
          <p:nvPr/>
        </p:nvPicPr>
        <p:blipFill>
          <a:blip r:embed="rId2"/>
          <a:stretch/>
        </p:blipFill>
        <p:spPr>
          <a:xfrm>
            <a:off x="9628200" y="6270480"/>
            <a:ext cx="658800" cy="5875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5" name=""/>
          <p:cNvGraphicFramePr/>
          <p:nvPr/>
        </p:nvGraphicFramePr>
        <p:xfrm>
          <a:off x="0" y="0"/>
          <a:ext cx="10417320" cy="6970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56" name="" descr="">
                    <a:hlinkClick r:id="rId2"/>
                  </p:cNvPr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0"/>
                    <a:ext cx="10417320" cy="6970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457" name="" descr=""/>
          <p:cNvPicPr/>
          <p:nvPr/>
        </p:nvPicPr>
        <p:blipFill>
          <a:blip r:embed="rId4"/>
          <a:stretch/>
        </p:blipFill>
        <p:spPr>
          <a:xfrm>
            <a:off x="9388440" y="5429160"/>
            <a:ext cx="898560" cy="830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58" name="PlaceHolder 1"/>
          <p:cNvSpPr>
            <a:spLocks noGrp="1"/>
          </p:cNvSpPr>
          <p:nvPr>
            <p:ph type="title"/>
          </p:nvPr>
        </p:nvSpPr>
        <p:spPr>
          <a:xfrm>
            <a:off x="826920" y="3066840"/>
            <a:ext cx="886968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200"/>
            </a:br>
            <a:r>
              <a:rPr b="1" lang="en-US" sz="28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Putting the Energy into e-commerce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9" name=""/>
          <p:cNvSpPr/>
          <p:nvPr/>
        </p:nvSpPr>
        <p:spPr>
          <a:xfrm>
            <a:off x="8167680" y="3289320"/>
            <a:ext cx="582480" cy="35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TM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0" name=""/>
          <p:cNvSpPr/>
          <p:nvPr/>
        </p:nvSpPr>
        <p:spPr>
          <a:xfrm>
            <a:off x="8748720" y="2257560"/>
            <a:ext cx="76500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666666"/>
                </a:solidFill>
                <a:effectLst/>
                <a:uFillTx/>
                <a:latin typeface="Frutiger 45 Light"/>
              </a:rPr>
              <a:t>TM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1" name=""/>
          <p:cNvSpPr/>
          <p:nvPr/>
        </p:nvSpPr>
        <p:spPr>
          <a:xfrm>
            <a:off x="3930480" y="165240"/>
            <a:ext cx="5367600" cy="62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2" name=""/>
          <p:cNvSpPr/>
          <p:nvPr/>
        </p:nvSpPr>
        <p:spPr>
          <a:xfrm>
            <a:off x="511200" y="4011480"/>
            <a:ext cx="4097160" cy="216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3" name=""/>
          <p:cNvSpPr/>
          <p:nvPr/>
        </p:nvSpPr>
        <p:spPr>
          <a:xfrm>
            <a:off x="1123920" y="4705200"/>
            <a:ext cx="2773440" cy="138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4" name=""/>
          <p:cNvSpPr/>
          <p:nvPr/>
        </p:nvSpPr>
        <p:spPr>
          <a:xfrm>
            <a:off x="1481040" y="2130480"/>
            <a:ext cx="841212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5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0" strike="noStrike" u="none">
                <a:solidFill>
                  <a:srgbClr val="666666"/>
                </a:solidFill>
                <a:effectLst/>
                <a:uFillTx/>
                <a:latin typeface="Arial Black"/>
              </a:rPr>
              <a:t>Enron</a:t>
            </a:r>
            <a:r>
              <a:rPr b="1" lang="en-US" sz="9000" strike="noStrike" u="none">
                <a:solidFill>
                  <a:srgbClr val="d7d7d7"/>
                </a:solidFill>
                <a:effectLst/>
                <a:uFillTx/>
                <a:latin typeface="Arial Black"/>
              </a:rPr>
              <a:t>Online</a:t>
            </a:r>
            <a:endParaRPr b="0" lang="en-US" sz="9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"/>
          <p:cNvSpPr/>
          <p:nvPr/>
        </p:nvSpPr>
        <p:spPr>
          <a:xfrm>
            <a:off x="771480" y="-228600"/>
            <a:ext cx="8744040" cy="12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What is EnronOnline?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6" name=""/>
          <p:cNvSpPr/>
          <p:nvPr/>
        </p:nvSpPr>
        <p:spPr>
          <a:xfrm>
            <a:off x="514440" y="1143000"/>
            <a:ext cx="9601200" cy="491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A</a:t>
            </a:r>
            <a:r>
              <a:rPr b="0" lang="en-GB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b="1" lang="en-GB" sz="3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Free, Internet-based, Global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r>
              <a:rPr b="0" lang="en-GB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Transaction System Which Allows Counterparties to View</a:t>
            </a: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r>
              <a:rPr b="1" lang="en-GB" sz="3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Real Time Prices</a:t>
            </a: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r>
              <a:rPr b="0" lang="en-GB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From Enron’s Traders and</a:t>
            </a:r>
            <a:r>
              <a:rPr b="0" lang="en-GB" sz="28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r>
              <a:rPr b="1" lang="en-GB" sz="3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Transact Instantly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r>
              <a:rPr b="0" lang="en-GB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Online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7" name=""/>
          <p:cNvSpPr/>
          <p:nvPr/>
        </p:nvSpPr>
        <p:spPr>
          <a:xfrm>
            <a:off x="1714680" y="1397160"/>
            <a:ext cx="6858000" cy="406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8" name=""/>
          <p:cNvSpPr/>
          <p:nvPr/>
        </p:nvSpPr>
        <p:spPr>
          <a:xfrm>
            <a:off x="2571840" y="2895480"/>
            <a:ext cx="5572080" cy="350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69" name="" descr=""/>
          <p:cNvPicPr/>
          <p:nvPr/>
        </p:nvPicPr>
        <p:blipFill>
          <a:blip r:embed="rId1"/>
          <a:srcRect l="31950" t="36309" r="37584" b="28799"/>
          <a:stretch/>
        </p:blipFill>
        <p:spPr>
          <a:xfrm>
            <a:off x="2525760" y="2735280"/>
            <a:ext cx="6006960" cy="3527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70" name=""/>
          <p:cNvSpPr/>
          <p:nvPr/>
        </p:nvSpPr>
        <p:spPr>
          <a:xfrm>
            <a:off x="2445840" y="5448240"/>
            <a:ext cx="2518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66ff"/>
                </a:solidFill>
                <a:effectLst/>
                <a:uFillTx/>
                <a:latin typeface="Arial"/>
              </a:rPr>
              <a:t> click &amp; transact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71" name=""/>
          <p:cNvGrpSpPr/>
          <p:nvPr/>
        </p:nvGrpSpPr>
        <p:grpSpPr>
          <a:xfrm>
            <a:off x="7183440" y="6105600"/>
            <a:ext cx="2928240" cy="653040"/>
            <a:chOff x="7183440" y="6105600"/>
            <a:chExt cx="2928240" cy="653040"/>
          </a:xfrm>
        </p:grpSpPr>
        <p:graphicFrame>
          <p:nvGraphicFramePr>
            <p:cNvPr id="472" name=""/>
            <p:cNvGraphicFramePr/>
            <p:nvPr/>
          </p:nvGraphicFramePr>
          <p:xfrm>
            <a:off x="7183440" y="6105600"/>
            <a:ext cx="2684520" cy="463320"/>
          </p:xfrm>
          <a:graphic>
            <a:graphicData uri="http://schemas.openxmlformats.org/presentationml/2006/ole">
              <p:oleObj r:id="rId2" spid="">
                <p:embed/>
                <p:pic>
                  <p:nvPicPr>
                    <p:cNvPr id="473" name="" descr=""/>
                    <p:cNvPicPr/>
                    <p:nvPr/>
                  </p:nvPicPr>
                  <p:blipFill>
                    <a:blip r:embed="rId3"/>
                    <a:stretch/>
                  </p:blipFill>
                  <p:spPr>
                    <a:xfrm>
                      <a:off x="7183440" y="6105600"/>
                      <a:ext cx="268452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474" name=""/>
            <p:cNvSpPr/>
            <p:nvPr/>
          </p:nvSpPr>
          <p:spPr>
            <a:xfrm>
              <a:off x="7671240" y="6512040"/>
              <a:ext cx="2440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 the Energy into e-commerce</a:t>
              </a:r>
              <a:r>
                <a:rPr b="1" lang="en-US" sz="5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"/>
          <p:cNvSpPr/>
          <p:nvPr/>
        </p:nvSpPr>
        <p:spPr>
          <a:xfrm>
            <a:off x="3240" y="77760"/>
            <a:ext cx="10288440" cy="119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6" name=""/>
          <p:cNvSpPr/>
          <p:nvPr/>
        </p:nvSpPr>
        <p:spPr>
          <a:xfrm>
            <a:off x="398520" y="52560"/>
            <a:ext cx="948204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How does EnronOnline differ from current way our customers currently conduct business?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7" name=""/>
          <p:cNvSpPr/>
          <p:nvPr/>
        </p:nvSpPr>
        <p:spPr>
          <a:xfrm>
            <a:off x="369720" y="1477800"/>
            <a:ext cx="2681280" cy="515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8" name=""/>
          <p:cNvSpPr/>
          <p:nvPr/>
        </p:nvSpPr>
        <p:spPr>
          <a:xfrm>
            <a:off x="1376280" y="1539720"/>
            <a:ext cx="813924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sng">
                <a:solidFill>
                  <a:srgbClr val="ffffff"/>
                </a:solidFill>
                <a:effectLst/>
                <a:uFillTx/>
                <a:latin typeface="Comic Sans MS"/>
              </a:rPr>
              <a:t>Currently</a:t>
            </a:r>
            <a:r>
              <a:rPr b="1" lang="en-US" sz="2800" strike="noStrike" u="sng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       </a:t>
            </a:r>
            <a:r>
              <a:rPr b="1" lang="en-US" sz="2800" strike="noStrike" u="sng">
                <a:solidFill>
                  <a:srgbClr val="ffffff"/>
                </a:solidFill>
                <a:effectLst/>
                <a:uFillTx/>
                <a:latin typeface="Comic Sans MS"/>
              </a:rPr>
              <a:t>With EnronOnline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9" name=""/>
          <p:cNvSpPr/>
          <p:nvPr/>
        </p:nvSpPr>
        <p:spPr>
          <a:xfrm>
            <a:off x="1460160" y="4529160"/>
            <a:ext cx="69120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    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0" name=""/>
          <p:cNvSpPr/>
          <p:nvPr/>
        </p:nvSpPr>
        <p:spPr>
          <a:xfrm>
            <a:off x="2374560" y="4529160"/>
            <a:ext cx="49392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  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1" name=""/>
          <p:cNvSpPr/>
          <p:nvPr/>
        </p:nvSpPr>
        <p:spPr>
          <a:xfrm>
            <a:off x="547200" y="5810400"/>
            <a:ext cx="9936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2" name=""/>
          <p:cNvSpPr/>
          <p:nvPr/>
        </p:nvSpPr>
        <p:spPr>
          <a:xfrm>
            <a:off x="560520" y="5810400"/>
            <a:ext cx="218268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       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3" name=""/>
          <p:cNvSpPr/>
          <p:nvPr/>
        </p:nvSpPr>
        <p:spPr>
          <a:xfrm>
            <a:off x="6416640" y="1494000"/>
            <a:ext cx="3187800" cy="295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4" name=""/>
          <p:cNvSpPr/>
          <p:nvPr/>
        </p:nvSpPr>
        <p:spPr>
          <a:xfrm>
            <a:off x="6753600" y="2409840"/>
            <a:ext cx="146880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Internet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5" name=""/>
          <p:cNvSpPr/>
          <p:nvPr/>
        </p:nvSpPr>
        <p:spPr>
          <a:xfrm>
            <a:off x="6918120" y="5791320"/>
            <a:ext cx="95148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86" name=""/>
          <p:cNvGrpSpPr/>
          <p:nvPr/>
        </p:nvGrpSpPr>
        <p:grpSpPr>
          <a:xfrm>
            <a:off x="1996920" y="3490920"/>
            <a:ext cx="266400" cy="1919160"/>
            <a:chOff x="1996920" y="3490920"/>
            <a:chExt cx="266400" cy="1919160"/>
          </a:xfrm>
        </p:grpSpPr>
        <p:sp>
          <p:nvSpPr>
            <p:cNvPr id="487" name=""/>
            <p:cNvSpPr/>
            <p:nvPr/>
          </p:nvSpPr>
          <p:spPr>
            <a:xfrm>
              <a:off x="2092680" y="3490920"/>
              <a:ext cx="76680" cy="1657440"/>
            </a:xfrm>
            <a:prstGeom prst="rect">
              <a:avLst/>
            </a:pr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8" name=""/>
            <p:cNvSpPr/>
            <p:nvPr/>
          </p:nvSpPr>
          <p:spPr>
            <a:xfrm>
              <a:off x="1996920" y="5145120"/>
              <a:ext cx="266400" cy="264960"/>
            </a:xfrm>
            <a:custGeom>
              <a:avLst/>
              <a:gdLst/>
              <a:ahLst/>
              <a:rect l="l" t="t" r="r" b="b"/>
              <a:pathLst>
                <a:path w="167" h="167">
                  <a:moveTo>
                    <a:pt x="0" y="0"/>
                  </a:moveTo>
                  <a:lnTo>
                    <a:pt x="84" y="167"/>
                  </a:lnTo>
                  <a:lnTo>
                    <a:pt x="1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89" name=""/>
          <p:cNvGrpSpPr/>
          <p:nvPr/>
        </p:nvGrpSpPr>
        <p:grpSpPr>
          <a:xfrm>
            <a:off x="1565280" y="2133720"/>
            <a:ext cx="1201680" cy="1187280"/>
            <a:chOff x="1565280" y="2133720"/>
            <a:chExt cx="1201680" cy="1187280"/>
          </a:xfrm>
        </p:grpSpPr>
        <p:grpSp>
          <p:nvGrpSpPr>
            <p:cNvPr id="490" name=""/>
            <p:cNvGrpSpPr/>
            <p:nvPr/>
          </p:nvGrpSpPr>
          <p:grpSpPr>
            <a:xfrm>
              <a:off x="1565280" y="2133720"/>
              <a:ext cx="1201680" cy="1187280"/>
              <a:chOff x="1565280" y="2133720"/>
              <a:chExt cx="1201680" cy="1187280"/>
            </a:xfrm>
          </p:grpSpPr>
          <p:grpSp>
            <p:nvGrpSpPr>
              <p:cNvPr id="491" name=""/>
              <p:cNvGrpSpPr/>
              <p:nvPr/>
            </p:nvGrpSpPr>
            <p:grpSpPr>
              <a:xfrm>
                <a:off x="2587680" y="2943360"/>
                <a:ext cx="128520" cy="377640"/>
                <a:chOff x="2587680" y="2943360"/>
                <a:chExt cx="128520" cy="377640"/>
              </a:xfrm>
            </p:grpSpPr>
            <p:sp>
              <p:nvSpPr>
                <p:cNvPr id="492" name=""/>
                <p:cNvSpPr/>
                <p:nvPr/>
              </p:nvSpPr>
              <p:spPr>
                <a:xfrm>
                  <a:off x="2587680" y="2943360"/>
                  <a:ext cx="57240" cy="107640"/>
                </a:xfrm>
                <a:custGeom>
                  <a:avLst/>
                  <a:gdLst/>
                  <a:ahLst/>
                  <a:rect l="l" t="t" r="r" b="b"/>
                  <a:pathLst>
                    <a:path w="146" h="272">
                      <a:moveTo>
                        <a:pt x="40" y="0"/>
                      </a:moveTo>
                      <a:lnTo>
                        <a:pt x="22" y="15"/>
                      </a:lnTo>
                      <a:lnTo>
                        <a:pt x="9" y="28"/>
                      </a:lnTo>
                      <a:lnTo>
                        <a:pt x="1" y="43"/>
                      </a:lnTo>
                      <a:lnTo>
                        <a:pt x="0" y="60"/>
                      </a:lnTo>
                      <a:lnTo>
                        <a:pt x="1" y="80"/>
                      </a:lnTo>
                      <a:lnTo>
                        <a:pt x="7" y="95"/>
                      </a:lnTo>
                      <a:lnTo>
                        <a:pt x="19" y="116"/>
                      </a:lnTo>
                      <a:lnTo>
                        <a:pt x="75" y="191"/>
                      </a:lnTo>
                      <a:lnTo>
                        <a:pt x="95" y="223"/>
                      </a:lnTo>
                      <a:lnTo>
                        <a:pt x="100" y="239"/>
                      </a:lnTo>
                      <a:lnTo>
                        <a:pt x="98" y="252"/>
                      </a:lnTo>
                      <a:lnTo>
                        <a:pt x="94" y="272"/>
                      </a:lnTo>
                      <a:lnTo>
                        <a:pt x="106" y="268"/>
                      </a:lnTo>
                      <a:lnTo>
                        <a:pt x="117" y="263"/>
                      </a:lnTo>
                      <a:lnTo>
                        <a:pt x="129" y="254"/>
                      </a:lnTo>
                      <a:lnTo>
                        <a:pt x="138" y="239"/>
                      </a:lnTo>
                      <a:lnTo>
                        <a:pt x="146" y="217"/>
                      </a:lnTo>
                      <a:lnTo>
                        <a:pt x="146" y="198"/>
                      </a:lnTo>
                      <a:lnTo>
                        <a:pt x="142" y="178"/>
                      </a:lnTo>
                      <a:lnTo>
                        <a:pt x="138" y="163"/>
                      </a:lnTo>
                      <a:lnTo>
                        <a:pt x="128" y="145"/>
                      </a:lnTo>
                      <a:lnTo>
                        <a:pt x="115" y="126"/>
                      </a:lnTo>
                      <a:lnTo>
                        <a:pt x="101" y="108"/>
                      </a:lnTo>
                      <a:lnTo>
                        <a:pt x="80" y="86"/>
                      </a:lnTo>
                      <a:lnTo>
                        <a:pt x="60" y="60"/>
                      </a:lnTo>
                      <a:lnTo>
                        <a:pt x="48" y="43"/>
                      </a:lnTo>
                      <a:lnTo>
                        <a:pt x="41" y="34"/>
                      </a:lnTo>
                      <a:lnTo>
                        <a:pt x="38" y="15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93" name=""/>
                <p:cNvSpPr/>
                <p:nvPr/>
              </p:nvSpPr>
              <p:spPr>
                <a:xfrm>
                  <a:off x="2611440" y="3033720"/>
                  <a:ext cx="57240" cy="108000"/>
                </a:xfrm>
                <a:custGeom>
                  <a:avLst/>
                  <a:gdLst/>
                  <a:ahLst/>
                  <a:rect l="l" t="t" r="r" b="b"/>
                  <a:pathLst>
                    <a:path w="146" h="272">
                      <a:moveTo>
                        <a:pt x="41" y="0"/>
                      </a:moveTo>
                      <a:lnTo>
                        <a:pt x="23" y="12"/>
                      </a:lnTo>
                      <a:lnTo>
                        <a:pt x="9" y="28"/>
                      </a:lnTo>
                      <a:lnTo>
                        <a:pt x="2" y="41"/>
                      </a:lnTo>
                      <a:lnTo>
                        <a:pt x="0" y="59"/>
                      </a:lnTo>
                      <a:lnTo>
                        <a:pt x="2" y="79"/>
                      </a:lnTo>
                      <a:lnTo>
                        <a:pt x="8" y="94"/>
                      </a:lnTo>
                      <a:lnTo>
                        <a:pt x="19" y="115"/>
                      </a:lnTo>
                      <a:lnTo>
                        <a:pt x="75" y="191"/>
                      </a:lnTo>
                      <a:lnTo>
                        <a:pt x="96" y="222"/>
                      </a:lnTo>
                      <a:lnTo>
                        <a:pt x="100" y="236"/>
                      </a:lnTo>
                      <a:lnTo>
                        <a:pt x="99" y="250"/>
                      </a:lnTo>
                      <a:lnTo>
                        <a:pt x="94" y="272"/>
                      </a:lnTo>
                      <a:lnTo>
                        <a:pt x="107" y="267"/>
                      </a:lnTo>
                      <a:lnTo>
                        <a:pt x="118" y="263"/>
                      </a:lnTo>
                      <a:lnTo>
                        <a:pt x="129" y="254"/>
                      </a:lnTo>
                      <a:lnTo>
                        <a:pt x="139" y="236"/>
                      </a:lnTo>
                      <a:lnTo>
                        <a:pt x="146" y="217"/>
                      </a:lnTo>
                      <a:lnTo>
                        <a:pt x="146" y="197"/>
                      </a:lnTo>
                      <a:lnTo>
                        <a:pt x="143" y="177"/>
                      </a:lnTo>
                      <a:lnTo>
                        <a:pt x="138" y="163"/>
                      </a:lnTo>
                      <a:lnTo>
                        <a:pt x="129" y="145"/>
                      </a:lnTo>
                      <a:lnTo>
                        <a:pt x="117" y="125"/>
                      </a:lnTo>
                      <a:lnTo>
                        <a:pt x="103" y="108"/>
                      </a:lnTo>
                      <a:lnTo>
                        <a:pt x="81" y="83"/>
                      </a:lnTo>
                      <a:lnTo>
                        <a:pt x="61" y="59"/>
                      </a:lnTo>
                      <a:lnTo>
                        <a:pt x="48" y="42"/>
                      </a:lnTo>
                      <a:lnTo>
                        <a:pt x="42" y="33"/>
                      </a:lnTo>
                      <a:lnTo>
                        <a:pt x="39" y="14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0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94" name=""/>
                <p:cNvSpPr/>
                <p:nvPr/>
              </p:nvSpPr>
              <p:spPr>
                <a:xfrm>
                  <a:off x="2635200" y="3125880"/>
                  <a:ext cx="57240" cy="108000"/>
                </a:xfrm>
                <a:custGeom>
                  <a:avLst/>
                  <a:gdLst/>
                  <a:ahLst/>
                  <a:rect l="l" t="t" r="r" b="b"/>
                  <a:pathLst>
                    <a:path w="146" h="271">
                      <a:moveTo>
                        <a:pt x="41" y="0"/>
                      </a:moveTo>
                      <a:lnTo>
                        <a:pt x="22" y="13"/>
                      </a:lnTo>
                      <a:lnTo>
                        <a:pt x="9" y="28"/>
                      </a:lnTo>
                      <a:lnTo>
                        <a:pt x="2" y="42"/>
                      </a:lnTo>
                      <a:lnTo>
                        <a:pt x="0" y="59"/>
                      </a:lnTo>
                      <a:lnTo>
                        <a:pt x="2" y="78"/>
                      </a:lnTo>
                      <a:lnTo>
                        <a:pt x="8" y="94"/>
                      </a:lnTo>
                      <a:lnTo>
                        <a:pt x="19" y="115"/>
                      </a:lnTo>
                      <a:lnTo>
                        <a:pt x="75" y="190"/>
                      </a:lnTo>
                      <a:lnTo>
                        <a:pt x="95" y="222"/>
                      </a:lnTo>
                      <a:lnTo>
                        <a:pt x="100" y="238"/>
                      </a:lnTo>
                      <a:lnTo>
                        <a:pt x="99" y="251"/>
                      </a:lnTo>
                      <a:lnTo>
                        <a:pt x="94" y="271"/>
                      </a:lnTo>
                      <a:lnTo>
                        <a:pt x="106" y="268"/>
                      </a:lnTo>
                      <a:lnTo>
                        <a:pt x="119" y="262"/>
                      </a:lnTo>
                      <a:lnTo>
                        <a:pt x="130" y="254"/>
                      </a:lnTo>
                      <a:lnTo>
                        <a:pt x="139" y="238"/>
                      </a:lnTo>
                      <a:lnTo>
                        <a:pt x="146" y="216"/>
                      </a:lnTo>
                      <a:lnTo>
                        <a:pt x="146" y="199"/>
                      </a:lnTo>
                      <a:lnTo>
                        <a:pt x="144" y="176"/>
                      </a:lnTo>
                      <a:lnTo>
                        <a:pt x="138" y="162"/>
                      </a:lnTo>
                      <a:lnTo>
                        <a:pt x="129" y="143"/>
                      </a:lnTo>
                      <a:lnTo>
                        <a:pt x="117" y="126"/>
                      </a:lnTo>
                      <a:lnTo>
                        <a:pt x="103" y="107"/>
                      </a:lnTo>
                      <a:lnTo>
                        <a:pt x="81" y="84"/>
                      </a:lnTo>
                      <a:lnTo>
                        <a:pt x="60" y="59"/>
                      </a:lnTo>
                      <a:lnTo>
                        <a:pt x="48" y="43"/>
                      </a:lnTo>
                      <a:lnTo>
                        <a:pt x="42" y="33"/>
                      </a:lnTo>
                      <a:lnTo>
                        <a:pt x="39" y="15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0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95" name=""/>
                <p:cNvSpPr/>
                <p:nvPr/>
              </p:nvSpPr>
              <p:spPr>
                <a:xfrm>
                  <a:off x="2657520" y="3213000"/>
                  <a:ext cx="58680" cy="108000"/>
                </a:xfrm>
                <a:custGeom>
                  <a:avLst/>
                  <a:gdLst/>
                  <a:ahLst/>
                  <a:rect l="l" t="t" r="r" b="b"/>
                  <a:pathLst>
                    <a:path w="148" h="272">
                      <a:moveTo>
                        <a:pt x="43" y="0"/>
                      </a:moveTo>
                      <a:lnTo>
                        <a:pt x="22" y="13"/>
                      </a:lnTo>
                      <a:lnTo>
                        <a:pt x="10" y="28"/>
                      </a:lnTo>
                      <a:lnTo>
                        <a:pt x="2" y="42"/>
                      </a:lnTo>
                      <a:lnTo>
                        <a:pt x="0" y="60"/>
                      </a:lnTo>
                      <a:lnTo>
                        <a:pt x="2" y="80"/>
                      </a:lnTo>
                      <a:lnTo>
                        <a:pt x="9" y="95"/>
                      </a:lnTo>
                      <a:lnTo>
                        <a:pt x="20" y="116"/>
                      </a:lnTo>
                      <a:lnTo>
                        <a:pt x="75" y="191"/>
                      </a:lnTo>
                      <a:lnTo>
                        <a:pt x="97" y="223"/>
                      </a:lnTo>
                      <a:lnTo>
                        <a:pt x="101" y="236"/>
                      </a:lnTo>
                      <a:lnTo>
                        <a:pt x="100" y="251"/>
                      </a:lnTo>
                      <a:lnTo>
                        <a:pt x="95" y="272"/>
                      </a:lnTo>
                      <a:lnTo>
                        <a:pt x="109" y="268"/>
                      </a:lnTo>
                      <a:lnTo>
                        <a:pt x="120" y="263"/>
                      </a:lnTo>
                      <a:lnTo>
                        <a:pt x="131" y="254"/>
                      </a:lnTo>
                      <a:lnTo>
                        <a:pt x="140" y="236"/>
                      </a:lnTo>
                      <a:lnTo>
                        <a:pt x="148" y="217"/>
                      </a:lnTo>
                      <a:lnTo>
                        <a:pt x="148" y="198"/>
                      </a:lnTo>
                      <a:lnTo>
                        <a:pt x="145" y="178"/>
                      </a:lnTo>
                      <a:lnTo>
                        <a:pt x="139" y="163"/>
                      </a:lnTo>
                      <a:lnTo>
                        <a:pt x="130" y="145"/>
                      </a:lnTo>
                      <a:lnTo>
                        <a:pt x="118" y="126"/>
                      </a:lnTo>
                      <a:lnTo>
                        <a:pt x="103" y="108"/>
                      </a:lnTo>
                      <a:lnTo>
                        <a:pt x="83" y="84"/>
                      </a:lnTo>
                      <a:lnTo>
                        <a:pt x="62" y="60"/>
                      </a:lnTo>
                      <a:lnTo>
                        <a:pt x="48" y="43"/>
                      </a:lnTo>
                      <a:lnTo>
                        <a:pt x="44" y="34"/>
                      </a:lnTo>
                      <a:lnTo>
                        <a:pt x="39" y="15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0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496" name=""/>
              <p:cNvGrpSpPr/>
              <p:nvPr/>
            </p:nvGrpSpPr>
            <p:grpSpPr>
              <a:xfrm>
                <a:off x="1565280" y="2133720"/>
                <a:ext cx="1201680" cy="833400"/>
                <a:chOff x="1565280" y="2133720"/>
                <a:chExt cx="1201680" cy="833400"/>
              </a:xfrm>
            </p:grpSpPr>
            <p:sp>
              <p:nvSpPr>
                <p:cNvPr id="497" name=""/>
                <p:cNvSpPr/>
                <p:nvPr/>
              </p:nvSpPr>
              <p:spPr>
                <a:xfrm>
                  <a:off x="1565280" y="2133720"/>
                  <a:ext cx="1198440" cy="833400"/>
                </a:xfrm>
                <a:custGeom>
                  <a:avLst/>
                  <a:gdLst/>
                  <a:ahLst/>
                  <a:rect l="l" t="t" r="r" b="b"/>
                  <a:pathLst>
                    <a:path w="3018" h="2098">
                      <a:moveTo>
                        <a:pt x="408" y="1"/>
                      </a:moveTo>
                      <a:lnTo>
                        <a:pt x="350" y="0"/>
                      </a:lnTo>
                      <a:lnTo>
                        <a:pt x="320" y="4"/>
                      </a:lnTo>
                      <a:lnTo>
                        <a:pt x="290" y="11"/>
                      </a:lnTo>
                      <a:lnTo>
                        <a:pt x="252" y="33"/>
                      </a:lnTo>
                      <a:lnTo>
                        <a:pt x="214" y="63"/>
                      </a:lnTo>
                      <a:lnTo>
                        <a:pt x="180" y="100"/>
                      </a:lnTo>
                      <a:lnTo>
                        <a:pt x="135" y="161"/>
                      </a:lnTo>
                      <a:lnTo>
                        <a:pt x="106" y="206"/>
                      </a:lnTo>
                      <a:lnTo>
                        <a:pt x="77" y="255"/>
                      </a:lnTo>
                      <a:lnTo>
                        <a:pt x="47" y="312"/>
                      </a:lnTo>
                      <a:lnTo>
                        <a:pt x="24" y="363"/>
                      </a:lnTo>
                      <a:lnTo>
                        <a:pt x="12" y="420"/>
                      </a:lnTo>
                      <a:lnTo>
                        <a:pt x="3" y="474"/>
                      </a:lnTo>
                      <a:lnTo>
                        <a:pt x="0" y="538"/>
                      </a:lnTo>
                      <a:lnTo>
                        <a:pt x="3" y="600"/>
                      </a:lnTo>
                      <a:lnTo>
                        <a:pt x="20" y="696"/>
                      </a:lnTo>
                      <a:lnTo>
                        <a:pt x="33" y="747"/>
                      </a:lnTo>
                      <a:lnTo>
                        <a:pt x="55" y="804"/>
                      </a:lnTo>
                      <a:lnTo>
                        <a:pt x="75" y="849"/>
                      </a:lnTo>
                      <a:lnTo>
                        <a:pt x="106" y="894"/>
                      </a:lnTo>
                      <a:lnTo>
                        <a:pt x="147" y="938"/>
                      </a:lnTo>
                      <a:lnTo>
                        <a:pt x="202" y="980"/>
                      </a:lnTo>
                      <a:lnTo>
                        <a:pt x="301" y="1053"/>
                      </a:lnTo>
                      <a:lnTo>
                        <a:pt x="667" y="1325"/>
                      </a:lnTo>
                      <a:lnTo>
                        <a:pt x="970" y="1538"/>
                      </a:lnTo>
                      <a:lnTo>
                        <a:pt x="1216" y="1680"/>
                      </a:lnTo>
                      <a:lnTo>
                        <a:pt x="1492" y="1815"/>
                      </a:lnTo>
                      <a:lnTo>
                        <a:pt x="1752" y="1906"/>
                      </a:lnTo>
                      <a:lnTo>
                        <a:pt x="1964" y="1956"/>
                      </a:lnTo>
                      <a:lnTo>
                        <a:pt x="2142" y="1994"/>
                      </a:lnTo>
                      <a:lnTo>
                        <a:pt x="2243" y="2027"/>
                      </a:lnTo>
                      <a:lnTo>
                        <a:pt x="2314" y="2054"/>
                      </a:lnTo>
                      <a:lnTo>
                        <a:pt x="2382" y="2071"/>
                      </a:lnTo>
                      <a:lnTo>
                        <a:pt x="2473" y="2091"/>
                      </a:lnTo>
                      <a:lnTo>
                        <a:pt x="2560" y="2098"/>
                      </a:lnTo>
                      <a:lnTo>
                        <a:pt x="2631" y="2098"/>
                      </a:lnTo>
                      <a:lnTo>
                        <a:pt x="2685" y="2081"/>
                      </a:lnTo>
                      <a:lnTo>
                        <a:pt x="2924" y="1842"/>
                      </a:lnTo>
                      <a:lnTo>
                        <a:pt x="2978" y="1764"/>
                      </a:lnTo>
                      <a:lnTo>
                        <a:pt x="3005" y="1700"/>
                      </a:lnTo>
                      <a:lnTo>
                        <a:pt x="3018" y="1633"/>
                      </a:lnTo>
                      <a:lnTo>
                        <a:pt x="3018" y="1511"/>
                      </a:lnTo>
                      <a:lnTo>
                        <a:pt x="3018" y="1427"/>
                      </a:lnTo>
                      <a:lnTo>
                        <a:pt x="3012" y="1366"/>
                      </a:lnTo>
                      <a:lnTo>
                        <a:pt x="2991" y="1309"/>
                      </a:lnTo>
                      <a:lnTo>
                        <a:pt x="2968" y="1245"/>
                      </a:lnTo>
                      <a:lnTo>
                        <a:pt x="2934" y="1194"/>
                      </a:lnTo>
                      <a:lnTo>
                        <a:pt x="2887" y="1154"/>
                      </a:lnTo>
                      <a:lnTo>
                        <a:pt x="2850" y="1124"/>
                      </a:lnTo>
                      <a:lnTo>
                        <a:pt x="2796" y="1093"/>
                      </a:lnTo>
                      <a:lnTo>
                        <a:pt x="2732" y="1063"/>
                      </a:lnTo>
                      <a:lnTo>
                        <a:pt x="2661" y="1046"/>
                      </a:lnTo>
                      <a:lnTo>
                        <a:pt x="2584" y="1039"/>
                      </a:lnTo>
                      <a:lnTo>
                        <a:pt x="2506" y="1039"/>
                      </a:lnTo>
                      <a:lnTo>
                        <a:pt x="2442" y="1053"/>
                      </a:lnTo>
                      <a:lnTo>
                        <a:pt x="2358" y="1080"/>
                      </a:lnTo>
                      <a:lnTo>
                        <a:pt x="2287" y="1120"/>
                      </a:lnTo>
                      <a:lnTo>
                        <a:pt x="2223" y="1167"/>
                      </a:lnTo>
                      <a:lnTo>
                        <a:pt x="2176" y="1228"/>
                      </a:lnTo>
                      <a:lnTo>
                        <a:pt x="2132" y="1319"/>
                      </a:lnTo>
                      <a:lnTo>
                        <a:pt x="2115" y="1397"/>
                      </a:lnTo>
                      <a:lnTo>
                        <a:pt x="2112" y="1488"/>
                      </a:lnTo>
                      <a:lnTo>
                        <a:pt x="2038" y="1478"/>
                      </a:lnTo>
                      <a:lnTo>
                        <a:pt x="1890" y="1427"/>
                      </a:lnTo>
                      <a:lnTo>
                        <a:pt x="1688" y="1343"/>
                      </a:lnTo>
                      <a:lnTo>
                        <a:pt x="1425" y="1225"/>
                      </a:lnTo>
                      <a:lnTo>
                        <a:pt x="1172" y="1083"/>
                      </a:lnTo>
                      <a:lnTo>
                        <a:pt x="940" y="946"/>
                      </a:lnTo>
                      <a:lnTo>
                        <a:pt x="905" y="922"/>
                      </a:lnTo>
                      <a:lnTo>
                        <a:pt x="874" y="894"/>
                      </a:lnTo>
                      <a:lnTo>
                        <a:pt x="853" y="871"/>
                      </a:lnTo>
                      <a:lnTo>
                        <a:pt x="841" y="844"/>
                      </a:lnTo>
                      <a:lnTo>
                        <a:pt x="835" y="817"/>
                      </a:lnTo>
                      <a:lnTo>
                        <a:pt x="836" y="793"/>
                      </a:lnTo>
                      <a:lnTo>
                        <a:pt x="846" y="767"/>
                      </a:lnTo>
                      <a:lnTo>
                        <a:pt x="871" y="711"/>
                      </a:lnTo>
                      <a:lnTo>
                        <a:pt x="896" y="656"/>
                      </a:lnTo>
                      <a:lnTo>
                        <a:pt x="917" y="610"/>
                      </a:lnTo>
                      <a:lnTo>
                        <a:pt x="929" y="546"/>
                      </a:lnTo>
                      <a:lnTo>
                        <a:pt x="932" y="490"/>
                      </a:lnTo>
                      <a:lnTo>
                        <a:pt x="916" y="415"/>
                      </a:lnTo>
                      <a:lnTo>
                        <a:pt x="895" y="363"/>
                      </a:lnTo>
                      <a:lnTo>
                        <a:pt x="856" y="301"/>
                      </a:lnTo>
                      <a:lnTo>
                        <a:pt x="804" y="230"/>
                      </a:lnTo>
                      <a:lnTo>
                        <a:pt x="744" y="163"/>
                      </a:lnTo>
                      <a:lnTo>
                        <a:pt x="680" y="105"/>
                      </a:lnTo>
                      <a:lnTo>
                        <a:pt x="612" y="60"/>
                      </a:lnTo>
                      <a:lnTo>
                        <a:pt x="535" y="27"/>
                      </a:lnTo>
                      <a:lnTo>
                        <a:pt x="487" y="12"/>
                      </a:lnTo>
                      <a:lnTo>
                        <a:pt x="447" y="5"/>
                      </a:lnTo>
                      <a:lnTo>
                        <a:pt x="408" y="1"/>
                      </a:lnTo>
                      <a:close/>
                    </a:path>
                  </a:pathLst>
                </a:custGeom>
                <a:solidFill>
                  <a:srgbClr val="008080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498" name=""/>
                <p:cNvGrpSpPr/>
                <p:nvPr/>
              </p:nvGrpSpPr>
              <p:grpSpPr>
                <a:xfrm>
                  <a:off x="1582560" y="2152800"/>
                  <a:ext cx="1184400" cy="784080"/>
                  <a:chOff x="1582560" y="2152800"/>
                  <a:chExt cx="1184400" cy="784080"/>
                </a:xfrm>
              </p:grpSpPr>
              <p:sp>
                <p:nvSpPr>
                  <p:cNvPr id="499" name=""/>
                  <p:cNvSpPr/>
                  <p:nvPr/>
                </p:nvSpPr>
                <p:spPr>
                  <a:xfrm>
                    <a:off x="1582560" y="2152800"/>
                    <a:ext cx="435240" cy="631800"/>
                  </a:xfrm>
                  <a:custGeom>
                    <a:avLst/>
                    <a:gdLst/>
                    <a:ahLst/>
                    <a:rect l="l" t="t" r="r" b="b"/>
                    <a:pathLst>
                      <a:path w="1095" h="1590">
                        <a:moveTo>
                          <a:pt x="211" y="0"/>
                        </a:moveTo>
                        <a:lnTo>
                          <a:pt x="177" y="67"/>
                        </a:lnTo>
                        <a:lnTo>
                          <a:pt x="171" y="113"/>
                        </a:lnTo>
                        <a:lnTo>
                          <a:pt x="174" y="190"/>
                        </a:lnTo>
                        <a:lnTo>
                          <a:pt x="185" y="256"/>
                        </a:lnTo>
                        <a:lnTo>
                          <a:pt x="195" y="298"/>
                        </a:lnTo>
                        <a:lnTo>
                          <a:pt x="205" y="320"/>
                        </a:lnTo>
                        <a:lnTo>
                          <a:pt x="252" y="404"/>
                        </a:lnTo>
                        <a:lnTo>
                          <a:pt x="307" y="465"/>
                        </a:lnTo>
                        <a:lnTo>
                          <a:pt x="311" y="458"/>
                        </a:lnTo>
                        <a:lnTo>
                          <a:pt x="280" y="416"/>
                        </a:lnTo>
                        <a:lnTo>
                          <a:pt x="246" y="358"/>
                        </a:lnTo>
                        <a:lnTo>
                          <a:pt x="229" y="320"/>
                        </a:lnTo>
                        <a:lnTo>
                          <a:pt x="218" y="269"/>
                        </a:lnTo>
                        <a:lnTo>
                          <a:pt x="218" y="240"/>
                        </a:lnTo>
                        <a:lnTo>
                          <a:pt x="223" y="220"/>
                        </a:lnTo>
                        <a:lnTo>
                          <a:pt x="238" y="242"/>
                        </a:lnTo>
                        <a:lnTo>
                          <a:pt x="280" y="278"/>
                        </a:lnTo>
                        <a:lnTo>
                          <a:pt x="316" y="303"/>
                        </a:lnTo>
                        <a:lnTo>
                          <a:pt x="314" y="336"/>
                        </a:lnTo>
                        <a:lnTo>
                          <a:pt x="325" y="375"/>
                        </a:lnTo>
                        <a:lnTo>
                          <a:pt x="344" y="410"/>
                        </a:lnTo>
                        <a:lnTo>
                          <a:pt x="364" y="439"/>
                        </a:lnTo>
                        <a:lnTo>
                          <a:pt x="386" y="459"/>
                        </a:lnTo>
                        <a:lnTo>
                          <a:pt x="402" y="475"/>
                        </a:lnTo>
                        <a:lnTo>
                          <a:pt x="425" y="487"/>
                        </a:lnTo>
                        <a:lnTo>
                          <a:pt x="453" y="499"/>
                        </a:lnTo>
                        <a:lnTo>
                          <a:pt x="479" y="507"/>
                        </a:lnTo>
                        <a:lnTo>
                          <a:pt x="511" y="514"/>
                        </a:lnTo>
                        <a:lnTo>
                          <a:pt x="534" y="516"/>
                        </a:lnTo>
                        <a:lnTo>
                          <a:pt x="571" y="512"/>
                        </a:lnTo>
                        <a:lnTo>
                          <a:pt x="608" y="504"/>
                        </a:lnTo>
                        <a:lnTo>
                          <a:pt x="727" y="580"/>
                        </a:lnTo>
                        <a:lnTo>
                          <a:pt x="761" y="565"/>
                        </a:lnTo>
                        <a:lnTo>
                          <a:pt x="790" y="535"/>
                        </a:lnTo>
                        <a:lnTo>
                          <a:pt x="810" y="504"/>
                        </a:lnTo>
                        <a:lnTo>
                          <a:pt x="817" y="473"/>
                        </a:lnTo>
                        <a:lnTo>
                          <a:pt x="820" y="447"/>
                        </a:lnTo>
                        <a:lnTo>
                          <a:pt x="812" y="436"/>
                        </a:lnTo>
                        <a:lnTo>
                          <a:pt x="799" y="436"/>
                        </a:lnTo>
                        <a:lnTo>
                          <a:pt x="717" y="443"/>
                        </a:lnTo>
                        <a:lnTo>
                          <a:pt x="636" y="425"/>
                        </a:lnTo>
                        <a:lnTo>
                          <a:pt x="618" y="420"/>
                        </a:lnTo>
                        <a:lnTo>
                          <a:pt x="607" y="398"/>
                        </a:lnTo>
                        <a:lnTo>
                          <a:pt x="598" y="368"/>
                        </a:lnTo>
                        <a:lnTo>
                          <a:pt x="575" y="332"/>
                        </a:lnTo>
                        <a:lnTo>
                          <a:pt x="550" y="307"/>
                        </a:lnTo>
                        <a:lnTo>
                          <a:pt x="525" y="286"/>
                        </a:lnTo>
                        <a:lnTo>
                          <a:pt x="496" y="268"/>
                        </a:lnTo>
                        <a:lnTo>
                          <a:pt x="461" y="256"/>
                        </a:lnTo>
                        <a:lnTo>
                          <a:pt x="424" y="253"/>
                        </a:lnTo>
                        <a:lnTo>
                          <a:pt x="397" y="253"/>
                        </a:lnTo>
                        <a:lnTo>
                          <a:pt x="375" y="251"/>
                        </a:lnTo>
                        <a:lnTo>
                          <a:pt x="363" y="247"/>
                        </a:lnTo>
                        <a:lnTo>
                          <a:pt x="337" y="213"/>
                        </a:lnTo>
                        <a:lnTo>
                          <a:pt x="313" y="195"/>
                        </a:lnTo>
                        <a:lnTo>
                          <a:pt x="288" y="183"/>
                        </a:lnTo>
                        <a:lnTo>
                          <a:pt x="255" y="173"/>
                        </a:lnTo>
                        <a:lnTo>
                          <a:pt x="238" y="172"/>
                        </a:lnTo>
                        <a:lnTo>
                          <a:pt x="246" y="140"/>
                        </a:lnTo>
                        <a:lnTo>
                          <a:pt x="304" y="51"/>
                        </a:lnTo>
                        <a:lnTo>
                          <a:pt x="335" y="29"/>
                        </a:lnTo>
                        <a:lnTo>
                          <a:pt x="372" y="14"/>
                        </a:lnTo>
                        <a:lnTo>
                          <a:pt x="417" y="6"/>
                        </a:lnTo>
                        <a:lnTo>
                          <a:pt x="452" y="9"/>
                        </a:lnTo>
                        <a:lnTo>
                          <a:pt x="500" y="17"/>
                        </a:lnTo>
                        <a:lnTo>
                          <a:pt x="545" y="31"/>
                        </a:lnTo>
                        <a:lnTo>
                          <a:pt x="597" y="57"/>
                        </a:lnTo>
                        <a:lnTo>
                          <a:pt x="642" y="90"/>
                        </a:lnTo>
                        <a:lnTo>
                          <a:pt x="688" y="132"/>
                        </a:lnTo>
                        <a:lnTo>
                          <a:pt x="727" y="174"/>
                        </a:lnTo>
                        <a:lnTo>
                          <a:pt x="774" y="230"/>
                        </a:lnTo>
                        <a:lnTo>
                          <a:pt x="817" y="287"/>
                        </a:lnTo>
                        <a:lnTo>
                          <a:pt x="846" y="335"/>
                        </a:lnTo>
                        <a:lnTo>
                          <a:pt x="867" y="389"/>
                        </a:lnTo>
                        <a:lnTo>
                          <a:pt x="880" y="437"/>
                        </a:lnTo>
                        <a:lnTo>
                          <a:pt x="885" y="476"/>
                        </a:lnTo>
                        <a:lnTo>
                          <a:pt x="884" y="510"/>
                        </a:lnTo>
                        <a:lnTo>
                          <a:pt x="874" y="572"/>
                        </a:lnTo>
                        <a:lnTo>
                          <a:pt x="845" y="648"/>
                        </a:lnTo>
                        <a:lnTo>
                          <a:pt x="826" y="690"/>
                        </a:lnTo>
                        <a:lnTo>
                          <a:pt x="812" y="718"/>
                        </a:lnTo>
                        <a:lnTo>
                          <a:pt x="802" y="757"/>
                        </a:lnTo>
                        <a:lnTo>
                          <a:pt x="802" y="795"/>
                        </a:lnTo>
                        <a:lnTo>
                          <a:pt x="812" y="818"/>
                        </a:lnTo>
                        <a:lnTo>
                          <a:pt x="828" y="843"/>
                        </a:lnTo>
                        <a:lnTo>
                          <a:pt x="890" y="894"/>
                        </a:lnTo>
                        <a:lnTo>
                          <a:pt x="1054" y="992"/>
                        </a:lnTo>
                        <a:lnTo>
                          <a:pt x="988" y="997"/>
                        </a:lnTo>
                        <a:lnTo>
                          <a:pt x="977" y="1057"/>
                        </a:lnTo>
                        <a:lnTo>
                          <a:pt x="1018" y="1121"/>
                        </a:lnTo>
                        <a:lnTo>
                          <a:pt x="1072" y="1182"/>
                        </a:lnTo>
                        <a:lnTo>
                          <a:pt x="950" y="1142"/>
                        </a:lnTo>
                        <a:lnTo>
                          <a:pt x="870" y="1182"/>
                        </a:lnTo>
                        <a:lnTo>
                          <a:pt x="859" y="1250"/>
                        </a:lnTo>
                        <a:lnTo>
                          <a:pt x="876" y="1331"/>
                        </a:lnTo>
                        <a:lnTo>
                          <a:pt x="947" y="1401"/>
                        </a:lnTo>
                        <a:lnTo>
                          <a:pt x="1095" y="1590"/>
                        </a:lnTo>
                        <a:lnTo>
                          <a:pt x="927" y="1492"/>
                        </a:lnTo>
                        <a:lnTo>
                          <a:pt x="647" y="1296"/>
                        </a:lnTo>
                        <a:lnTo>
                          <a:pt x="219" y="978"/>
                        </a:lnTo>
                        <a:lnTo>
                          <a:pt x="268" y="1003"/>
                        </a:lnTo>
                        <a:lnTo>
                          <a:pt x="307" y="1015"/>
                        </a:lnTo>
                        <a:lnTo>
                          <a:pt x="357" y="1021"/>
                        </a:lnTo>
                        <a:lnTo>
                          <a:pt x="408" y="1016"/>
                        </a:lnTo>
                        <a:lnTo>
                          <a:pt x="462" y="1006"/>
                        </a:lnTo>
                        <a:lnTo>
                          <a:pt x="509" y="991"/>
                        </a:lnTo>
                        <a:lnTo>
                          <a:pt x="543" y="964"/>
                        </a:lnTo>
                        <a:lnTo>
                          <a:pt x="554" y="952"/>
                        </a:lnTo>
                        <a:lnTo>
                          <a:pt x="554" y="935"/>
                        </a:lnTo>
                        <a:lnTo>
                          <a:pt x="550" y="927"/>
                        </a:lnTo>
                        <a:lnTo>
                          <a:pt x="533" y="902"/>
                        </a:lnTo>
                        <a:lnTo>
                          <a:pt x="523" y="880"/>
                        </a:lnTo>
                        <a:lnTo>
                          <a:pt x="526" y="845"/>
                        </a:lnTo>
                        <a:lnTo>
                          <a:pt x="543" y="807"/>
                        </a:lnTo>
                        <a:lnTo>
                          <a:pt x="563" y="775"/>
                        </a:lnTo>
                        <a:lnTo>
                          <a:pt x="594" y="746"/>
                        </a:lnTo>
                        <a:lnTo>
                          <a:pt x="636" y="711"/>
                        </a:lnTo>
                        <a:lnTo>
                          <a:pt x="676" y="684"/>
                        </a:lnTo>
                        <a:lnTo>
                          <a:pt x="615" y="690"/>
                        </a:lnTo>
                        <a:lnTo>
                          <a:pt x="548" y="685"/>
                        </a:lnTo>
                        <a:lnTo>
                          <a:pt x="499" y="672"/>
                        </a:lnTo>
                        <a:lnTo>
                          <a:pt x="457" y="655"/>
                        </a:lnTo>
                        <a:lnTo>
                          <a:pt x="417" y="634"/>
                        </a:lnTo>
                        <a:lnTo>
                          <a:pt x="375" y="611"/>
                        </a:lnTo>
                        <a:lnTo>
                          <a:pt x="382" y="691"/>
                        </a:lnTo>
                        <a:lnTo>
                          <a:pt x="387" y="764"/>
                        </a:lnTo>
                        <a:lnTo>
                          <a:pt x="384" y="818"/>
                        </a:lnTo>
                        <a:lnTo>
                          <a:pt x="372" y="864"/>
                        </a:lnTo>
                        <a:lnTo>
                          <a:pt x="345" y="881"/>
                        </a:lnTo>
                        <a:lnTo>
                          <a:pt x="304" y="887"/>
                        </a:lnTo>
                        <a:lnTo>
                          <a:pt x="256" y="887"/>
                        </a:lnTo>
                        <a:lnTo>
                          <a:pt x="181" y="871"/>
                        </a:lnTo>
                        <a:lnTo>
                          <a:pt x="129" y="842"/>
                        </a:lnTo>
                        <a:lnTo>
                          <a:pt x="91" y="802"/>
                        </a:lnTo>
                        <a:lnTo>
                          <a:pt x="47" y="742"/>
                        </a:lnTo>
                        <a:lnTo>
                          <a:pt x="26" y="691"/>
                        </a:lnTo>
                        <a:lnTo>
                          <a:pt x="3" y="627"/>
                        </a:lnTo>
                        <a:lnTo>
                          <a:pt x="0" y="565"/>
                        </a:lnTo>
                        <a:lnTo>
                          <a:pt x="3" y="465"/>
                        </a:lnTo>
                        <a:lnTo>
                          <a:pt x="24" y="369"/>
                        </a:lnTo>
                        <a:lnTo>
                          <a:pt x="51" y="309"/>
                        </a:lnTo>
                        <a:lnTo>
                          <a:pt x="99" y="256"/>
                        </a:lnTo>
                        <a:lnTo>
                          <a:pt x="143" y="231"/>
                        </a:lnTo>
                        <a:lnTo>
                          <a:pt x="143" y="90"/>
                        </a:lnTo>
                        <a:lnTo>
                          <a:pt x="136" y="70"/>
                        </a:lnTo>
                        <a:lnTo>
                          <a:pt x="155" y="46"/>
                        </a:lnTo>
                        <a:lnTo>
                          <a:pt x="183" y="18"/>
                        </a:lnTo>
                        <a:lnTo>
                          <a:pt x="211" y="0"/>
                        </a:lnTo>
                        <a:close/>
                      </a:path>
                    </a:pathLst>
                  </a:custGeom>
                  <a:solidFill>
                    <a:srgbClr val="00e0e0"/>
                  </a:solidFill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00" name=""/>
                  <p:cNvSpPr/>
                  <p:nvPr/>
                </p:nvSpPr>
                <p:spPr>
                  <a:xfrm>
                    <a:off x="2192400" y="2546280"/>
                    <a:ext cx="574560" cy="390600"/>
                  </a:xfrm>
                  <a:custGeom>
                    <a:avLst/>
                    <a:gdLst/>
                    <a:ahLst/>
                    <a:rect l="l" t="t" r="r" b="b"/>
                    <a:pathLst>
                      <a:path w="1446" h="985">
                        <a:moveTo>
                          <a:pt x="334" y="400"/>
                        </a:moveTo>
                        <a:lnTo>
                          <a:pt x="533" y="460"/>
                        </a:lnTo>
                        <a:lnTo>
                          <a:pt x="538" y="376"/>
                        </a:lnTo>
                        <a:lnTo>
                          <a:pt x="551" y="299"/>
                        </a:lnTo>
                        <a:lnTo>
                          <a:pt x="582" y="226"/>
                        </a:lnTo>
                        <a:lnTo>
                          <a:pt x="619" y="163"/>
                        </a:lnTo>
                        <a:lnTo>
                          <a:pt x="666" y="114"/>
                        </a:lnTo>
                        <a:lnTo>
                          <a:pt x="725" y="73"/>
                        </a:lnTo>
                        <a:lnTo>
                          <a:pt x="790" y="40"/>
                        </a:lnTo>
                        <a:lnTo>
                          <a:pt x="852" y="19"/>
                        </a:lnTo>
                        <a:lnTo>
                          <a:pt x="914" y="5"/>
                        </a:lnTo>
                        <a:lnTo>
                          <a:pt x="1005" y="0"/>
                        </a:lnTo>
                        <a:lnTo>
                          <a:pt x="1080" y="8"/>
                        </a:lnTo>
                        <a:lnTo>
                          <a:pt x="1162" y="28"/>
                        </a:lnTo>
                        <a:lnTo>
                          <a:pt x="1228" y="58"/>
                        </a:lnTo>
                        <a:lnTo>
                          <a:pt x="1282" y="92"/>
                        </a:lnTo>
                        <a:lnTo>
                          <a:pt x="1335" y="135"/>
                        </a:lnTo>
                        <a:lnTo>
                          <a:pt x="1378" y="184"/>
                        </a:lnTo>
                        <a:lnTo>
                          <a:pt x="1403" y="234"/>
                        </a:lnTo>
                        <a:lnTo>
                          <a:pt x="1428" y="304"/>
                        </a:lnTo>
                        <a:lnTo>
                          <a:pt x="1443" y="376"/>
                        </a:lnTo>
                        <a:lnTo>
                          <a:pt x="1446" y="468"/>
                        </a:lnTo>
                        <a:lnTo>
                          <a:pt x="1443" y="594"/>
                        </a:lnTo>
                        <a:lnTo>
                          <a:pt x="1426" y="667"/>
                        </a:lnTo>
                        <a:lnTo>
                          <a:pt x="1403" y="715"/>
                        </a:lnTo>
                        <a:lnTo>
                          <a:pt x="1340" y="755"/>
                        </a:lnTo>
                        <a:lnTo>
                          <a:pt x="1327" y="769"/>
                        </a:lnTo>
                        <a:lnTo>
                          <a:pt x="1217" y="823"/>
                        </a:lnTo>
                        <a:lnTo>
                          <a:pt x="1122" y="850"/>
                        </a:lnTo>
                        <a:lnTo>
                          <a:pt x="1023" y="857"/>
                        </a:lnTo>
                        <a:lnTo>
                          <a:pt x="943" y="853"/>
                        </a:lnTo>
                        <a:lnTo>
                          <a:pt x="876" y="842"/>
                        </a:lnTo>
                        <a:lnTo>
                          <a:pt x="878" y="857"/>
                        </a:lnTo>
                        <a:lnTo>
                          <a:pt x="859" y="873"/>
                        </a:lnTo>
                        <a:lnTo>
                          <a:pt x="814" y="866"/>
                        </a:lnTo>
                        <a:lnTo>
                          <a:pt x="749" y="834"/>
                        </a:lnTo>
                        <a:lnTo>
                          <a:pt x="749" y="861"/>
                        </a:lnTo>
                        <a:lnTo>
                          <a:pt x="756" y="893"/>
                        </a:lnTo>
                        <a:lnTo>
                          <a:pt x="745" y="919"/>
                        </a:lnTo>
                        <a:lnTo>
                          <a:pt x="725" y="930"/>
                        </a:lnTo>
                        <a:lnTo>
                          <a:pt x="702" y="930"/>
                        </a:lnTo>
                        <a:lnTo>
                          <a:pt x="704" y="952"/>
                        </a:lnTo>
                        <a:lnTo>
                          <a:pt x="647" y="946"/>
                        </a:lnTo>
                        <a:lnTo>
                          <a:pt x="629" y="941"/>
                        </a:lnTo>
                        <a:lnTo>
                          <a:pt x="643" y="985"/>
                        </a:lnTo>
                        <a:lnTo>
                          <a:pt x="569" y="965"/>
                        </a:lnTo>
                        <a:lnTo>
                          <a:pt x="492" y="944"/>
                        </a:lnTo>
                        <a:lnTo>
                          <a:pt x="172" y="867"/>
                        </a:lnTo>
                        <a:lnTo>
                          <a:pt x="50" y="823"/>
                        </a:lnTo>
                        <a:lnTo>
                          <a:pt x="0" y="735"/>
                        </a:lnTo>
                        <a:lnTo>
                          <a:pt x="161" y="786"/>
                        </a:lnTo>
                        <a:lnTo>
                          <a:pt x="286" y="806"/>
                        </a:lnTo>
                        <a:lnTo>
                          <a:pt x="313" y="756"/>
                        </a:lnTo>
                        <a:lnTo>
                          <a:pt x="312" y="697"/>
                        </a:lnTo>
                        <a:lnTo>
                          <a:pt x="312" y="589"/>
                        </a:lnTo>
                        <a:lnTo>
                          <a:pt x="252" y="533"/>
                        </a:lnTo>
                        <a:lnTo>
                          <a:pt x="505" y="594"/>
                        </a:lnTo>
                        <a:lnTo>
                          <a:pt x="480" y="498"/>
                        </a:lnTo>
                        <a:lnTo>
                          <a:pt x="334" y="400"/>
                        </a:lnTo>
                        <a:close/>
                      </a:path>
                    </a:pathLst>
                  </a:custGeom>
                  <a:solidFill>
                    <a:srgbClr val="00e0e0"/>
                  </a:solidFill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501" name=""/>
                <p:cNvGrpSpPr/>
                <p:nvPr/>
              </p:nvGrpSpPr>
              <p:grpSpPr>
                <a:xfrm>
                  <a:off x="1574640" y="2203560"/>
                  <a:ext cx="1132200" cy="577800"/>
                  <a:chOff x="1574640" y="2203560"/>
                  <a:chExt cx="1132200" cy="577800"/>
                </a:xfrm>
              </p:grpSpPr>
              <p:sp>
                <p:nvSpPr>
                  <p:cNvPr id="502" name=""/>
                  <p:cNvSpPr/>
                  <p:nvPr/>
                </p:nvSpPr>
                <p:spPr>
                  <a:xfrm>
                    <a:off x="2436840" y="2708280"/>
                    <a:ext cx="130320" cy="73080"/>
                  </a:xfrm>
                  <a:custGeom>
                    <a:avLst/>
                    <a:gdLst/>
                    <a:ahLst/>
                    <a:rect l="l" t="t" r="r" b="b"/>
                    <a:pathLst>
                      <a:path w="327" h="186">
                        <a:moveTo>
                          <a:pt x="54" y="19"/>
                        </a:moveTo>
                        <a:lnTo>
                          <a:pt x="25" y="0"/>
                        </a:lnTo>
                        <a:lnTo>
                          <a:pt x="14" y="8"/>
                        </a:lnTo>
                        <a:lnTo>
                          <a:pt x="0" y="19"/>
                        </a:lnTo>
                        <a:lnTo>
                          <a:pt x="4" y="41"/>
                        </a:lnTo>
                        <a:lnTo>
                          <a:pt x="25" y="64"/>
                        </a:lnTo>
                        <a:lnTo>
                          <a:pt x="51" y="93"/>
                        </a:lnTo>
                        <a:lnTo>
                          <a:pt x="90" y="120"/>
                        </a:lnTo>
                        <a:lnTo>
                          <a:pt x="132" y="141"/>
                        </a:lnTo>
                        <a:lnTo>
                          <a:pt x="197" y="163"/>
                        </a:lnTo>
                        <a:lnTo>
                          <a:pt x="252" y="180"/>
                        </a:lnTo>
                        <a:lnTo>
                          <a:pt x="303" y="186"/>
                        </a:lnTo>
                        <a:lnTo>
                          <a:pt x="327" y="174"/>
                        </a:lnTo>
                        <a:lnTo>
                          <a:pt x="270" y="160"/>
                        </a:lnTo>
                        <a:lnTo>
                          <a:pt x="210" y="133"/>
                        </a:lnTo>
                        <a:lnTo>
                          <a:pt x="155" y="100"/>
                        </a:lnTo>
                        <a:lnTo>
                          <a:pt x="118" y="79"/>
                        </a:lnTo>
                        <a:lnTo>
                          <a:pt x="54" y="19"/>
                        </a:lnTo>
                        <a:close/>
                      </a:path>
                    </a:pathLst>
                  </a:custGeom>
                  <a:solidFill>
                    <a:srgbClr val="80ffff"/>
                  </a:solidFill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6280" bIns="262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03" name=""/>
                  <p:cNvSpPr/>
                  <p:nvPr/>
                </p:nvSpPr>
                <p:spPr>
                  <a:xfrm>
                    <a:off x="2595600" y="2579760"/>
                    <a:ext cx="111240" cy="65160"/>
                  </a:xfrm>
                  <a:custGeom>
                    <a:avLst/>
                    <a:gdLst/>
                    <a:ahLst/>
                    <a:rect l="l" t="t" r="r" b="b"/>
                    <a:pathLst>
                      <a:path w="282" h="164">
                        <a:moveTo>
                          <a:pt x="0" y="36"/>
                        </a:moveTo>
                        <a:lnTo>
                          <a:pt x="27" y="14"/>
                        </a:lnTo>
                        <a:lnTo>
                          <a:pt x="69" y="0"/>
                        </a:lnTo>
                        <a:lnTo>
                          <a:pt x="120" y="12"/>
                        </a:lnTo>
                        <a:lnTo>
                          <a:pt x="175" y="33"/>
                        </a:lnTo>
                        <a:lnTo>
                          <a:pt x="231" y="69"/>
                        </a:lnTo>
                        <a:lnTo>
                          <a:pt x="268" y="95"/>
                        </a:lnTo>
                        <a:lnTo>
                          <a:pt x="279" y="123"/>
                        </a:lnTo>
                        <a:lnTo>
                          <a:pt x="282" y="160"/>
                        </a:lnTo>
                        <a:lnTo>
                          <a:pt x="235" y="164"/>
                        </a:lnTo>
                        <a:lnTo>
                          <a:pt x="0" y="36"/>
                        </a:lnTo>
                        <a:close/>
                      </a:path>
                    </a:pathLst>
                  </a:custGeom>
                  <a:solidFill>
                    <a:srgbClr val="80ffff"/>
                  </a:solidFill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8360" bIns="18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04" name=""/>
                  <p:cNvSpPr/>
                  <p:nvPr/>
                </p:nvSpPr>
                <p:spPr>
                  <a:xfrm>
                    <a:off x="1574640" y="2278080"/>
                    <a:ext cx="54000" cy="141120"/>
                  </a:xfrm>
                  <a:custGeom>
                    <a:avLst/>
                    <a:gdLst/>
                    <a:ahLst/>
                    <a:rect l="l" t="t" r="r" b="b"/>
                    <a:pathLst>
                      <a:path w="134" h="354">
                        <a:moveTo>
                          <a:pt x="11" y="0"/>
                        </a:moveTo>
                        <a:lnTo>
                          <a:pt x="44" y="125"/>
                        </a:lnTo>
                        <a:lnTo>
                          <a:pt x="109" y="299"/>
                        </a:lnTo>
                        <a:lnTo>
                          <a:pt x="133" y="343"/>
                        </a:lnTo>
                        <a:lnTo>
                          <a:pt x="134" y="354"/>
                        </a:lnTo>
                        <a:lnTo>
                          <a:pt x="102" y="325"/>
                        </a:lnTo>
                        <a:lnTo>
                          <a:pt x="61" y="253"/>
                        </a:lnTo>
                        <a:lnTo>
                          <a:pt x="42" y="200"/>
                        </a:lnTo>
                        <a:lnTo>
                          <a:pt x="12" y="107"/>
                        </a:lnTo>
                        <a:lnTo>
                          <a:pt x="0" y="47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80ffff"/>
                  </a:solidFill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05" name=""/>
                  <p:cNvSpPr/>
                  <p:nvPr/>
                </p:nvSpPr>
                <p:spPr>
                  <a:xfrm>
                    <a:off x="1630440" y="2203560"/>
                    <a:ext cx="48960" cy="135000"/>
                  </a:xfrm>
                  <a:custGeom>
                    <a:avLst/>
                    <a:gdLst/>
                    <a:ahLst/>
                    <a:rect l="l" t="t" r="r" b="b"/>
                    <a:pathLst>
                      <a:path w="126" h="343">
                        <a:moveTo>
                          <a:pt x="28" y="0"/>
                        </a:moveTo>
                        <a:lnTo>
                          <a:pt x="33" y="64"/>
                        </a:lnTo>
                        <a:lnTo>
                          <a:pt x="43" y="131"/>
                        </a:lnTo>
                        <a:lnTo>
                          <a:pt x="56" y="181"/>
                        </a:lnTo>
                        <a:lnTo>
                          <a:pt x="71" y="224"/>
                        </a:lnTo>
                        <a:lnTo>
                          <a:pt x="98" y="281"/>
                        </a:lnTo>
                        <a:lnTo>
                          <a:pt x="126" y="343"/>
                        </a:lnTo>
                        <a:lnTo>
                          <a:pt x="83" y="305"/>
                        </a:lnTo>
                        <a:lnTo>
                          <a:pt x="43" y="247"/>
                        </a:lnTo>
                        <a:lnTo>
                          <a:pt x="9" y="182"/>
                        </a:lnTo>
                        <a:lnTo>
                          <a:pt x="0" y="131"/>
                        </a:lnTo>
                        <a:lnTo>
                          <a:pt x="2" y="67"/>
                        </a:lnTo>
                        <a:lnTo>
                          <a:pt x="14" y="31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solidFill>
                    <a:srgbClr val="80ffff"/>
                  </a:solidFill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506" name=""/>
                <p:cNvGrpSpPr/>
                <p:nvPr/>
              </p:nvGrpSpPr>
              <p:grpSpPr>
                <a:xfrm>
                  <a:off x="2476440" y="2592360"/>
                  <a:ext cx="225360" cy="150840"/>
                  <a:chOff x="2476440" y="2592360"/>
                  <a:chExt cx="225360" cy="150840"/>
                </a:xfrm>
              </p:grpSpPr>
              <p:sp>
                <p:nvSpPr>
                  <p:cNvPr id="507" name=""/>
                  <p:cNvSpPr/>
                  <p:nvPr/>
                </p:nvSpPr>
                <p:spPr>
                  <a:xfrm>
                    <a:off x="2476440" y="2592360"/>
                    <a:ext cx="225360" cy="150840"/>
                  </a:xfrm>
                  <a:prstGeom prst="ellipse">
                    <a:avLst/>
                  </a:prstGeom>
                  <a:solidFill>
                    <a:srgbClr val="008080"/>
                  </a:solidFill>
                  <a:ln w="324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grpSp>
                <p:nvGrpSpPr>
                  <p:cNvPr id="508" name=""/>
                  <p:cNvGrpSpPr/>
                  <p:nvPr/>
                </p:nvGrpSpPr>
                <p:grpSpPr>
                  <a:xfrm>
                    <a:off x="2489040" y="2600280"/>
                    <a:ext cx="193680" cy="128520"/>
                    <a:chOff x="2489040" y="2600280"/>
                    <a:chExt cx="193680" cy="128520"/>
                  </a:xfrm>
                </p:grpSpPr>
                <p:sp>
                  <p:nvSpPr>
                    <p:cNvPr id="509" name=""/>
                    <p:cNvSpPr/>
                    <p:nvPr/>
                  </p:nvSpPr>
                  <p:spPr>
                    <a:xfrm>
                      <a:off x="2570040" y="2600280"/>
                      <a:ext cx="11160" cy="79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040" bIns="-41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0" name=""/>
                    <p:cNvSpPr/>
                    <p:nvPr/>
                  </p:nvSpPr>
                  <p:spPr>
                    <a:xfrm>
                      <a:off x="2604960" y="2603520"/>
                      <a:ext cx="9720" cy="64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1" name=""/>
                    <p:cNvSpPr/>
                    <p:nvPr/>
                  </p:nvSpPr>
                  <p:spPr>
                    <a:xfrm>
                      <a:off x="2538360" y="2608200"/>
                      <a:ext cx="11160" cy="79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040" bIns="-41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2" name=""/>
                    <p:cNvSpPr/>
                    <p:nvPr/>
                  </p:nvSpPr>
                  <p:spPr>
                    <a:xfrm>
                      <a:off x="2516040" y="2620800"/>
                      <a:ext cx="9720" cy="82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0680" bIns="-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3" name=""/>
                    <p:cNvSpPr/>
                    <p:nvPr/>
                  </p:nvSpPr>
                  <p:spPr>
                    <a:xfrm>
                      <a:off x="2496960" y="2638440"/>
                      <a:ext cx="11160" cy="64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4" name=""/>
                    <p:cNvSpPr/>
                    <p:nvPr/>
                  </p:nvSpPr>
                  <p:spPr>
                    <a:xfrm>
                      <a:off x="2489040" y="2660760"/>
                      <a:ext cx="11160" cy="61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2120" bIns="-42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5" name=""/>
                    <p:cNvSpPr/>
                    <p:nvPr/>
                  </p:nvSpPr>
                  <p:spPr>
                    <a:xfrm>
                      <a:off x="2494080" y="2684520"/>
                      <a:ext cx="11160" cy="61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2120" bIns="-42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6" name=""/>
                    <p:cNvSpPr/>
                    <p:nvPr/>
                  </p:nvSpPr>
                  <p:spPr>
                    <a:xfrm>
                      <a:off x="2509920" y="2703600"/>
                      <a:ext cx="11160" cy="61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2120" bIns="-42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7" name=""/>
                    <p:cNvSpPr/>
                    <p:nvPr/>
                  </p:nvSpPr>
                  <p:spPr>
                    <a:xfrm>
                      <a:off x="2535120" y="2716200"/>
                      <a:ext cx="11160" cy="64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8" name=""/>
                    <p:cNvSpPr/>
                    <p:nvPr/>
                  </p:nvSpPr>
                  <p:spPr>
                    <a:xfrm>
                      <a:off x="2567160" y="2722680"/>
                      <a:ext cx="9360" cy="61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2120" bIns="-42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9" name=""/>
                    <p:cNvSpPr/>
                    <p:nvPr/>
                  </p:nvSpPr>
                  <p:spPr>
                    <a:xfrm>
                      <a:off x="2598840" y="2722680"/>
                      <a:ext cx="11160" cy="61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2120" bIns="-42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0" name=""/>
                    <p:cNvSpPr/>
                    <p:nvPr/>
                  </p:nvSpPr>
                  <p:spPr>
                    <a:xfrm>
                      <a:off x="2630520" y="2716200"/>
                      <a:ext cx="11160" cy="64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1" name=""/>
                    <p:cNvSpPr/>
                    <p:nvPr/>
                  </p:nvSpPr>
                  <p:spPr>
                    <a:xfrm>
                      <a:off x="2671920" y="2657520"/>
                      <a:ext cx="10800" cy="79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040" bIns="-41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2" name=""/>
                    <p:cNvSpPr/>
                    <p:nvPr/>
                  </p:nvSpPr>
                  <p:spPr>
                    <a:xfrm>
                      <a:off x="2668680" y="2681280"/>
                      <a:ext cx="9360" cy="64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3" name=""/>
                    <p:cNvSpPr/>
                    <p:nvPr/>
                  </p:nvSpPr>
                  <p:spPr>
                    <a:xfrm>
                      <a:off x="2652840" y="2701800"/>
                      <a:ext cx="11160" cy="64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4" name=""/>
                    <p:cNvSpPr/>
                    <p:nvPr/>
                  </p:nvSpPr>
                  <p:spPr>
                    <a:xfrm>
                      <a:off x="2662200" y="2631960"/>
                      <a:ext cx="11160" cy="64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5" name=""/>
                    <p:cNvSpPr/>
                    <p:nvPr/>
                  </p:nvSpPr>
                  <p:spPr>
                    <a:xfrm>
                      <a:off x="2638440" y="2614680"/>
                      <a:ext cx="11160" cy="79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040" bIns="-41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6" name=""/>
                    <p:cNvSpPr/>
                    <p:nvPr/>
                  </p:nvSpPr>
                  <p:spPr>
                    <a:xfrm>
                      <a:off x="2560680" y="2620800"/>
                      <a:ext cx="9360" cy="82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0680" bIns="-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7" name=""/>
                    <p:cNvSpPr/>
                    <p:nvPr/>
                  </p:nvSpPr>
                  <p:spPr>
                    <a:xfrm>
                      <a:off x="2592360" y="2620800"/>
                      <a:ext cx="9720" cy="64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8" name=""/>
                    <p:cNvSpPr/>
                    <p:nvPr/>
                  </p:nvSpPr>
                  <p:spPr>
                    <a:xfrm>
                      <a:off x="2533680" y="2637000"/>
                      <a:ext cx="11160" cy="61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2120" bIns="-42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9" name=""/>
                    <p:cNvSpPr/>
                    <p:nvPr/>
                  </p:nvSpPr>
                  <p:spPr>
                    <a:xfrm>
                      <a:off x="2519280" y="2660760"/>
                      <a:ext cx="11160" cy="61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2120" bIns="-42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30" name=""/>
                    <p:cNvSpPr/>
                    <p:nvPr/>
                  </p:nvSpPr>
                  <p:spPr>
                    <a:xfrm>
                      <a:off x="2529000" y="2684520"/>
                      <a:ext cx="11160" cy="61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2120" bIns="-42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31" name=""/>
                    <p:cNvSpPr/>
                    <p:nvPr/>
                  </p:nvSpPr>
                  <p:spPr>
                    <a:xfrm>
                      <a:off x="2557440" y="2693880"/>
                      <a:ext cx="11160" cy="64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32" name=""/>
                    <p:cNvSpPr/>
                    <p:nvPr/>
                  </p:nvSpPr>
                  <p:spPr>
                    <a:xfrm>
                      <a:off x="2589120" y="2695680"/>
                      <a:ext cx="11160" cy="61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2120" bIns="-42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33" name=""/>
                    <p:cNvSpPr/>
                    <p:nvPr/>
                  </p:nvSpPr>
                  <p:spPr>
                    <a:xfrm>
                      <a:off x="2624040" y="2682720"/>
                      <a:ext cx="11160" cy="79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040" bIns="-41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34" name=""/>
                    <p:cNvSpPr/>
                    <p:nvPr/>
                  </p:nvSpPr>
                  <p:spPr>
                    <a:xfrm>
                      <a:off x="2637000" y="2655720"/>
                      <a:ext cx="9360" cy="64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35" name=""/>
                    <p:cNvSpPr/>
                    <p:nvPr/>
                  </p:nvSpPr>
                  <p:spPr>
                    <a:xfrm>
                      <a:off x="2616120" y="2633760"/>
                      <a:ext cx="9720" cy="61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2120" bIns="-42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36" name=""/>
                    <p:cNvSpPr/>
                    <p:nvPr/>
                  </p:nvSpPr>
                  <p:spPr>
                    <a:xfrm>
                      <a:off x="2558880" y="2647800"/>
                      <a:ext cx="11160" cy="64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37" name=""/>
                    <p:cNvSpPr/>
                    <p:nvPr/>
                  </p:nvSpPr>
                  <p:spPr>
                    <a:xfrm>
                      <a:off x="2552760" y="2670120"/>
                      <a:ext cx="11160" cy="64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38" name=""/>
                    <p:cNvSpPr/>
                    <p:nvPr/>
                  </p:nvSpPr>
                  <p:spPr>
                    <a:xfrm>
                      <a:off x="2585880" y="2670120"/>
                      <a:ext cx="9720" cy="79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040" bIns="-41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39" name=""/>
                    <p:cNvSpPr/>
                    <p:nvPr/>
                  </p:nvSpPr>
                  <p:spPr>
                    <a:xfrm>
                      <a:off x="2608200" y="2652840"/>
                      <a:ext cx="9720" cy="79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040" bIns="-41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40" name=""/>
                    <p:cNvSpPr/>
                    <p:nvPr/>
                  </p:nvSpPr>
                  <p:spPr>
                    <a:xfrm>
                      <a:off x="2581200" y="2643120"/>
                      <a:ext cx="11160" cy="64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</p:grpSp>
            <p:grpSp>
              <p:nvGrpSpPr>
                <p:cNvPr id="541" name=""/>
                <p:cNvGrpSpPr/>
                <p:nvPr/>
              </p:nvGrpSpPr>
              <p:grpSpPr>
                <a:xfrm>
                  <a:off x="1839960" y="2260440"/>
                  <a:ext cx="896760" cy="703440"/>
                  <a:chOff x="1839960" y="2260440"/>
                  <a:chExt cx="896760" cy="703440"/>
                </a:xfrm>
              </p:grpSpPr>
              <p:grpSp>
                <p:nvGrpSpPr>
                  <p:cNvPr id="542" name=""/>
                  <p:cNvGrpSpPr/>
                  <p:nvPr/>
                </p:nvGrpSpPr>
                <p:grpSpPr>
                  <a:xfrm>
                    <a:off x="2532240" y="2749680"/>
                    <a:ext cx="204480" cy="214200"/>
                    <a:chOff x="2532240" y="2749680"/>
                    <a:chExt cx="204480" cy="214200"/>
                  </a:xfrm>
                </p:grpSpPr>
                <p:sp>
                  <p:nvSpPr>
                    <p:cNvPr id="543" name=""/>
                    <p:cNvSpPr/>
                    <p:nvPr/>
                  </p:nvSpPr>
                  <p:spPr>
                    <a:xfrm>
                      <a:off x="2556000" y="2749680"/>
                      <a:ext cx="180720" cy="118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57" h="301">
                          <a:moveTo>
                            <a:pt x="0" y="294"/>
                          </a:moveTo>
                          <a:lnTo>
                            <a:pt x="13" y="229"/>
                          </a:lnTo>
                          <a:lnTo>
                            <a:pt x="27" y="185"/>
                          </a:lnTo>
                          <a:lnTo>
                            <a:pt x="34" y="154"/>
                          </a:lnTo>
                          <a:lnTo>
                            <a:pt x="47" y="140"/>
                          </a:lnTo>
                          <a:lnTo>
                            <a:pt x="67" y="133"/>
                          </a:lnTo>
                          <a:lnTo>
                            <a:pt x="98" y="124"/>
                          </a:lnTo>
                          <a:lnTo>
                            <a:pt x="139" y="129"/>
                          </a:lnTo>
                          <a:lnTo>
                            <a:pt x="210" y="113"/>
                          </a:lnTo>
                          <a:lnTo>
                            <a:pt x="277" y="92"/>
                          </a:lnTo>
                          <a:lnTo>
                            <a:pt x="359" y="61"/>
                          </a:lnTo>
                          <a:lnTo>
                            <a:pt x="417" y="31"/>
                          </a:lnTo>
                          <a:lnTo>
                            <a:pt x="457" y="0"/>
                          </a:lnTo>
                          <a:lnTo>
                            <a:pt x="433" y="38"/>
                          </a:lnTo>
                          <a:lnTo>
                            <a:pt x="423" y="61"/>
                          </a:lnTo>
                          <a:lnTo>
                            <a:pt x="420" y="110"/>
                          </a:lnTo>
                          <a:lnTo>
                            <a:pt x="412" y="166"/>
                          </a:lnTo>
                          <a:lnTo>
                            <a:pt x="410" y="196"/>
                          </a:lnTo>
                          <a:lnTo>
                            <a:pt x="396" y="222"/>
                          </a:lnTo>
                          <a:lnTo>
                            <a:pt x="375" y="233"/>
                          </a:lnTo>
                          <a:lnTo>
                            <a:pt x="345" y="252"/>
                          </a:lnTo>
                          <a:lnTo>
                            <a:pt x="301" y="270"/>
                          </a:lnTo>
                          <a:lnTo>
                            <a:pt x="244" y="289"/>
                          </a:lnTo>
                          <a:lnTo>
                            <a:pt x="168" y="301"/>
                          </a:lnTo>
                          <a:lnTo>
                            <a:pt x="81" y="301"/>
                          </a:lnTo>
                          <a:lnTo>
                            <a:pt x="0" y="294"/>
                          </a:lnTo>
                          <a:close/>
                        </a:path>
                      </a:pathLst>
                    </a:custGeom>
                    <a:solidFill>
                      <a:srgbClr val="008080"/>
                    </a:solidFill>
                    <a:ln w="324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44" name=""/>
                    <p:cNvSpPr/>
                    <p:nvPr/>
                  </p:nvSpPr>
                  <p:spPr>
                    <a:xfrm>
                      <a:off x="2532240" y="2849400"/>
                      <a:ext cx="187200" cy="114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74" h="287">
                          <a:moveTo>
                            <a:pt x="454" y="13"/>
                          </a:moveTo>
                          <a:lnTo>
                            <a:pt x="474" y="0"/>
                          </a:lnTo>
                          <a:lnTo>
                            <a:pt x="451" y="31"/>
                          </a:lnTo>
                          <a:lnTo>
                            <a:pt x="435" y="48"/>
                          </a:lnTo>
                          <a:lnTo>
                            <a:pt x="418" y="67"/>
                          </a:lnTo>
                          <a:lnTo>
                            <a:pt x="411" y="77"/>
                          </a:lnTo>
                          <a:lnTo>
                            <a:pt x="398" y="92"/>
                          </a:lnTo>
                          <a:lnTo>
                            <a:pt x="381" y="111"/>
                          </a:lnTo>
                          <a:lnTo>
                            <a:pt x="369" y="124"/>
                          </a:lnTo>
                          <a:lnTo>
                            <a:pt x="361" y="130"/>
                          </a:lnTo>
                          <a:lnTo>
                            <a:pt x="356" y="139"/>
                          </a:lnTo>
                          <a:lnTo>
                            <a:pt x="345" y="148"/>
                          </a:lnTo>
                          <a:lnTo>
                            <a:pt x="327" y="159"/>
                          </a:lnTo>
                          <a:lnTo>
                            <a:pt x="319" y="166"/>
                          </a:lnTo>
                          <a:lnTo>
                            <a:pt x="302" y="175"/>
                          </a:lnTo>
                          <a:lnTo>
                            <a:pt x="292" y="179"/>
                          </a:lnTo>
                          <a:lnTo>
                            <a:pt x="277" y="185"/>
                          </a:lnTo>
                          <a:lnTo>
                            <a:pt x="256" y="192"/>
                          </a:lnTo>
                          <a:lnTo>
                            <a:pt x="238" y="200"/>
                          </a:lnTo>
                          <a:lnTo>
                            <a:pt x="223" y="201"/>
                          </a:lnTo>
                          <a:lnTo>
                            <a:pt x="209" y="205"/>
                          </a:lnTo>
                          <a:lnTo>
                            <a:pt x="198" y="209"/>
                          </a:lnTo>
                          <a:lnTo>
                            <a:pt x="189" y="213"/>
                          </a:lnTo>
                          <a:lnTo>
                            <a:pt x="186" y="215"/>
                          </a:lnTo>
                          <a:lnTo>
                            <a:pt x="184" y="222"/>
                          </a:lnTo>
                          <a:lnTo>
                            <a:pt x="187" y="227"/>
                          </a:lnTo>
                          <a:lnTo>
                            <a:pt x="193" y="228"/>
                          </a:lnTo>
                          <a:lnTo>
                            <a:pt x="207" y="232"/>
                          </a:lnTo>
                          <a:lnTo>
                            <a:pt x="216" y="234"/>
                          </a:lnTo>
                          <a:lnTo>
                            <a:pt x="220" y="239"/>
                          </a:lnTo>
                          <a:lnTo>
                            <a:pt x="224" y="246"/>
                          </a:lnTo>
                          <a:lnTo>
                            <a:pt x="227" y="255"/>
                          </a:lnTo>
                          <a:lnTo>
                            <a:pt x="227" y="261"/>
                          </a:lnTo>
                          <a:lnTo>
                            <a:pt x="225" y="276"/>
                          </a:lnTo>
                          <a:lnTo>
                            <a:pt x="211" y="282"/>
                          </a:lnTo>
                          <a:lnTo>
                            <a:pt x="186" y="283"/>
                          </a:lnTo>
                          <a:lnTo>
                            <a:pt x="147" y="287"/>
                          </a:lnTo>
                          <a:lnTo>
                            <a:pt x="149" y="279"/>
                          </a:lnTo>
                          <a:lnTo>
                            <a:pt x="151" y="273"/>
                          </a:lnTo>
                          <a:lnTo>
                            <a:pt x="152" y="265"/>
                          </a:lnTo>
                          <a:lnTo>
                            <a:pt x="152" y="257"/>
                          </a:lnTo>
                          <a:lnTo>
                            <a:pt x="149" y="250"/>
                          </a:lnTo>
                          <a:lnTo>
                            <a:pt x="143" y="243"/>
                          </a:lnTo>
                          <a:lnTo>
                            <a:pt x="135" y="239"/>
                          </a:lnTo>
                          <a:lnTo>
                            <a:pt x="125" y="234"/>
                          </a:lnTo>
                          <a:lnTo>
                            <a:pt x="113" y="234"/>
                          </a:lnTo>
                          <a:lnTo>
                            <a:pt x="97" y="230"/>
                          </a:lnTo>
                          <a:lnTo>
                            <a:pt x="91" y="230"/>
                          </a:lnTo>
                          <a:lnTo>
                            <a:pt x="88" y="227"/>
                          </a:lnTo>
                          <a:lnTo>
                            <a:pt x="80" y="221"/>
                          </a:lnTo>
                          <a:lnTo>
                            <a:pt x="77" y="213"/>
                          </a:lnTo>
                          <a:lnTo>
                            <a:pt x="74" y="205"/>
                          </a:lnTo>
                          <a:lnTo>
                            <a:pt x="78" y="195"/>
                          </a:lnTo>
                          <a:lnTo>
                            <a:pt x="70" y="185"/>
                          </a:lnTo>
                          <a:lnTo>
                            <a:pt x="59" y="189"/>
                          </a:lnTo>
                          <a:lnTo>
                            <a:pt x="42" y="192"/>
                          </a:lnTo>
                          <a:lnTo>
                            <a:pt x="31" y="194"/>
                          </a:lnTo>
                          <a:lnTo>
                            <a:pt x="21" y="192"/>
                          </a:lnTo>
                          <a:lnTo>
                            <a:pt x="12" y="191"/>
                          </a:lnTo>
                          <a:lnTo>
                            <a:pt x="5" y="185"/>
                          </a:lnTo>
                          <a:lnTo>
                            <a:pt x="0" y="182"/>
                          </a:lnTo>
                          <a:lnTo>
                            <a:pt x="0" y="173"/>
                          </a:lnTo>
                          <a:lnTo>
                            <a:pt x="0" y="166"/>
                          </a:lnTo>
                          <a:lnTo>
                            <a:pt x="5" y="158"/>
                          </a:lnTo>
                          <a:lnTo>
                            <a:pt x="13" y="148"/>
                          </a:lnTo>
                          <a:lnTo>
                            <a:pt x="35" y="136"/>
                          </a:lnTo>
                          <a:lnTo>
                            <a:pt x="37" y="82"/>
                          </a:lnTo>
                          <a:lnTo>
                            <a:pt x="58" y="87"/>
                          </a:lnTo>
                          <a:lnTo>
                            <a:pt x="90" y="93"/>
                          </a:lnTo>
                          <a:lnTo>
                            <a:pt x="88" y="107"/>
                          </a:lnTo>
                          <a:lnTo>
                            <a:pt x="90" y="114"/>
                          </a:lnTo>
                          <a:lnTo>
                            <a:pt x="94" y="120"/>
                          </a:lnTo>
                          <a:lnTo>
                            <a:pt x="104" y="123"/>
                          </a:lnTo>
                          <a:lnTo>
                            <a:pt x="113" y="128"/>
                          </a:lnTo>
                          <a:lnTo>
                            <a:pt x="117" y="132"/>
                          </a:lnTo>
                          <a:lnTo>
                            <a:pt x="123" y="139"/>
                          </a:lnTo>
                          <a:lnTo>
                            <a:pt x="124" y="146"/>
                          </a:lnTo>
                          <a:lnTo>
                            <a:pt x="118" y="157"/>
                          </a:lnTo>
                          <a:lnTo>
                            <a:pt x="129" y="166"/>
                          </a:lnTo>
                          <a:lnTo>
                            <a:pt x="140" y="171"/>
                          </a:lnTo>
                          <a:lnTo>
                            <a:pt x="150" y="179"/>
                          </a:lnTo>
                          <a:lnTo>
                            <a:pt x="158" y="184"/>
                          </a:lnTo>
                          <a:lnTo>
                            <a:pt x="163" y="184"/>
                          </a:lnTo>
                          <a:lnTo>
                            <a:pt x="174" y="184"/>
                          </a:lnTo>
                          <a:lnTo>
                            <a:pt x="193" y="182"/>
                          </a:lnTo>
                          <a:lnTo>
                            <a:pt x="209" y="179"/>
                          </a:lnTo>
                          <a:lnTo>
                            <a:pt x="225" y="177"/>
                          </a:lnTo>
                          <a:lnTo>
                            <a:pt x="241" y="173"/>
                          </a:lnTo>
                          <a:lnTo>
                            <a:pt x="252" y="167"/>
                          </a:lnTo>
                          <a:lnTo>
                            <a:pt x="268" y="160"/>
                          </a:lnTo>
                          <a:lnTo>
                            <a:pt x="279" y="151"/>
                          </a:lnTo>
                          <a:lnTo>
                            <a:pt x="280" y="139"/>
                          </a:lnTo>
                          <a:lnTo>
                            <a:pt x="277" y="132"/>
                          </a:lnTo>
                          <a:lnTo>
                            <a:pt x="277" y="127"/>
                          </a:lnTo>
                          <a:lnTo>
                            <a:pt x="280" y="120"/>
                          </a:lnTo>
                          <a:lnTo>
                            <a:pt x="287" y="116"/>
                          </a:lnTo>
                          <a:lnTo>
                            <a:pt x="293" y="114"/>
                          </a:lnTo>
                          <a:lnTo>
                            <a:pt x="308" y="114"/>
                          </a:lnTo>
                          <a:lnTo>
                            <a:pt x="323" y="111"/>
                          </a:lnTo>
                          <a:lnTo>
                            <a:pt x="333" y="109"/>
                          </a:lnTo>
                          <a:lnTo>
                            <a:pt x="347" y="102"/>
                          </a:lnTo>
                          <a:lnTo>
                            <a:pt x="359" y="96"/>
                          </a:lnTo>
                          <a:lnTo>
                            <a:pt x="371" y="84"/>
                          </a:lnTo>
                          <a:lnTo>
                            <a:pt x="379" y="78"/>
                          </a:lnTo>
                          <a:lnTo>
                            <a:pt x="387" y="67"/>
                          </a:lnTo>
                          <a:lnTo>
                            <a:pt x="407" y="41"/>
                          </a:lnTo>
                          <a:lnTo>
                            <a:pt x="421" y="34"/>
                          </a:lnTo>
                          <a:lnTo>
                            <a:pt x="454" y="13"/>
                          </a:lnTo>
                          <a:close/>
                        </a:path>
                      </a:pathLst>
                    </a:custGeom>
                    <a:solidFill>
                      <a:srgbClr val="00a0a0"/>
                    </a:solidFill>
                    <a:ln w="324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sp>
                <p:nvSpPr>
                  <p:cNvPr id="545" name=""/>
                  <p:cNvSpPr/>
                  <p:nvPr/>
                </p:nvSpPr>
                <p:spPr>
                  <a:xfrm>
                    <a:off x="1839960" y="2260440"/>
                    <a:ext cx="65160" cy="46080"/>
                  </a:xfrm>
                  <a:custGeom>
                    <a:avLst/>
                    <a:gdLst/>
                    <a:ahLst/>
                    <a:rect l="l" t="t" r="r" b="b"/>
                    <a:pathLst>
                      <a:path w="164" h="114">
                        <a:moveTo>
                          <a:pt x="82" y="7"/>
                        </a:moveTo>
                        <a:lnTo>
                          <a:pt x="43" y="53"/>
                        </a:lnTo>
                        <a:lnTo>
                          <a:pt x="4" y="67"/>
                        </a:lnTo>
                        <a:lnTo>
                          <a:pt x="0" y="85"/>
                        </a:lnTo>
                        <a:lnTo>
                          <a:pt x="10" y="104"/>
                        </a:lnTo>
                        <a:lnTo>
                          <a:pt x="33" y="114"/>
                        </a:lnTo>
                        <a:lnTo>
                          <a:pt x="69" y="96"/>
                        </a:lnTo>
                        <a:lnTo>
                          <a:pt x="92" y="96"/>
                        </a:lnTo>
                        <a:lnTo>
                          <a:pt x="126" y="104"/>
                        </a:lnTo>
                        <a:lnTo>
                          <a:pt x="145" y="104"/>
                        </a:lnTo>
                        <a:lnTo>
                          <a:pt x="164" y="92"/>
                        </a:lnTo>
                        <a:lnTo>
                          <a:pt x="164" y="77"/>
                        </a:lnTo>
                        <a:lnTo>
                          <a:pt x="154" y="53"/>
                        </a:lnTo>
                        <a:lnTo>
                          <a:pt x="135" y="25"/>
                        </a:lnTo>
                        <a:lnTo>
                          <a:pt x="122" y="7"/>
                        </a:lnTo>
                        <a:lnTo>
                          <a:pt x="98" y="0"/>
                        </a:lnTo>
                        <a:lnTo>
                          <a:pt x="82" y="7"/>
                        </a:lnTo>
                        <a:close/>
                      </a:path>
                    </a:pathLst>
                  </a:custGeom>
                  <a:solidFill>
                    <a:srgbClr val="008080"/>
                  </a:solidFill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720" bIns="-7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</p:grpSp>
        <p:grpSp>
          <p:nvGrpSpPr>
            <p:cNvPr id="546" name=""/>
            <p:cNvGrpSpPr/>
            <p:nvPr/>
          </p:nvGrpSpPr>
          <p:grpSpPr>
            <a:xfrm>
              <a:off x="1820880" y="2381400"/>
              <a:ext cx="642960" cy="701640"/>
              <a:chOff x="1820880" y="2381400"/>
              <a:chExt cx="642960" cy="701640"/>
            </a:xfrm>
          </p:grpSpPr>
          <p:sp>
            <p:nvSpPr>
              <p:cNvPr id="547" name=""/>
              <p:cNvSpPr/>
              <p:nvPr/>
            </p:nvSpPr>
            <p:spPr>
              <a:xfrm>
                <a:off x="1820880" y="2381400"/>
                <a:ext cx="642960" cy="701640"/>
              </a:xfrm>
              <a:custGeom>
                <a:avLst/>
                <a:gdLst/>
                <a:ahLst/>
                <a:rect l="l" t="t" r="r" b="b"/>
                <a:pathLst>
                  <a:path w="1622" h="1769">
                    <a:moveTo>
                      <a:pt x="214" y="411"/>
                    </a:moveTo>
                    <a:lnTo>
                      <a:pt x="99" y="518"/>
                    </a:lnTo>
                    <a:lnTo>
                      <a:pt x="46" y="569"/>
                    </a:lnTo>
                    <a:lnTo>
                      <a:pt x="22" y="618"/>
                    </a:lnTo>
                    <a:lnTo>
                      <a:pt x="2" y="722"/>
                    </a:lnTo>
                    <a:lnTo>
                      <a:pt x="0" y="813"/>
                    </a:lnTo>
                    <a:lnTo>
                      <a:pt x="0" y="889"/>
                    </a:lnTo>
                    <a:lnTo>
                      <a:pt x="9" y="1048"/>
                    </a:lnTo>
                    <a:lnTo>
                      <a:pt x="30" y="1202"/>
                    </a:lnTo>
                    <a:lnTo>
                      <a:pt x="44" y="1248"/>
                    </a:lnTo>
                    <a:lnTo>
                      <a:pt x="56" y="1278"/>
                    </a:lnTo>
                    <a:lnTo>
                      <a:pt x="70" y="1304"/>
                    </a:lnTo>
                    <a:lnTo>
                      <a:pt x="85" y="1323"/>
                    </a:lnTo>
                    <a:lnTo>
                      <a:pt x="106" y="1339"/>
                    </a:lnTo>
                    <a:lnTo>
                      <a:pt x="147" y="1356"/>
                    </a:lnTo>
                    <a:lnTo>
                      <a:pt x="195" y="1376"/>
                    </a:lnTo>
                    <a:lnTo>
                      <a:pt x="276" y="1456"/>
                    </a:lnTo>
                    <a:lnTo>
                      <a:pt x="318" y="1540"/>
                    </a:lnTo>
                    <a:lnTo>
                      <a:pt x="338" y="1563"/>
                    </a:lnTo>
                    <a:lnTo>
                      <a:pt x="357" y="1590"/>
                    </a:lnTo>
                    <a:lnTo>
                      <a:pt x="387" y="1616"/>
                    </a:lnTo>
                    <a:lnTo>
                      <a:pt x="429" y="1631"/>
                    </a:lnTo>
                    <a:lnTo>
                      <a:pt x="475" y="1640"/>
                    </a:lnTo>
                    <a:lnTo>
                      <a:pt x="524" y="1647"/>
                    </a:lnTo>
                    <a:lnTo>
                      <a:pt x="570" y="1657"/>
                    </a:lnTo>
                    <a:lnTo>
                      <a:pt x="594" y="1678"/>
                    </a:lnTo>
                    <a:lnTo>
                      <a:pt x="670" y="1736"/>
                    </a:lnTo>
                    <a:lnTo>
                      <a:pt x="720" y="1758"/>
                    </a:lnTo>
                    <a:lnTo>
                      <a:pt x="755" y="1769"/>
                    </a:lnTo>
                    <a:lnTo>
                      <a:pt x="788" y="1769"/>
                    </a:lnTo>
                    <a:lnTo>
                      <a:pt x="825" y="1766"/>
                    </a:lnTo>
                    <a:lnTo>
                      <a:pt x="927" y="1747"/>
                    </a:lnTo>
                    <a:lnTo>
                      <a:pt x="1071" y="1747"/>
                    </a:lnTo>
                    <a:lnTo>
                      <a:pt x="1113" y="1747"/>
                    </a:lnTo>
                    <a:lnTo>
                      <a:pt x="1168" y="1740"/>
                    </a:lnTo>
                    <a:lnTo>
                      <a:pt x="1232" y="1709"/>
                    </a:lnTo>
                    <a:lnTo>
                      <a:pt x="1366" y="1664"/>
                    </a:lnTo>
                    <a:lnTo>
                      <a:pt x="1452" y="1631"/>
                    </a:lnTo>
                    <a:lnTo>
                      <a:pt x="1499" y="1604"/>
                    </a:lnTo>
                    <a:lnTo>
                      <a:pt x="1554" y="1544"/>
                    </a:lnTo>
                    <a:lnTo>
                      <a:pt x="1584" y="1496"/>
                    </a:lnTo>
                    <a:lnTo>
                      <a:pt x="1608" y="1458"/>
                    </a:lnTo>
                    <a:lnTo>
                      <a:pt x="1622" y="1411"/>
                    </a:lnTo>
                    <a:lnTo>
                      <a:pt x="1534" y="1385"/>
                    </a:lnTo>
                    <a:lnTo>
                      <a:pt x="1421" y="1351"/>
                    </a:lnTo>
                    <a:lnTo>
                      <a:pt x="1408" y="1340"/>
                    </a:lnTo>
                    <a:lnTo>
                      <a:pt x="1394" y="1309"/>
                    </a:lnTo>
                    <a:lnTo>
                      <a:pt x="1372" y="1248"/>
                    </a:lnTo>
                    <a:lnTo>
                      <a:pt x="1345" y="1186"/>
                    </a:lnTo>
                    <a:lnTo>
                      <a:pt x="1335" y="1095"/>
                    </a:lnTo>
                    <a:lnTo>
                      <a:pt x="1342" y="1037"/>
                    </a:lnTo>
                    <a:lnTo>
                      <a:pt x="1349" y="984"/>
                    </a:lnTo>
                    <a:lnTo>
                      <a:pt x="1359" y="906"/>
                    </a:lnTo>
                    <a:lnTo>
                      <a:pt x="1367" y="857"/>
                    </a:lnTo>
                    <a:lnTo>
                      <a:pt x="1372" y="779"/>
                    </a:lnTo>
                    <a:lnTo>
                      <a:pt x="1359" y="724"/>
                    </a:lnTo>
                    <a:lnTo>
                      <a:pt x="1318" y="661"/>
                    </a:lnTo>
                    <a:lnTo>
                      <a:pt x="1267" y="633"/>
                    </a:lnTo>
                    <a:lnTo>
                      <a:pt x="1208" y="625"/>
                    </a:lnTo>
                    <a:lnTo>
                      <a:pt x="1163" y="617"/>
                    </a:lnTo>
                    <a:lnTo>
                      <a:pt x="1130" y="577"/>
                    </a:lnTo>
                    <a:lnTo>
                      <a:pt x="1095" y="556"/>
                    </a:lnTo>
                    <a:lnTo>
                      <a:pt x="1065" y="540"/>
                    </a:lnTo>
                    <a:lnTo>
                      <a:pt x="1025" y="529"/>
                    </a:lnTo>
                    <a:lnTo>
                      <a:pt x="969" y="522"/>
                    </a:lnTo>
                    <a:lnTo>
                      <a:pt x="923" y="527"/>
                    </a:lnTo>
                    <a:lnTo>
                      <a:pt x="907" y="485"/>
                    </a:lnTo>
                    <a:lnTo>
                      <a:pt x="876" y="443"/>
                    </a:lnTo>
                    <a:lnTo>
                      <a:pt x="851" y="408"/>
                    </a:lnTo>
                    <a:lnTo>
                      <a:pt x="832" y="380"/>
                    </a:lnTo>
                    <a:lnTo>
                      <a:pt x="782" y="346"/>
                    </a:lnTo>
                    <a:lnTo>
                      <a:pt x="801" y="333"/>
                    </a:lnTo>
                    <a:lnTo>
                      <a:pt x="842" y="282"/>
                    </a:lnTo>
                    <a:lnTo>
                      <a:pt x="861" y="244"/>
                    </a:lnTo>
                    <a:lnTo>
                      <a:pt x="883" y="180"/>
                    </a:lnTo>
                    <a:lnTo>
                      <a:pt x="880" y="139"/>
                    </a:lnTo>
                    <a:lnTo>
                      <a:pt x="857" y="118"/>
                    </a:lnTo>
                    <a:lnTo>
                      <a:pt x="839" y="103"/>
                    </a:lnTo>
                    <a:lnTo>
                      <a:pt x="807" y="89"/>
                    </a:lnTo>
                    <a:lnTo>
                      <a:pt x="736" y="72"/>
                    </a:lnTo>
                    <a:lnTo>
                      <a:pt x="696" y="62"/>
                    </a:lnTo>
                    <a:lnTo>
                      <a:pt x="640" y="50"/>
                    </a:lnTo>
                    <a:lnTo>
                      <a:pt x="597" y="28"/>
                    </a:lnTo>
                    <a:lnTo>
                      <a:pt x="515" y="0"/>
                    </a:lnTo>
                    <a:lnTo>
                      <a:pt x="475" y="0"/>
                    </a:lnTo>
                    <a:lnTo>
                      <a:pt x="441" y="18"/>
                    </a:lnTo>
                    <a:lnTo>
                      <a:pt x="403" y="51"/>
                    </a:lnTo>
                    <a:lnTo>
                      <a:pt x="362" y="112"/>
                    </a:lnTo>
                    <a:lnTo>
                      <a:pt x="323" y="207"/>
                    </a:lnTo>
                    <a:lnTo>
                      <a:pt x="303" y="245"/>
                    </a:lnTo>
                    <a:lnTo>
                      <a:pt x="283" y="288"/>
                    </a:lnTo>
                    <a:lnTo>
                      <a:pt x="269" y="318"/>
                    </a:lnTo>
                    <a:lnTo>
                      <a:pt x="246" y="363"/>
                    </a:lnTo>
                    <a:lnTo>
                      <a:pt x="214" y="411"/>
                    </a:lnTo>
                    <a:close/>
                  </a:path>
                </a:pathLst>
              </a:custGeom>
              <a:solidFill>
                <a:srgbClr val="ffc0c0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548" name=""/>
              <p:cNvGrpSpPr/>
              <p:nvPr/>
            </p:nvGrpSpPr>
            <p:grpSpPr>
              <a:xfrm>
                <a:off x="1917720" y="2406600"/>
                <a:ext cx="382680" cy="557280"/>
                <a:chOff x="1917720" y="2406600"/>
                <a:chExt cx="382680" cy="557280"/>
              </a:xfrm>
            </p:grpSpPr>
            <p:sp>
              <p:nvSpPr>
                <p:cNvPr id="549" name=""/>
                <p:cNvSpPr/>
                <p:nvPr/>
              </p:nvSpPr>
              <p:spPr>
                <a:xfrm>
                  <a:off x="2062080" y="2406600"/>
                  <a:ext cx="93600" cy="68400"/>
                </a:xfrm>
                <a:custGeom>
                  <a:avLst/>
                  <a:gdLst/>
                  <a:ahLst/>
                  <a:rect l="l" t="t" r="r" b="b"/>
                  <a:pathLst>
                    <a:path w="235" h="171">
                      <a:moveTo>
                        <a:pt x="72" y="0"/>
                      </a:moveTo>
                      <a:lnTo>
                        <a:pt x="21" y="48"/>
                      </a:lnTo>
                      <a:lnTo>
                        <a:pt x="3" y="81"/>
                      </a:lnTo>
                      <a:lnTo>
                        <a:pt x="0" y="124"/>
                      </a:lnTo>
                      <a:lnTo>
                        <a:pt x="18" y="151"/>
                      </a:lnTo>
                      <a:lnTo>
                        <a:pt x="56" y="171"/>
                      </a:lnTo>
                      <a:lnTo>
                        <a:pt x="100" y="168"/>
                      </a:lnTo>
                      <a:lnTo>
                        <a:pt x="142" y="151"/>
                      </a:lnTo>
                      <a:lnTo>
                        <a:pt x="179" y="122"/>
                      </a:lnTo>
                      <a:lnTo>
                        <a:pt x="214" y="83"/>
                      </a:lnTo>
                      <a:lnTo>
                        <a:pt x="235" y="49"/>
                      </a:lnTo>
                      <a:lnTo>
                        <a:pt x="214" y="34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600" bIns="21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50" name=""/>
                <p:cNvSpPr/>
                <p:nvPr/>
              </p:nvSpPr>
              <p:spPr>
                <a:xfrm>
                  <a:off x="1917720" y="2506680"/>
                  <a:ext cx="147600" cy="344520"/>
                </a:xfrm>
                <a:custGeom>
                  <a:avLst/>
                  <a:gdLst/>
                  <a:ahLst/>
                  <a:rect l="l" t="t" r="r" b="b"/>
                  <a:pathLst>
                    <a:path w="374" h="866">
                      <a:moveTo>
                        <a:pt x="347" y="0"/>
                      </a:moveTo>
                      <a:lnTo>
                        <a:pt x="200" y="192"/>
                      </a:lnTo>
                      <a:lnTo>
                        <a:pt x="140" y="271"/>
                      </a:lnTo>
                      <a:lnTo>
                        <a:pt x="102" y="348"/>
                      </a:lnTo>
                      <a:lnTo>
                        <a:pt x="78" y="441"/>
                      </a:lnTo>
                      <a:lnTo>
                        <a:pt x="65" y="565"/>
                      </a:lnTo>
                      <a:lnTo>
                        <a:pt x="58" y="660"/>
                      </a:lnTo>
                      <a:lnTo>
                        <a:pt x="0" y="757"/>
                      </a:lnTo>
                      <a:lnTo>
                        <a:pt x="16" y="866"/>
                      </a:lnTo>
                      <a:lnTo>
                        <a:pt x="61" y="807"/>
                      </a:lnTo>
                      <a:lnTo>
                        <a:pt x="82" y="769"/>
                      </a:lnTo>
                      <a:lnTo>
                        <a:pt x="100" y="745"/>
                      </a:lnTo>
                      <a:lnTo>
                        <a:pt x="110" y="633"/>
                      </a:lnTo>
                      <a:lnTo>
                        <a:pt x="120" y="526"/>
                      </a:lnTo>
                      <a:lnTo>
                        <a:pt x="138" y="425"/>
                      </a:lnTo>
                      <a:lnTo>
                        <a:pt x="155" y="355"/>
                      </a:lnTo>
                      <a:lnTo>
                        <a:pt x="165" y="321"/>
                      </a:lnTo>
                      <a:lnTo>
                        <a:pt x="203" y="249"/>
                      </a:lnTo>
                      <a:lnTo>
                        <a:pt x="262" y="170"/>
                      </a:lnTo>
                      <a:lnTo>
                        <a:pt x="324" y="100"/>
                      </a:lnTo>
                      <a:lnTo>
                        <a:pt x="374" y="18"/>
                      </a:lnTo>
                      <a:lnTo>
                        <a:pt x="347" y="0"/>
                      </a:lnTo>
                      <a:close/>
                    </a:path>
                  </a:pathLst>
                </a:custGeom>
                <a:solidFill>
                  <a:srgbClr val="df9f9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51" name=""/>
                <p:cNvSpPr/>
                <p:nvPr/>
              </p:nvSpPr>
              <p:spPr>
                <a:xfrm>
                  <a:off x="2044800" y="2579760"/>
                  <a:ext cx="141120" cy="361800"/>
                </a:xfrm>
                <a:custGeom>
                  <a:avLst/>
                  <a:gdLst/>
                  <a:ahLst/>
                  <a:rect l="l" t="t" r="r" b="b"/>
                  <a:pathLst>
                    <a:path w="358" h="912">
                      <a:moveTo>
                        <a:pt x="348" y="0"/>
                      </a:moveTo>
                      <a:lnTo>
                        <a:pt x="277" y="97"/>
                      </a:lnTo>
                      <a:lnTo>
                        <a:pt x="219" y="186"/>
                      </a:lnTo>
                      <a:lnTo>
                        <a:pt x="173" y="271"/>
                      </a:lnTo>
                      <a:lnTo>
                        <a:pt x="132" y="394"/>
                      </a:lnTo>
                      <a:lnTo>
                        <a:pt x="89" y="568"/>
                      </a:lnTo>
                      <a:lnTo>
                        <a:pt x="41" y="769"/>
                      </a:lnTo>
                      <a:lnTo>
                        <a:pt x="0" y="846"/>
                      </a:lnTo>
                      <a:lnTo>
                        <a:pt x="3" y="850"/>
                      </a:lnTo>
                      <a:lnTo>
                        <a:pt x="38" y="814"/>
                      </a:lnTo>
                      <a:lnTo>
                        <a:pt x="38" y="857"/>
                      </a:lnTo>
                      <a:lnTo>
                        <a:pt x="10" y="903"/>
                      </a:lnTo>
                      <a:lnTo>
                        <a:pt x="13" y="912"/>
                      </a:lnTo>
                      <a:lnTo>
                        <a:pt x="56" y="869"/>
                      </a:lnTo>
                      <a:lnTo>
                        <a:pt x="79" y="798"/>
                      </a:lnTo>
                      <a:lnTo>
                        <a:pt x="114" y="638"/>
                      </a:lnTo>
                      <a:lnTo>
                        <a:pt x="156" y="444"/>
                      </a:lnTo>
                      <a:lnTo>
                        <a:pt x="197" y="313"/>
                      </a:lnTo>
                      <a:lnTo>
                        <a:pt x="235" y="229"/>
                      </a:lnTo>
                      <a:lnTo>
                        <a:pt x="260" y="179"/>
                      </a:lnTo>
                      <a:lnTo>
                        <a:pt x="312" y="97"/>
                      </a:lnTo>
                      <a:lnTo>
                        <a:pt x="358" y="24"/>
                      </a:lnTo>
                      <a:lnTo>
                        <a:pt x="348" y="0"/>
                      </a:lnTo>
                      <a:close/>
                    </a:path>
                  </a:pathLst>
                </a:custGeom>
                <a:solidFill>
                  <a:srgbClr val="df9f9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52" name=""/>
                <p:cNvSpPr/>
                <p:nvPr/>
              </p:nvSpPr>
              <p:spPr>
                <a:xfrm>
                  <a:off x="1933560" y="2417760"/>
                  <a:ext cx="128520" cy="96840"/>
                </a:xfrm>
                <a:custGeom>
                  <a:avLst/>
                  <a:gdLst/>
                  <a:ahLst/>
                  <a:rect l="l" t="t" r="r" b="b"/>
                  <a:pathLst>
                    <a:path w="325" h="243">
                      <a:moveTo>
                        <a:pt x="0" y="223"/>
                      </a:moveTo>
                      <a:lnTo>
                        <a:pt x="42" y="189"/>
                      </a:lnTo>
                      <a:lnTo>
                        <a:pt x="96" y="170"/>
                      </a:lnTo>
                      <a:lnTo>
                        <a:pt x="169" y="170"/>
                      </a:lnTo>
                      <a:lnTo>
                        <a:pt x="218" y="178"/>
                      </a:lnTo>
                      <a:lnTo>
                        <a:pt x="262" y="196"/>
                      </a:lnTo>
                      <a:lnTo>
                        <a:pt x="286" y="216"/>
                      </a:lnTo>
                      <a:lnTo>
                        <a:pt x="303" y="235"/>
                      </a:lnTo>
                      <a:lnTo>
                        <a:pt x="325" y="243"/>
                      </a:lnTo>
                      <a:lnTo>
                        <a:pt x="310" y="190"/>
                      </a:lnTo>
                      <a:lnTo>
                        <a:pt x="283" y="150"/>
                      </a:lnTo>
                      <a:lnTo>
                        <a:pt x="267" y="104"/>
                      </a:lnTo>
                      <a:lnTo>
                        <a:pt x="245" y="82"/>
                      </a:lnTo>
                      <a:lnTo>
                        <a:pt x="204" y="58"/>
                      </a:lnTo>
                      <a:lnTo>
                        <a:pt x="152" y="27"/>
                      </a:lnTo>
                      <a:lnTo>
                        <a:pt x="106" y="0"/>
                      </a:lnTo>
                      <a:lnTo>
                        <a:pt x="82" y="30"/>
                      </a:lnTo>
                      <a:lnTo>
                        <a:pt x="65" y="80"/>
                      </a:lnTo>
                      <a:lnTo>
                        <a:pt x="36" y="151"/>
                      </a:lnTo>
                      <a:lnTo>
                        <a:pt x="0" y="223"/>
                      </a:lnTo>
                      <a:close/>
                    </a:path>
                  </a:pathLst>
                </a:custGeom>
                <a:solidFill>
                  <a:srgbClr val="df9f9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53" name=""/>
                <p:cNvSpPr/>
                <p:nvPr/>
              </p:nvSpPr>
              <p:spPr>
                <a:xfrm>
                  <a:off x="2189160" y="2617920"/>
                  <a:ext cx="111240" cy="345960"/>
                </a:xfrm>
                <a:custGeom>
                  <a:avLst/>
                  <a:gdLst/>
                  <a:ahLst/>
                  <a:rect l="l" t="t" r="r" b="b"/>
                  <a:pathLst>
                    <a:path w="277" h="872">
                      <a:moveTo>
                        <a:pt x="215" y="0"/>
                      </a:moveTo>
                      <a:lnTo>
                        <a:pt x="176" y="85"/>
                      </a:lnTo>
                      <a:lnTo>
                        <a:pt x="113" y="232"/>
                      </a:lnTo>
                      <a:lnTo>
                        <a:pt x="90" y="320"/>
                      </a:lnTo>
                      <a:lnTo>
                        <a:pt x="75" y="432"/>
                      </a:lnTo>
                      <a:lnTo>
                        <a:pt x="56" y="626"/>
                      </a:lnTo>
                      <a:lnTo>
                        <a:pt x="33" y="730"/>
                      </a:lnTo>
                      <a:lnTo>
                        <a:pt x="5" y="780"/>
                      </a:lnTo>
                      <a:lnTo>
                        <a:pt x="0" y="872"/>
                      </a:lnTo>
                      <a:lnTo>
                        <a:pt x="53" y="803"/>
                      </a:lnTo>
                      <a:lnTo>
                        <a:pt x="75" y="745"/>
                      </a:lnTo>
                      <a:lnTo>
                        <a:pt x="79" y="655"/>
                      </a:lnTo>
                      <a:lnTo>
                        <a:pt x="100" y="459"/>
                      </a:lnTo>
                      <a:lnTo>
                        <a:pt x="113" y="355"/>
                      </a:lnTo>
                      <a:lnTo>
                        <a:pt x="155" y="219"/>
                      </a:lnTo>
                      <a:lnTo>
                        <a:pt x="193" y="117"/>
                      </a:lnTo>
                      <a:lnTo>
                        <a:pt x="249" y="40"/>
                      </a:lnTo>
                      <a:lnTo>
                        <a:pt x="277" y="29"/>
                      </a:lnTo>
                      <a:lnTo>
                        <a:pt x="236" y="24"/>
                      </a:lnTo>
                      <a:lnTo>
                        <a:pt x="215" y="0"/>
                      </a:lnTo>
                      <a:close/>
                    </a:path>
                  </a:pathLst>
                </a:custGeom>
                <a:solidFill>
                  <a:srgbClr val="df9f9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54" name=""/>
                <p:cNvSpPr/>
                <p:nvPr/>
              </p:nvSpPr>
              <p:spPr>
                <a:xfrm>
                  <a:off x="1928880" y="2476440"/>
                  <a:ext cx="204840" cy="42840"/>
                </a:xfrm>
                <a:custGeom>
                  <a:avLst/>
                  <a:gdLst/>
                  <a:ahLst/>
                  <a:rect l="l" t="t" r="r" b="b"/>
                  <a:pathLst>
                    <a:path w="515" h="104">
                      <a:moveTo>
                        <a:pt x="0" y="67"/>
                      </a:moveTo>
                      <a:lnTo>
                        <a:pt x="30" y="37"/>
                      </a:lnTo>
                      <a:lnTo>
                        <a:pt x="67" y="13"/>
                      </a:lnTo>
                      <a:lnTo>
                        <a:pt x="118" y="0"/>
                      </a:lnTo>
                      <a:lnTo>
                        <a:pt x="158" y="0"/>
                      </a:lnTo>
                      <a:lnTo>
                        <a:pt x="209" y="7"/>
                      </a:lnTo>
                      <a:lnTo>
                        <a:pt x="263" y="27"/>
                      </a:lnTo>
                      <a:lnTo>
                        <a:pt x="296" y="54"/>
                      </a:lnTo>
                      <a:lnTo>
                        <a:pt x="317" y="91"/>
                      </a:lnTo>
                      <a:lnTo>
                        <a:pt x="347" y="91"/>
                      </a:lnTo>
                      <a:lnTo>
                        <a:pt x="391" y="101"/>
                      </a:lnTo>
                      <a:lnTo>
                        <a:pt x="438" y="104"/>
                      </a:lnTo>
                      <a:lnTo>
                        <a:pt x="482" y="101"/>
                      </a:lnTo>
                      <a:lnTo>
                        <a:pt x="515" y="101"/>
                      </a:lnTo>
                    </a:path>
                  </a:pathLst>
                </a:custGeom>
                <a:noFill/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" bIns="-3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55" name=""/>
                <p:cNvSpPr/>
                <p:nvPr/>
              </p:nvSpPr>
              <p:spPr>
                <a:xfrm>
                  <a:off x="1946160" y="2513160"/>
                  <a:ext cx="106560" cy="268200"/>
                </a:xfrm>
                <a:custGeom>
                  <a:avLst/>
                  <a:gdLst/>
                  <a:ahLst/>
                  <a:rect l="l" t="t" r="r" b="b"/>
                  <a:pathLst>
                    <a:path w="270" h="674">
                      <a:moveTo>
                        <a:pt x="270" y="0"/>
                      </a:moveTo>
                      <a:lnTo>
                        <a:pt x="230" y="71"/>
                      </a:lnTo>
                      <a:lnTo>
                        <a:pt x="101" y="229"/>
                      </a:lnTo>
                      <a:lnTo>
                        <a:pt x="58" y="324"/>
                      </a:lnTo>
                      <a:lnTo>
                        <a:pt x="37" y="401"/>
                      </a:lnTo>
                      <a:lnTo>
                        <a:pt x="21" y="509"/>
                      </a:lnTo>
                      <a:lnTo>
                        <a:pt x="11" y="620"/>
                      </a:lnTo>
                      <a:lnTo>
                        <a:pt x="0" y="674"/>
                      </a:lnTo>
                    </a:path>
                  </a:pathLst>
                </a:custGeom>
                <a:noFill/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56" name=""/>
                <p:cNvSpPr/>
                <p:nvPr/>
              </p:nvSpPr>
              <p:spPr>
                <a:xfrm>
                  <a:off x="2066760" y="2589120"/>
                  <a:ext cx="117720" cy="306360"/>
                </a:xfrm>
                <a:custGeom>
                  <a:avLst/>
                  <a:gdLst/>
                  <a:ahLst/>
                  <a:rect l="l" t="t" r="r" b="b"/>
                  <a:pathLst>
                    <a:path w="297" h="772">
                      <a:moveTo>
                        <a:pt x="297" y="0"/>
                      </a:moveTo>
                      <a:lnTo>
                        <a:pt x="239" y="78"/>
                      </a:lnTo>
                      <a:lnTo>
                        <a:pt x="185" y="176"/>
                      </a:lnTo>
                      <a:lnTo>
                        <a:pt x="148" y="250"/>
                      </a:lnTo>
                      <a:lnTo>
                        <a:pt x="118" y="337"/>
                      </a:lnTo>
                      <a:lnTo>
                        <a:pt x="94" y="425"/>
                      </a:lnTo>
                      <a:lnTo>
                        <a:pt x="57" y="550"/>
                      </a:lnTo>
                      <a:lnTo>
                        <a:pt x="30" y="681"/>
                      </a:lnTo>
                      <a:lnTo>
                        <a:pt x="0" y="772"/>
                      </a:lnTo>
                    </a:path>
                  </a:pathLst>
                </a:custGeom>
                <a:noFill/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57" name=""/>
                <p:cNvSpPr/>
                <p:nvPr/>
              </p:nvSpPr>
              <p:spPr>
                <a:xfrm>
                  <a:off x="2200320" y="2630520"/>
                  <a:ext cx="100080" cy="299880"/>
                </a:xfrm>
                <a:custGeom>
                  <a:avLst/>
                  <a:gdLst/>
                  <a:ahLst/>
                  <a:rect l="l" t="t" r="r" b="b"/>
                  <a:pathLst>
                    <a:path w="252" h="759">
                      <a:moveTo>
                        <a:pt x="252" y="0"/>
                      </a:moveTo>
                      <a:lnTo>
                        <a:pt x="219" y="7"/>
                      </a:lnTo>
                      <a:lnTo>
                        <a:pt x="188" y="34"/>
                      </a:lnTo>
                      <a:lnTo>
                        <a:pt x="165" y="78"/>
                      </a:lnTo>
                      <a:lnTo>
                        <a:pt x="124" y="166"/>
                      </a:lnTo>
                      <a:lnTo>
                        <a:pt x="91" y="247"/>
                      </a:lnTo>
                      <a:lnTo>
                        <a:pt x="67" y="321"/>
                      </a:lnTo>
                      <a:lnTo>
                        <a:pt x="47" y="523"/>
                      </a:lnTo>
                      <a:lnTo>
                        <a:pt x="30" y="641"/>
                      </a:lnTo>
                      <a:lnTo>
                        <a:pt x="23" y="715"/>
                      </a:lnTo>
                      <a:lnTo>
                        <a:pt x="0" y="759"/>
                      </a:lnTo>
                    </a:path>
                  </a:pathLst>
                </a:custGeom>
                <a:noFill/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</p:grpSp>
      <p:sp>
        <p:nvSpPr>
          <p:cNvPr id="558" name=""/>
          <p:cNvSpPr/>
          <p:nvPr/>
        </p:nvSpPr>
        <p:spPr>
          <a:xfrm>
            <a:off x="6478560" y="4643280"/>
            <a:ext cx="3140280" cy="20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9" name=""/>
          <p:cNvSpPr/>
          <p:nvPr/>
        </p:nvSpPr>
        <p:spPr>
          <a:xfrm>
            <a:off x="4654440" y="1415880"/>
            <a:ext cx="76320" cy="496584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60" name=""/>
          <p:cNvGrpSpPr/>
          <p:nvPr/>
        </p:nvGrpSpPr>
        <p:grpSpPr>
          <a:xfrm>
            <a:off x="7278840" y="3262320"/>
            <a:ext cx="264960" cy="2147400"/>
            <a:chOff x="7278840" y="3262320"/>
            <a:chExt cx="264960" cy="2147400"/>
          </a:xfrm>
        </p:grpSpPr>
        <p:sp>
          <p:nvSpPr>
            <p:cNvPr id="561" name=""/>
            <p:cNvSpPr/>
            <p:nvPr/>
          </p:nvSpPr>
          <p:spPr>
            <a:xfrm>
              <a:off x="7373880" y="3262320"/>
              <a:ext cx="75960" cy="1854720"/>
            </a:xfrm>
            <a:prstGeom prst="rect">
              <a:avLst/>
            </a:pr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2" name=""/>
            <p:cNvSpPr/>
            <p:nvPr/>
          </p:nvSpPr>
          <p:spPr>
            <a:xfrm>
              <a:off x="7278840" y="5113440"/>
              <a:ext cx="264960" cy="296280"/>
            </a:xfrm>
            <a:custGeom>
              <a:avLst/>
              <a:gdLst/>
              <a:ahLst/>
              <a:rect l="l" t="t" r="r" b="b"/>
              <a:pathLst>
                <a:path w="167" h="167">
                  <a:moveTo>
                    <a:pt x="0" y="0"/>
                  </a:moveTo>
                  <a:lnTo>
                    <a:pt x="84" y="167"/>
                  </a:lnTo>
                  <a:lnTo>
                    <a:pt x="1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63" name=""/>
          <p:cNvGrpSpPr/>
          <p:nvPr/>
        </p:nvGrpSpPr>
        <p:grpSpPr>
          <a:xfrm>
            <a:off x="7307280" y="6207120"/>
            <a:ext cx="2868120" cy="653040"/>
            <a:chOff x="7307280" y="6207120"/>
            <a:chExt cx="2868120" cy="653040"/>
          </a:xfrm>
        </p:grpSpPr>
        <p:graphicFrame>
          <p:nvGraphicFramePr>
            <p:cNvPr id="564" name=""/>
            <p:cNvGraphicFramePr/>
            <p:nvPr/>
          </p:nvGraphicFramePr>
          <p:xfrm>
            <a:off x="7307280" y="6207120"/>
            <a:ext cx="2684520" cy="46332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565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7307280" y="6207120"/>
                      <a:ext cx="268452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566" name=""/>
            <p:cNvSpPr/>
            <p:nvPr/>
          </p:nvSpPr>
          <p:spPr>
            <a:xfrm>
              <a:off x="7734960" y="6613560"/>
              <a:ext cx="2440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 the Energy into e-commerce</a:t>
              </a:r>
              <a:r>
                <a:rPr b="1" lang="en-US" sz="5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"/>
          <p:cNvSpPr/>
          <p:nvPr/>
        </p:nvSpPr>
        <p:spPr>
          <a:xfrm>
            <a:off x="2976480" y="4481640"/>
            <a:ext cx="3838320" cy="125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"/>
          <p:cNvSpPr/>
          <p:nvPr/>
        </p:nvSpPr>
        <p:spPr>
          <a:xfrm>
            <a:off x="1231920" y="1968480"/>
            <a:ext cx="7767720" cy="2800440"/>
          </a:xfrm>
          <a:prstGeom prst="bevel">
            <a:avLst>
              <a:gd name="adj" fmla="val 8333"/>
            </a:avLst>
          </a:prstGeom>
          <a:gradFill rotWithShape="0">
            <a:gsLst>
              <a:gs pos="0">
                <a:srgbClr val="0000cc"/>
              </a:gs>
              <a:gs pos="100000">
                <a:srgbClr val="00004a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“ It is Not the Strongest of the Species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That Survives, Not the Most Intelligent,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but the Most Responsive to Change.”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Charles Darwin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The Origin of the Species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4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25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PlaceHolder 1"/>
          <p:cNvSpPr>
            <a:spLocks noGrp="1"/>
          </p:cNvSpPr>
          <p:nvPr>
            <p:ph/>
          </p:nvPr>
        </p:nvSpPr>
        <p:spPr>
          <a:xfrm>
            <a:off x="573120" y="1292400"/>
            <a:ext cx="1078704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>
              <a:lnSpc>
                <a:spcPct val="120000"/>
              </a:lnSpc>
              <a:buClr>
                <a:srgbClr val="ff6600"/>
              </a:buClr>
              <a:buSzPct val="120000"/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</a:t>
            </a: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Free of charge</a:t>
            </a:r>
            <a:endParaRPr b="1" lang="en-US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20000"/>
              </a:lnSpc>
              <a:buClr>
                <a:srgbClr val="ff6600"/>
              </a:buClr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</a:t>
            </a: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Real-Time Pricing</a:t>
            </a: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Information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20000"/>
              </a:lnSpc>
              <a:buClr>
                <a:srgbClr val="ff6600"/>
              </a:buClr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</a:t>
            </a: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Access to complementary markets</a:t>
            </a:r>
            <a:r>
              <a:rPr b="0" lang="en-US" sz="3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and product information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20000"/>
              </a:lnSpc>
              <a:buClr>
                <a:srgbClr val="ff6600"/>
              </a:buClr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Simple access</a:t>
            </a: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via the Internet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20000"/>
              </a:lnSpc>
              <a:buClr>
                <a:srgbClr val="ff6600"/>
              </a:buClr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</a:t>
            </a: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Easy</a:t>
            </a: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to use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20000"/>
              </a:lnSpc>
              <a:buClr>
                <a:srgbClr val="ff6600"/>
              </a:buClr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</a:t>
            </a: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Fast and Secure</a:t>
            </a: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Execution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20000"/>
              </a:lnSpc>
              <a:buClr>
                <a:srgbClr val="ff6600"/>
              </a:buClr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</a:t>
            </a: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Enron’s Best Prices</a:t>
            </a:r>
            <a:endParaRPr b="1" lang="en-US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20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8" name="PlaceHolder 2"/>
          <p:cNvSpPr>
            <a:spLocks noGrp="1"/>
          </p:cNvSpPr>
          <p:nvPr>
            <p:ph type="title"/>
          </p:nvPr>
        </p:nvSpPr>
        <p:spPr>
          <a:xfrm>
            <a:off x="677520" y="0"/>
            <a:ext cx="9086760" cy="652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algn="ctr">
              <a:lnSpc>
                <a:spcPct val="120000"/>
              </a:lnSpc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Benefits of EnronOnline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569" name=""/>
          <p:cNvGrpSpPr/>
          <p:nvPr/>
        </p:nvGrpSpPr>
        <p:grpSpPr>
          <a:xfrm>
            <a:off x="7183440" y="6105600"/>
            <a:ext cx="2928240" cy="653040"/>
            <a:chOff x="7183440" y="6105600"/>
            <a:chExt cx="2928240" cy="653040"/>
          </a:xfrm>
        </p:grpSpPr>
        <p:graphicFrame>
          <p:nvGraphicFramePr>
            <p:cNvPr id="570" name=""/>
            <p:cNvGraphicFramePr/>
            <p:nvPr/>
          </p:nvGraphicFramePr>
          <p:xfrm>
            <a:off x="7183440" y="6105600"/>
            <a:ext cx="2684520" cy="46332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571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7183440" y="6105600"/>
                      <a:ext cx="268452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572" name=""/>
            <p:cNvSpPr/>
            <p:nvPr/>
          </p:nvSpPr>
          <p:spPr>
            <a:xfrm>
              <a:off x="7671240" y="6512040"/>
              <a:ext cx="2440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 the Energy into e-commerce</a:t>
              </a:r>
              <a:r>
                <a:rPr b="1" lang="en-US" sz="5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"/>
          <p:cNvSpPr/>
          <p:nvPr/>
        </p:nvSpPr>
        <p:spPr>
          <a:xfrm>
            <a:off x="0" y="927000"/>
            <a:ext cx="10287000" cy="706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November 1999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US &amp; Canadian Natural Gas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December 1999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US Power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Nordic Power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Plastics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Pulp &amp; Paper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Coal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January 2000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Belgian Natural Gas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Emissions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German Power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LPG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Oil &amp; Refined Products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Petrochemicals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Spanish Power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Swiss Power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UK Natural Gas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UK Power 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US Weather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10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4" name=""/>
          <p:cNvSpPr/>
          <p:nvPr/>
        </p:nvSpPr>
        <p:spPr>
          <a:xfrm>
            <a:off x="6264360" y="6553080"/>
            <a:ext cx="79200" cy="1396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5" name="PlaceHolder 1"/>
          <p:cNvSpPr>
            <a:spLocks noGrp="1"/>
          </p:cNvSpPr>
          <p:nvPr>
            <p:ph type="title"/>
          </p:nvPr>
        </p:nvSpPr>
        <p:spPr>
          <a:xfrm>
            <a:off x="1636200" y="-360"/>
            <a:ext cx="713772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EnronOnline Launch Schedule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576" name=""/>
          <p:cNvGrpSpPr/>
          <p:nvPr/>
        </p:nvGrpSpPr>
        <p:grpSpPr>
          <a:xfrm>
            <a:off x="7183440" y="6105600"/>
            <a:ext cx="2928240" cy="653040"/>
            <a:chOff x="7183440" y="6105600"/>
            <a:chExt cx="2928240" cy="653040"/>
          </a:xfrm>
        </p:grpSpPr>
        <p:graphicFrame>
          <p:nvGraphicFramePr>
            <p:cNvPr id="577" name=""/>
            <p:cNvGraphicFramePr/>
            <p:nvPr/>
          </p:nvGraphicFramePr>
          <p:xfrm>
            <a:off x="7183440" y="6105600"/>
            <a:ext cx="2684520" cy="46332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578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7183440" y="6105600"/>
                      <a:ext cx="268452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579" name=""/>
            <p:cNvSpPr/>
            <p:nvPr/>
          </p:nvSpPr>
          <p:spPr>
            <a:xfrm>
              <a:off x="7671240" y="6512040"/>
              <a:ext cx="2440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 the Energy into e-commerce</a:t>
              </a:r>
              <a:r>
                <a:rPr b="1" lang="en-US" sz="5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PlaceHolder 1"/>
          <p:cNvSpPr>
            <a:spLocks noGrp="1"/>
          </p:cNvSpPr>
          <p:nvPr>
            <p:ph/>
          </p:nvPr>
        </p:nvSpPr>
        <p:spPr>
          <a:xfrm>
            <a:off x="820800" y="1820880"/>
            <a:ext cx="9764640" cy="503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lvl="2" marL="743040" indent="-228600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February 2000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EnBank Virtual Storage Auction (UK)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43040" indent="-228600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European Weather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43040" indent="-228600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March 2000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Australian Power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43040" indent="-228600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Credit Derivatives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43040" indent="-228600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Dutch Power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43040" indent="-228600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Emissions Auctions (US)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43040" indent="-228600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April 2000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Austrian Power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43040" indent="-228600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May  2000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Bandwidth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43040" indent="-228600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European Coal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43040" indent="-228600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Asian Crude &amp; Products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43040" indent="-228600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June 2000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Pipeline Capacity Auction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1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1" name="PlaceHolder 2"/>
          <p:cNvSpPr>
            <a:spLocks noGrp="1"/>
          </p:cNvSpPr>
          <p:nvPr>
            <p:ph type="title"/>
          </p:nvPr>
        </p:nvSpPr>
        <p:spPr>
          <a:xfrm>
            <a:off x="-360" y="-360"/>
            <a:ext cx="10287000" cy="76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Enron’s global wholesale transaction business </a:t>
            </a:r>
            <a:br>
              <a:rPr sz="3000"/>
            </a:br>
            <a:r>
              <a:rPr b="1" lang="en-GB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…………..moves online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582" name=""/>
          <p:cNvGrpSpPr/>
          <p:nvPr/>
        </p:nvGrpSpPr>
        <p:grpSpPr>
          <a:xfrm>
            <a:off x="7183440" y="6105600"/>
            <a:ext cx="2928240" cy="653040"/>
            <a:chOff x="7183440" y="6105600"/>
            <a:chExt cx="2928240" cy="653040"/>
          </a:xfrm>
        </p:grpSpPr>
        <p:graphicFrame>
          <p:nvGraphicFramePr>
            <p:cNvPr id="583" name=""/>
            <p:cNvGraphicFramePr/>
            <p:nvPr/>
          </p:nvGraphicFramePr>
          <p:xfrm>
            <a:off x="7183440" y="6105600"/>
            <a:ext cx="2684520" cy="46332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584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7183440" y="6105600"/>
                      <a:ext cx="268452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585" name=""/>
            <p:cNvSpPr/>
            <p:nvPr/>
          </p:nvSpPr>
          <p:spPr>
            <a:xfrm>
              <a:off x="7671240" y="6512040"/>
              <a:ext cx="2440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 the Energy into e-commerce</a:t>
              </a:r>
              <a:r>
                <a:rPr b="1" lang="en-US" sz="5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6" name=""/>
          <p:cNvGraphicFramePr/>
          <p:nvPr/>
        </p:nvGraphicFramePr>
        <p:xfrm>
          <a:off x="257040" y="698400"/>
          <a:ext cx="9858600" cy="5588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8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57040" y="698400"/>
                    <a:ext cx="9858600" cy="5588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88" name=""/>
          <p:cNvSpPr/>
          <p:nvPr/>
        </p:nvSpPr>
        <p:spPr>
          <a:xfrm>
            <a:off x="0" y="0"/>
            <a:ext cx="10287000" cy="7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r>
              <a:rPr b="1" lang="en-GB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Quotes </a:t>
            </a:r>
            <a:r>
              <a:rPr b="1" lang="en-GB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Page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89" name=""/>
          <p:cNvGrpSpPr/>
          <p:nvPr/>
        </p:nvGrpSpPr>
        <p:grpSpPr>
          <a:xfrm>
            <a:off x="7183440" y="6105600"/>
            <a:ext cx="2928240" cy="653040"/>
            <a:chOff x="7183440" y="6105600"/>
            <a:chExt cx="2928240" cy="653040"/>
          </a:xfrm>
        </p:grpSpPr>
        <p:graphicFrame>
          <p:nvGraphicFramePr>
            <p:cNvPr id="590" name=""/>
            <p:cNvGraphicFramePr/>
            <p:nvPr/>
          </p:nvGraphicFramePr>
          <p:xfrm>
            <a:off x="7183440" y="6105600"/>
            <a:ext cx="2684520" cy="46332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591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7183440" y="6105600"/>
                      <a:ext cx="268452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592" name=""/>
            <p:cNvSpPr/>
            <p:nvPr/>
          </p:nvSpPr>
          <p:spPr>
            <a:xfrm>
              <a:off x="7671240" y="6512040"/>
              <a:ext cx="2440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 the Energy into e-commerce</a:t>
              </a:r>
              <a:r>
                <a:rPr b="1" lang="en-US" sz="5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" name="" descr=""/>
          <p:cNvPicPr/>
          <p:nvPr/>
        </p:nvPicPr>
        <p:blipFill>
          <a:blip r:embed="rId1"/>
          <a:srcRect l="0" t="16838" r="22788" b="22395"/>
          <a:stretch/>
        </p:blipFill>
        <p:spPr>
          <a:xfrm>
            <a:off x="436680" y="749160"/>
            <a:ext cx="9850320" cy="5321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94" name=""/>
          <p:cNvSpPr/>
          <p:nvPr/>
        </p:nvSpPr>
        <p:spPr>
          <a:xfrm>
            <a:off x="536400" y="2610000"/>
            <a:ext cx="874404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900"/>
            </a:b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95" name=""/>
          <p:cNvGrpSpPr/>
          <p:nvPr/>
        </p:nvGrpSpPr>
        <p:grpSpPr>
          <a:xfrm>
            <a:off x="4940280" y="6040440"/>
            <a:ext cx="1563480" cy="817560"/>
            <a:chOff x="4940280" y="6040440"/>
            <a:chExt cx="1563480" cy="817560"/>
          </a:xfrm>
        </p:grpSpPr>
        <p:sp>
          <p:nvSpPr>
            <p:cNvPr id="596" name=""/>
            <p:cNvSpPr/>
            <p:nvPr/>
          </p:nvSpPr>
          <p:spPr>
            <a:xfrm>
              <a:off x="5054760" y="6064200"/>
              <a:ext cx="196200" cy="92160"/>
            </a:xfrm>
            <a:custGeom>
              <a:avLst/>
              <a:gdLst/>
              <a:ahLst/>
              <a:rect l="l" t="t" r="r" b="b"/>
              <a:pathLst>
                <a:path w="221" h="175">
                  <a:moveTo>
                    <a:pt x="35" y="121"/>
                  </a:moveTo>
                  <a:lnTo>
                    <a:pt x="146" y="171"/>
                  </a:lnTo>
                  <a:lnTo>
                    <a:pt x="146" y="171"/>
                  </a:lnTo>
                  <a:lnTo>
                    <a:pt x="157" y="175"/>
                  </a:lnTo>
                  <a:lnTo>
                    <a:pt x="168" y="175"/>
                  </a:lnTo>
                  <a:lnTo>
                    <a:pt x="178" y="173"/>
                  </a:lnTo>
                  <a:lnTo>
                    <a:pt x="188" y="168"/>
                  </a:lnTo>
                  <a:lnTo>
                    <a:pt x="197" y="163"/>
                  </a:lnTo>
                  <a:lnTo>
                    <a:pt x="205" y="154"/>
                  </a:lnTo>
                  <a:lnTo>
                    <a:pt x="211" y="144"/>
                  </a:lnTo>
                  <a:lnTo>
                    <a:pt x="217" y="133"/>
                  </a:lnTo>
                  <a:lnTo>
                    <a:pt x="220" y="122"/>
                  </a:lnTo>
                  <a:lnTo>
                    <a:pt x="221" y="109"/>
                  </a:lnTo>
                  <a:lnTo>
                    <a:pt x="220" y="98"/>
                  </a:lnTo>
                  <a:lnTo>
                    <a:pt x="217" y="87"/>
                  </a:lnTo>
                  <a:lnTo>
                    <a:pt x="211" y="75"/>
                  </a:lnTo>
                  <a:lnTo>
                    <a:pt x="205" y="66"/>
                  </a:lnTo>
                  <a:lnTo>
                    <a:pt x="196" y="59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4" y="11"/>
                  </a:lnTo>
                  <a:lnTo>
                    <a:pt x="15" y="19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5" y="88"/>
                  </a:lnTo>
                  <a:lnTo>
                    <a:pt x="9" y="98"/>
                  </a:lnTo>
                  <a:lnTo>
                    <a:pt x="16" y="107"/>
                  </a:lnTo>
                  <a:lnTo>
                    <a:pt x="25" y="114"/>
                  </a:lnTo>
                  <a:lnTo>
                    <a:pt x="35" y="121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7" name=""/>
            <p:cNvSpPr/>
            <p:nvPr/>
          </p:nvSpPr>
          <p:spPr>
            <a:xfrm>
              <a:off x="4940280" y="6040440"/>
              <a:ext cx="1563480" cy="817560"/>
            </a:xfrm>
            <a:custGeom>
              <a:avLst/>
              <a:gdLst/>
              <a:ahLst/>
              <a:rect l="l" t="t" r="r" b="b"/>
              <a:pathLst>
                <a:path w="1749" h="1543">
                  <a:moveTo>
                    <a:pt x="1749" y="862"/>
                  </a:moveTo>
                  <a:lnTo>
                    <a:pt x="1749" y="870"/>
                  </a:lnTo>
                  <a:lnTo>
                    <a:pt x="1749" y="890"/>
                  </a:lnTo>
                  <a:lnTo>
                    <a:pt x="1747" y="921"/>
                  </a:lnTo>
                  <a:lnTo>
                    <a:pt x="1744" y="960"/>
                  </a:lnTo>
                  <a:lnTo>
                    <a:pt x="1739" y="1003"/>
                  </a:lnTo>
                  <a:lnTo>
                    <a:pt x="1730" y="1048"/>
                  </a:lnTo>
                  <a:lnTo>
                    <a:pt x="1718" y="1092"/>
                  </a:lnTo>
                  <a:lnTo>
                    <a:pt x="1702" y="1134"/>
                  </a:lnTo>
                  <a:lnTo>
                    <a:pt x="1701" y="1137"/>
                  </a:lnTo>
                  <a:lnTo>
                    <a:pt x="1698" y="1147"/>
                  </a:lnTo>
                  <a:lnTo>
                    <a:pt x="1693" y="1162"/>
                  </a:lnTo>
                  <a:lnTo>
                    <a:pt x="1683" y="1183"/>
                  </a:lnTo>
                  <a:lnTo>
                    <a:pt x="1670" y="1208"/>
                  </a:lnTo>
                  <a:lnTo>
                    <a:pt x="1655" y="1235"/>
                  </a:lnTo>
                  <a:lnTo>
                    <a:pt x="1634" y="1266"/>
                  </a:lnTo>
                  <a:lnTo>
                    <a:pt x="1610" y="1298"/>
                  </a:lnTo>
                  <a:lnTo>
                    <a:pt x="1581" y="1331"/>
                  </a:lnTo>
                  <a:lnTo>
                    <a:pt x="1547" y="1365"/>
                  </a:lnTo>
                  <a:lnTo>
                    <a:pt x="1507" y="1396"/>
                  </a:lnTo>
                  <a:lnTo>
                    <a:pt x="1461" y="1428"/>
                  </a:lnTo>
                  <a:lnTo>
                    <a:pt x="1410" y="1456"/>
                  </a:lnTo>
                  <a:lnTo>
                    <a:pt x="1352" y="1483"/>
                  </a:lnTo>
                  <a:lnTo>
                    <a:pt x="1287" y="1504"/>
                  </a:lnTo>
                  <a:lnTo>
                    <a:pt x="1215" y="1522"/>
                  </a:lnTo>
                  <a:lnTo>
                    <a:pt x="1213" y="1523"/>
                  </a:lnTo>
                  <a:lnTo>
                    <a:pt x="1204" y="1524"/>
                  </a:lnTo>
                  <a:lnTo>
                    <a:pt x="1192" y="1528"/>
                  </a:lnTo>
                  <a:lnTo>
                    <a:pt x="1175" y="1532"/>
                  </a:lnTo>
                  <a:lnTo>
                    <a:pt x="1154" y="1536"/>
                  </a:lnTo>
                  <a:lnTo>
                    <a:pt x="1130" y="1539"/>
                  </a:lnTo>
                  <a:lnTo>
                    <a:pt x="1103" y="1542"/>
                  </a:lnTo>
                  <a:lnTo>
                    <a:pt x="1073" y="1543"/>
                  </a:lnTo>
                  <a:lnTo>
                    <a:pt x="1041" y="1543"/>
                  </a:lnTo>
                  <a:lnTo>
                    <a:pt x="1008" y="1541"/>
                  </a:lnTo>
                  <a:lnTo>
                    <a:pt x="972" y="1537"/>
                  </a:lnTo>
                  <a:lnTo>
                    <a:pt x="937" y="1528"/>
                  </a:lnTo>
                  <a:lnTo>
                    <a:pt x="901" y="1518"/>
                  </a:lnTo>
                  <a:lnTo>
                    <a:pt x="865" y="1503"/>
                  </a:lnTo>
                  <a:lnTo>
                    <a:pt x="829" y="1483"/>
                  </a:lnTo>
                  <a:lnTo>
                    <a:pt x="795" y="1459"/>
                  </a:lnTo>
                  <a:lnTo>
                    <a:pt x="26" y="527"/>
                  </a:lnTo>
                  <a:lnTo>
                    <a:pt x="24" y="525"/>
                  </a:lnTo>
                  <a:lnTo>
                    <a:pt x="19" y="520"/>
                  </a:lnTo>
                  <a:lnTo>
                    <a:pt x="14" y="513"/>
                  </a:lnTo>
                  <a:lnTo>
                    <a:pt x="8" y="502"/>
                  </a:lnTo>
                  <a:lnTo>
                    <a:pt x="3" y="489"/>
                  </a:lnTo>
                  <a:lnTo>
                    <a:pt x="0" y="473"/>
                  </a:lnTo>
                  <a:lnTo>
                    <a:pt x="1" y="454"/>
                  </a:lnTo>
                  <a:lnTo>
                    <a:pt x="6" y="432"/>
                  </a:lnTo>
                  <a:lnTo>
                    <a:pt x="37" y="283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6" y="264"/>
                  </a:lnTo>
                  <a:lnTo>
                    <a:pt x="53" y="253"/>
                  </a:lnTo>
                  <a:lnTo>
                    <a:pt x="61" y="240"/>
                  </a:lnTo>
                  <a:lnTo>
                    <a:pt x="72" y="229"/>
                  </a:lnTo>
                  <a:lnTo>
                    <a:pt x="86" y="220"/>
                  </a:lnTo>
                  <a:lnTo>
                    <a:pt x="101" y="214"/>
                  </a:lnTo>
                  <a:lnTo>
                    <a:pt x="467" y="14"/>
                  </a:lnTo>
                  <a:lnTo>
                    <a:pt x="469" y="13"/>
                  </a:lnTo>
                  <a:lnTo>
                    <a:pt x="475" y="10"/>
                  </a:lnTo>
                  <a:lnTo>
                    <a:pt x="485" y="6"/>
                  </a:lnTo>
                  <a:lnTo>
                    <a:pt x="498" y="4"/>
                  </a:lnTo>
                  <a:lnTo>
                    <a:pt x="515" y="1"/>
                  </a:lnTo>
                  <a:lnTo>
                    <a:pt x="533" y="0"/>
                  </a:lnTo>
                  <a:lnTo>
                    <a:pt x="554" y="3"/>
                  </a:lnTo>
                  <a:lnTo>
                    <a:pt x="579" y="8"/>
                  </a:lnTo>
                  <a:lnTo>
                    <a:pt x="973" y="93"/>
                  </a:lnTo>
                  <a:lnTo>
                    <a:pt x="1626" y="534"/>
                  </a:lnTo>
                  <a:lnTo>
                    <a:pt x="1632" y="538"/>
                  </a:lnTo>
                  <a:lnTo>
                    <a:pt x="1645" y="549"/>
                  </a:lnTo>
                  <a:lnTo>
                    <a:pt x="1665" y="571"/>
                  </a:lnTo>
                  <a:lnTo>
                    <a:pt x="1687" y="602"/>
                  </a:lnTo>
                  <a:lnTo>
                    <a:pt x="1709" y="645"/>
                  </a:lnTo>
                  <a:lnTo>
                    <a:pt x="1729" y="703"/>
                  </a:lnTo>
                  <a:lnTo>
                    <a:pt x="1743" y="774"/>
                  </a:lnTo>
                  <a:lnTo>
                    <a:pt x="1749" y="8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8" name=""/>
            <p:cNvSpPr/>
            <p:nvPr/>
          </p:nvSpPr>
          <p:spPr>
            <a:xfrm>
              <a:off x="5085000" y="6077160"/>
              <a:ext cx="1307880" cy="541080"/>
            </a:xfrm>
            <a:custGeom>
              <a:avLst/>
              <a:gdLst/>
              <a:ahLst/>
              <a:rect l="l" t="t" r="r" b="b"/>
              <a:pathLst>
                <a:path w="1462" h="1021">
                  <a:moveTo>
                    <a:pt x="969" y="1017"/>
                  </a:moveTo>
                  <a:lnTo>
                    <a:pt x="950" y="1021"/>
                  </a:lnTo>
                  <a:lnTo>
                    <a:pt x="933" y="1021"/>
                  </a:lnTo>
                  <a:lnTo>
                    <a:pt x="914" y="1019"/>
                  </a:lnTo>
                  <a:lnTo>
                    <a:pt x="895" y="1016"/>
                  </a:lnTo>
                  <a:lnTo>
                    <a:pt x="878" y="1009"/>
                  </a:lnTo>
                  <a:lnTo>
                    <a:pt x="861" y="1003"/>
                  </a:lnTo>
                  <a:lnTo>
                    <a:pt x="845" y="995"/>
                  </a:lnTo>
                  <a:lnTo>
                    <a:pt x="829" y="987"/>
                  </a:lnTo>
                  <a:lnTo>
                    <a:pt x="814" y="978"/>
                  </a:lnTo>
                  <a:lnTo>
                    <a:pt x="802" y="969"/>
                  </a:lnTo>
                  <a:lnTo>
                    <a:pt x="789" y="962"/>
                  </a:lnTo>
                  <a:lnTo>
                    <a:pt x="779" y="954"/>
                  </a:lnTo>
                  <a:lnTo>
                    <a:pt x="772" y="948"/>
                  </a:lnTo>
                  <a:lnTo>
                    <a:pt x="766" y="943"/>
                  </a:lnTo>
                  <a:lnTo>
                    <a:pt x="762" y="939"/>
                  </a:lnTo>
                  <a:lnTo>
                    <a:pt x="761" y="938"/>
                  </a:lnTo>
                  <a:lnTo>
                    <a:pt x="336" y="434"/>
                  </a:lnTo>
                  <a:lnTo>
                    <a:pt x="10" y="213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3" y="182"/>
                  </a:lnTo>
                  <a:lnTo>
                    <a:pt x="10" y="175"/>
                  </a:lnTo>
                  <a:lnTo>
                    <a:pt x="19" y="170"/>
                  </a:lnTo>
                  <a:lnTo>
                    <a:pt x="26" y="165"/>
                  </a:lnTo>
                  <a:lnTo>
                    <a:pt x="33" y="162"/>
                  </a:lnTo>
                  <a:lnTo>
                    <a:pt x="35" y="161"/>
                  </a:lnTo>
                  <a:lnTo>
                    <a:pt x="284" y="24"/>
                  </a:lnTo>
                  <a:lnTo>
                    <a:pt x="307" y="13"/>
                  </a:lnTo>
                  <a:lnTo>
                    <a:pt x="332" y="5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0" y="0"/>
                  </a:lnTo>
                  <a:lnTo>
                    <a:pt x="417" y="2"/>
                  </a:lnTo>
                  <a:lnTo>
                    <a:pt x="428" y="3"/>
                  </a:lnTo>
                  <a:lnTo>
                    <a:pt x="432" y="4"/>
                  </a:lnTo>
                  <a:lnTo>
                    <a:pt x="788" y="88"/>
                  </a:lnTo>
                  <a:lnTo>
                    <a:pt x="1408" y="533"/>
                  </a:lnTo>
                  <a:lnTo>
                    <a:pt x="1440" y="569"/>
                  </a:lnTo>
                  <a:lnTo>
                    <a:pt x="1457" y="608"/>
                  </a:lnTo>
                  <a:lnTo>
                    <a:pt x="1462" y="646"/>
                  </a:lnTo>
                  <a:lnTo>
                    <a:pt x="1460" y="680"/>
                  </a:lnTo>
                  <a:lnTo>
                    <a:pt x="1452" y="711"/>
                  </a:lnTo>
                  <a:lnTo>
                    <a:pt x="1442" y="735"/>
                  </a:lnTo>
                  <a:lnTo>
                    <a:pt x="1433" y="750"/>
                  </a:lnTo>
                  <a:lnTo>
                    <a:pt x="1430" y="757"/>
                  </a:lnTo>
                  <a:lnTo>
                    <a:pt x="1428" y="759"/>
                  </a:lnTo>
                  <a:lnTo>
                    <a:pt x="1422" y="768"/>
                  </a:lnTo>
                  <a:lnTo>
                    <a:pt x="1414" y="781"/>
                  </a:lnTo>
                  <a:lnTo>
                    <a:pt x="1402" y="796"/>
                  </a:lnTo>
                  <a:lnTo>
                    <a:pt x="1385" y="816"/>
                  </a:lnTo>
                  <a:lnTo>
                    <a:pt x="1365" y="837"/>
                  </a:lnTo>
                  <a:lnTo>
                    <a:pt x="1342" y="860"/>
                  </a:lnTo>
                  <a:lnTo>
                    <a:pt x="1315" y="884"/>
                  </a:lnTo>
                  <a:lnTo>
                    <a:pt x="1285" y="907"/>
                  </a:lnTo>
                  <a:lnTo>
                    <a:pt x="1250" y="931"/>
                  </a:lnTo>
                  <a:lnTo>
                    <a:pt x="1213" y="953"/>
                  </a:lnTo>
                  <a:lnTo>
                    <a:pt x="1171" y="973"/>
                  </a:lnTo>
                  <a:lnTo>
                    <a:pt x="1126" y="990"/>
                  </a:lnTo>
                  <a:lnTo>
                    <a:pt x="1077" y="1003"/>
                  </a:lnTo>
                  <a:lnTo>
                    <a:pt x="1025" y="1013"/>
                  </a:lnTo>
                  <a:lnTo>
                    <a:pt x="969" y="10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9" name=""/>
            <p:cNvSpPr/>
            <p:nvPr/>
          </p:nvSpPr>
          <p:spPr>
            <a:xfrm>
              <a:off x="5081400" y="6077160"/>
              <a:ext cx="691200" cy="230040"/>
            </a:xfrm>
            <a:custGeom>
              <a:avLst/>
              <a:gdLst/>
              <a:ahLst/>
              <a:rect l="l" t="t" r="r" b="b"/>
              <a:pathLst>
                <a:path w="775" h="434">
                  <a:moveTo>
                    <a:pt x="341" y="434"/>
                  </a:moveTo>
                  <a:lnTo>
                    <a:pt x="11" y="214"/>
                  </a:lnTo>
                  <a:lnTo>
                    <a:pt x="3" y="203"/>
                  </a:lnTo>
                  <a:lnTo>
                    <a:pt x="0" y="193"/>
                  </a:lnTo>
                  <a:lnTo>
                    <a:pt x="4" y="184"/>
                  </a:lnTo>
                  <a:lnTo>
                    <a:pt x="10" y="176"/>
                  </a:lnTo>
                  <a:lnTo>
                    <a:pt x="19" y="171"/>
                  </a:lnTo>
                  <a:lnTo>
                    <a:pt x="27" y="166"/>
                  </a:lnTo>
                  <a:lnTo>
                    <a:pt x="33" y="164"/>
                  </a:lnTo>
                  <a:lnTo>
                    <a:pt x="36" y="162"/>
                  </a:lnTo>
                  <a:lnTo>
                    <a:pt x="284" y="25"/>
                  </a:lnTo>
                  <a:lnTo>
                    <a:pt x="308" y="13"/>
                  </a:lnTo>
                  <a:lnTo>
                    <a:pt x="333" y="5"/>
                  </a:lnTo>
                  <a:lnTo>
                    <a:pt x="359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19" y="2"/>
                  </a:lnTo>
                  <a:lnTo>
                    <a:pt x="429" y="3"/>
                  </a:lnTo>
                  <a:lnTo>
                    <a:pt x="434" y="4"/>
                  </a:lnTo>
                  <a:lnTo>
                    <a:pt x="775" y="82"/>
                  </a:lnTo>
                  <a:lnTo>
                    <a:pt x="341" y="434"/>
                  </a:lnTo>
                  <a:close/>
                </a:path>
              </a:pathLst>
            </a:custGeom>
            <a:solidFill>
              <a:srgbClr val="b2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0" name=""/>
            <p:cNvSpPr/>
            <p:nvPr/>
          </p:nvSpPr>
          <p:spPr>
            <a:xfrm>
              <a:off x="5031360" y="6226200"/>
              <a:ext cx="713160" cy="517680"/>
            </a:xfrm>
            <a:custGeom>
              <a:avLst/>
              <a:gdLst/>
              <a:ahLst/>
              <a:rect l="l" t="t" r="r" b="b"/>
              <a:pathLst>
                <a:path w="797" h="977">
                  <a:moveTo>
                    <a:pt x="716" y="925"/>
                  </a:moveTo>
                  <a:lnTo>
                    <a:pt x="737" y="948"/>
                  </a:lnTo>
                  <a:lnTo>
                    <a:pt x="753" y="964"/>
                  </a:lnTo>
                  <a:lnTo>
                    <a:pt x="768" y="972"/>
                  </a:lnTo>
                  <a:lnTo>
                    <a:pt x="779" y="976"/>
                  </a:lnTo>
                  <a:lnTo>
                    <a:pt x="788" y="977"/>
                  </a:lnTo>
                  <a:lnTo>
                    <a:pt x="793" y="975"/>
                  </a:lnTo>
                  <a:lnTo>
                    <a:pt x="796" y="974"/>
                  </a:lnTo>
                  <a:lnTo>
                    <a:pt x="797" y="972"/>
                  </a:lnTo>
                  <a:lnTo>
                    <a:pt x="792" y="756"/>
                  </a:lnTo>
                  <a:lnTo>
                    <a:pt x="360" y="205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6" y="118"/>
                  </a:lnTo>
                  <a:lnTo>
                    <a:pt x="12" y="133"/>
                  </a:lnTo>
                  <a:lnTo>
                    <a:pt x="20" y="147"/>
                  </a:lnTo>
                  <a:lnTo>
                    <a:pt x="27" y="159"/>
                  </a:lnTo>
                  <a:lnTo>
                    <a:pt x="33" y="169"/>
                  </a:lnTo>
                  <a:lnTo>
                    <a:pt x="36" y="177"/>
                  </a:lnTo>
                  <a:lnTo>
                    <a:pt x="39" y="179"/>
                  </a:lnTo>
                  <a:lnTo>
                    <a:pt x="216" y="298"/>
                  </a:lnTo>
                  <a:lnTo>
                    <a:pt x="220" y="299"/>
                  </a:lnTo>
                  <a:lnTo>
                    <a:pt x="230" y="304"/>
                  </a:lnTo>
                  <a:lnTo>
                    <a:pt x="245" y="313"/>
                  </a:lnTo>
                  <a:lnTo>
                    <a:pt x="264" y="324"/>
                  </a:lnTo>
                  <a:lnTo>
                    <a:pt x="286" y="342"/>
                  </a:lnTo>
                  <a:lnTo>
                    <a:pt x="309" y="363"/>
                  </a:lnTo>
                  <a:lnTo>
                    <a:pt x="332" y="389"/>
                  </a:lnTo>
                  <a:lnTo>
                    <a:pt x="354" y="422"/>
                  </a:lnTo>
                  <a:lnTo>
                    <a:pt x="716" y="925"/>
                  </a:lnTo>
                  <a:close/>
                </a:path>
              </a:pathLst>
            </a:custGeom>
            <a:solidFill>
              <a:srgbClr val="3f3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1" name=""/>
            <p:cNvSpPr/>
            <p:nvPr/>
          </p:nvSpPr>
          <p:spPr>
            <a:xfrm>
              <a:off x="5015520" y="6235920"/>
              <a:ext cx="768240" cy="465120"/>
            </a:xfrm>
            <a:custGeom>
              <a:avLst/>
              <a:gdLst/>
              <a:ahLst/>
              <a:rect l="l" t="t" r="r" b="b"/>
              <a:pathLst>
                <a:path w="862" h="880">
                  <a:moveTo>
                    <a:pt x="862" y="867"/>
                  </a:moveTo>
                  <a:lnTo>
                    <a:pt x="355" y="235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4" y="250"/>
                  </a:lnTo>
                  <a:lnTo>
                    <a:pt x="341" y="248"/>
                  </a:lnTo>
                  <a:lnTo>
                    <a:pt x="848" y="880"/>
                  </a:lnTo>
                  <a:lnTo>
                    <a:pt x="862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2" name=""/>
            <p:cNvSpPr/>
            <p:nvPr/>
          </p:nvSpPr>
          <p:spPr>
            <a:xfrm>
              <a:off x="5354640" y="6112080"/>
              <a:ext cx="450360" cy="210960"/>
            </a:xfrm>
            <a:custGeom>
              <a:avLst/>
              <a:gdLst/>
              <a:ahLst/>
              <a:rect l="l" t="t" r="r" b="b"/>
              <a:pathLst>
                <a:path w="503" h="400">
                  <a:moveTo>
                    <a:pt x="494" y="0"/>
                  </a:moveTo>
                  <a:lnTo>
                    <a:pt x="0" y="385"/>
                  </a:lnTo>
                  <a:lnTo>
                    <a:pt x="10" y="400"/>
                  </a:lnTo>
                  <a:lnTo>
                    <a:pt x="503" y="1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3" name=""/>
            <p:cNvSpPr/>
            <p:nvPr/>
          </p:nvSpPr>
          <p:spPr>
            <a:xfrm>
              <a:off x="5317200" y="6078600"/>
              <a:ext cx="366120" cy="95400"/>
            </a:xfrm>
            <a:custGeom>
              <a:avLst/>
              <a:gdLst/>
              <a:ahLst/>
              <a:rect l="l" t="t" r="r" b="b"/>
              <a:pathLst>
                <a:path w="409" h="178">
                  <a:moveTo>
                    <a:pt x="409" y="159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404" y="178"/>
                  </a:lnTo>
                  <a:lnTo>
                    <a:pt x="40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4" name=""/>
            <p:cNvSpPr/>
            <p:nvPr/>
          </p:nvSpPr>
          <p:spPr>
            <a:xfrm>
              <a:off x="5170680" y="6126120"/>
              <a:ext cx="352080" cy="122400"/>
            </a:xfrm>
            <a:custGeom>
              <a:avLst/>
              <a:gdLst/>
              <a:ahLst/>
              <a:rect l="l" t="t" r="r" b="b"/>
              <a:pathLst>
                <a:path w="393" h="232">
                  <a:moveTo>
                    <a:pt x="393" y="216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386" y="232"/>
                  </a:lnTo>
                  <a:lnTo>
                    <a:pt x="393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5" name=""/>
            <p:cNvSpPr/>
            <p:nvPr/>
          </p:nvSpPr>
          <p:spPr>
            <a:xfrm>
              <a:off x="5832000" y="6505560"/>
              <a:ext cx="601920" cy="268560"/>
            </a:xfrm>
            <a:custGeom>
              <a:avLst/>
              <a:gdLst/>
              <a:ahLst/>
              <a:rect l="l" t="t" r="r" b="b"/>
              <a:pathLst>
                <a:path w="672" h="507">
                  <a:moveTo>
                    <a:pt x="672" y="0"/>
                  </a:moveTo>
                  <a:lnTo>
                    <a:pt x="669" y="4"/>
                  </a:lnTo>
                  <a:lnTo>
                    <a:pt x="660" y="17"/>
                  </a:lnTo>
                  <a:lnTo>
                    <a:pt x="647" y="36"/>
                  </a:lnTo>
                  <a:lnTo>
                    <a:pt x="627" y="60"/>
                  </a:lnTo>
                  <a:lnTo>
                    <a:pt x="602" y="87"/>
                  </a:lnTo>
                  <a:lnTo>
                    <a:pt x="571" y="117"/>
                  </a:lnTo>
                  <a:lnTo>
                    <a:pt x="536" y="150"/>
                  </a:lnTo>
                  <a:lnTo>
                    <a:pt x="495" y="181"/>
                  </a:lnTo>
                  <a:lnTo>
                    <a:pt x="449" y="213"/>
                  </a:lnTo>
                  <a:lnTo>
                    <a:pt x="398" y="242"/>
                  </a:lnTo>
                  <a:lnTo>
                    <a:pt x="343" y="267"/>
                  </a:lnTo>
                  <a:lnTo>
                    <a:pt x="283" y="287"/>
                  </a:lnTo>
                  <a:lnTo>
                    <a:pt x="219" y="302"/>
                  </a:lnTo>
                  <a:lnTo>
                    <a:pt x="150" y="308"/>
                  </a:lnTo>
                  <a:lnTo>
                    <a:pt x="77" y="306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5"/>
                  </a:lnTo>
                  <a:lnTo>
                    <a:pt x="1" y="316"/>
                  </a:lnTo>
                  <a:lnTo>
                    <a:pt x="2" y="331"/>
                  </a:lnTo>
                  <a:lnTo>
                    <a:pt x="5" y="349"/>
                  </a:lnTo>
                  <a:lnTo>
                    <a:pt x="10" y="367"/>
                  </a:lnTo>
                  <a:lnTo>
                    <a:pt x="16" y="388"/>
                  </a:lnTo>
                  <a:lnTo>
                    <a:pt x="24" y="409"/>
                  </a:lnTo>
                  <a:lnTo>
                    <a:pt x="35" y="429"/>
                  </a:lnTo>
                  <a:lnTo>
                    <a:pt x="49" y="449"/>
                  </a:lnTo>
                  <a:lnTo>
                    <a:pt x="66" y="467"/>
                  </a:lnTo>
                  <a:lnTo>
                    <a:pt x="87" y="482"/>
                  </a:lnTo>
                  <a:lnTo>
                    <a:pt x="111" y="494"/>
                  </a:lnTo>
                  <a:lnTo>
                    <a:pt x="140" y="503"/>
                  </a:lnTo>
                  <a:lnTo>
                    <a:pt x="173" y="507"/>
                  </a:lnTo>
                  <a:lnTo>
                    <a:pt x="210" y="506"/>
                  </a:lnTo>
                  <a:lnTo>
                    <a:pt x="215" y="504"/>
                  </a:lnTo>
                  <a:lnTo>
                    <a:pt x="228" y="502"/>
                  </a:lnTo>
                  <a:lnTo>
                    <a:pt x="249" y="497"/>
                  </a:lnTo>
                  <a:lnTo>
                    <a:pt x="275" y="489"/>
                  </a:lnTo>
                  <a:lnTo>
                    <a:pt x="307" y="478"/>
                  </a:lnTo>
                  <a:lnTo>
                    <a:pt x="343" y="463"/>
                  </a:lnTo>
                  <a:lnTo>
                    <a:pt x="382" y="444"/>
                  </a:lnTo>
                  <a:lnTo>
                    <a:pt x="422" y="419"/>
                  </a:lnTo>
                  <a:lnTo>
                    <a:pt x="463" y="390"/>
                  </a:lnTo>
                  <a:lnTo>
                    <a:pt x="504" y="355"/>
                  </a:lnTo>
                  <a:lnTo>
                    <a:pt x="542" y="315"/>
                  </a:lnTo>
                  <a:lnTo>
                    <a:pt x="579" y="267"/>
                  </a:lnTo>
                  <a:lnTo>
                    <a:pt x="611" y="212"/>
                  </a:lnTo>
                  <a:lnTo>
                    <a:pt x="638" y="150"/>
                  </a:lnTo>
                  <a:lnTo>
                    <a:pt x="659" y="8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6" name=""/>
            <p:cNvSpPr/>
            <p:nvPr/>
          </p:nvSpPr>
          <p:spPr>
            <a:xfrm>
              <a:off x="5790600" y="6527880"/>
              <a:ext cx="673560" cy="189000"/>
            </a:xfrm>
            <a:custGeom>
              <a:avLst/>
              <a:gdLst/>
              <a:ahLst/>
              <a:rect l="l" t="t" r="r" b="b"/>
              <a:pathLst>
                <a:path w="755" h="357">
                  <a:moveTo>
                    <a:pt x="740" y="0"/>
                  </a:moveTo>
                  <a:lnTo>
                    <a:pt x="740" y="0"/>
                  </a:lnTo>
                  <a:lnTo>
                    <a:pt x="739" y="1"/>
                  </a:lnTo>
                  <a:lnTo>
                    <a:pt x="736" y="6"/>
                  </a:lnTo>
                  <a:lnTo>
                    <a:pt x="731" y="13"/>
                  </a:lnTo>
                  <a:lnTo>
                    <a:pt x="724" y="22"/>
                  </a:lnTo>
                  <a:lnTo>
                    <a:pt x="715" y="32"/>
                  </a:lnTo>
                  <a:lnTo>
                    <a:pt x="705" y="44"/>
                  </a:lnTo>
                  <a:lnTo>
                    <a:pt x="693" y="57"/>
                  </a:lnTo>
                  <a:lnTo>
                    <a:pt x="679" y="72"/>
                  </a:lnTo>
                  <a:lnTo>
                    <a:pt x="663" y="88"/>
                  </a:lnTo>
                  <a:lnTo>
                    <a:pt x="647" y="105"/>
                  </a:lnTo>
                  <a:lnTo>
                    <a:pt x="629" y="122"/>
                  </a:lnTo>
                  <a:lnTo>
                    <a:pt x="609" y="140"/>
                  </a:lnTo>
                  <a:lnTo>
                    <a:pt x="588" y="159"/>
                  </a:lnTo>
                  <a:lnTo>
                    <a:pt x="565" y="177"/>
                  </a:lnTo>
                  <a:lnTo>
                    <a:pt x="542" y="195"/>
                  </a:lnTo>
                  <a:lnTo>
                    <a:pt x="518" y="213"/>
                  </a:lnTo>
                  <a:lnTo>
                    <a:pt x="491" y="230"/>
                  </a:lnTo>
                  <a:lnTo>
                    <a:pt x="465" y="248"/>
                  </a:lnTo>
                  <a:lnTo>
                    <a:pt x="436" y="264"/>
                  </a:lnTo>
                  <a:lnTo>
                    <a:pt x="407" y="278"/>
                  </a:lnTo>
                  <a:lnTo>
                    <a:pt x="378" y="292"/>
                  </a:lnTo>
                  <a:lnTo>
                    <a:pt x="347" y="304"/>
                  </a:lnTo>
                  <a:lnTo>
                    <a:pt x="316" y="314"/>
                  </a:lnTo>
                  <a:lnTo>
                    <a:pt x="284" y="323"/>
                  </a:lnTo>
                  <a:lnTo>
                    <a:pt x="251" y="329"/>
                  </a:lnTo>
                  <a:lnTo>
                    <a:pt x="218" y="334"/>
                  </a:lnTo>
                  <a:lnTo>
                    <a:pt x="183" y="336"/>
                  </a:lnTo>
                  <a:lnTo>
                    <a:pt x="149" y="336"/>
                  </a:lnTo>
                  <a:lnTo>
                    <a:pt x="114" y="332"/>
                  </a:lnTo>
                  <a:lnTo>
                    <a:pt x="79" y="324"/>
                  </a:lnTo>
                  <a:lnTo>
                    <a:pt x="43" y="316"/>
                  </a:lnTo>
                  <a:lnTo>
                    <a:pt x="7" y="302"/>
                  </a:lnTo>
                  <a:lnTo>
                    <a:pt x="0" y="322"/>
                  </a:lnTo>
                  <a:lnTo>
                    <a:pt x="38" y="336"/>
                  </a:lnTo>
                  <a:lnTo>
                    <a:pt x="74" y="346"/>
                  </a:lnTo>
                  <a:lnTo>
                    <a:pt x="111" y="353"/>
                  </a:lnTo>
                  <a:lnTo>
                    <a:pt x="147" y="357"/>
                  </a:lnTo>
                  <a:lnTo>
                    <a:pt x="182" y="357"/>
                  </a:lnTo>
                  <a:lnTo>
                    <a:pt x="218" y="356"/>
                  </a:lnTo>
                  <a:lnTo>
                    <a:pt x="252" y="351"/>
                  </a:lnTo>
                  <a:lnTo>
                    <a:pt x="286" y="345"/>
                  </a:lnTo>
                  <a:lnTo>
                    <a:pt x="319" y="336"/>
                  </a:lnTo>
                  <a:lnTo>
                    <a:pt x="351" y="326"/>
                  </a:lnTo>
                  <a:lnTo>
                    <a:pt x="383" y="313"/>
                  </a:lnTo>
                  <a:lnTo>
                    <a:pt x="413" y="299"/>
                  </a:lnTo>
                  <a:lnTo>
                    <a:pt x="443" y="284"/>
                  </a:lnTo>
                  <a:lnTo>
                    <a:pt x="471" y="268"/>
                  </a:lnTo>
                  <a:lnTo>
                    <a:pt x="499" y="250"/>
                  </a:lnTo>
                  <a:lnTo>
                    <a:pt x="525" y="233"/>
                  </a:lnTo>
                  <a:lnTo>
                    <a:pt x="551" y="214"/>
                  </a:lnTo>
                  <a:lnTo>
                    <a:pt x="575" y="195"/>
                  </a:lnTo>
                  <a:lnTo>
                    <a:pt x="598" y="176"/>
                  </a:lnTo>
                  <a:lnTo>
                    <a:pt x="619" y="157"/>
                  </a:lnTo>
                  <a:lnTo>
                    <a:pt x="640" y="140"/>
                  </a:lnTo>
                  <a:lnTo>
                    <a:pt x="659" y="122"/>
                  </a:lnTo>
                  <a:lnTo>
                    <a:pt x="675" y="105"/>
                  </a:lnTo>
                  <a:lnTo>
                    <a:pt x="692" y="88"/>
                  </a:lnTo>
                  <a:lnTo>
                    <a:pt x="705" y="73"/>
                  </a:lnTo>
                  <a:lnTo>
                    <a:pt x="718" y="59"/>
                  </a:lnTo>
                  <a:lnTo>
                    <a:pt x="728" y="47"/>
                  </a:lnTo>
                  <a:lnTo>
                    <a:pt x="738" y="37"/>
                  </a:lnTo>
                  <a:lnTo>
                    <a:pt x="745" y="28"/>
                  </a:lnTo>
                  <a:lnTo>
                    <a:pt x="750" y="22"/>
                  </a:lnTo>
                  <a:lnTo>
                    <a:pt x="754" y="17"/>
                  </a:lnTo>
                  <a:lnTo>
                    <a:pt x="755" y="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7" name=""/>
            <p:cNvSpPr/>
            <p:nvPr/>
          </p:nvSpPr>
          <p:spPr>
            <a:xfrm>
              <a:off x="5027760" y="6351840"/>
              <a:ext cx="623520" cy="461880"/>
            </a:xfrm>
            <a:custGeom>
              <a:avLst/>
              <a:gdLst/>
              <a:ahLst/>
              <a:rect l="l" t="t" r="r" b="b"/>
              <a:pathLst>
                <a:path w="698" h="873">
                  <a:moveTo>
                    <a:pt x="29" y="0"/>
                  </a:moveTo>
                  <a:lnTo>
                    <a:pt x="1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9"/>
                  </a:lnTo>
                  <a:lnTo>
                    <a:pt x="10" y="176"/>
                  </a:lnTo>
                  <a:lnTo>
                    <a:pt x="21" y="193"/>
                  </a:lnTo>
                  <a:lnTo>
                    <a:pt x="35" y="211"/>
                  </a:lnTo>
                  <a:lnTo>
                    <a:pt x="698" y="873"/>
                  </a:lnTo>
                  <a:lnTo>
                    <a:pt x="289" y="2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8" name=""/>
            <p:cNvSpPr/>
            <p:nvPr/>
          </p:nvSpPr>
          <p:spPr>
            <a:xfrm>
              <a:off x="5065200" y="6380280"/>
              <a:ext cx="443160" cy="309600"/>
            </a:xfrm>
            <a:custGeom>
              <a:avLst/>
              <a:gdLst/>
              <a:ahLst/>
              <a:rect l="l" t="t" r="r" b="b"/>
              <a:pathLst>
                <a:path w="496" h="585">
                  <a:moveTo>
                    <a:pt x="1" y="13"/>
                  </a:moveTo>
                  <a:lnTo>
                    <a:pt x="484" y="583"/>
                  </a:lnTo>
                  <a:lnTo>
                    <a:pt x="484" y="583"/>
                  </a:lnTo>
                  <a:lnTo>
                    <a:pt x="486" y="585"/>
                  </a:lnTo>
                  <a:lnTo>
                    <a:pt x="489" y="585"/>
                  </a:lnTo>
                  <a:lnTo>
                    <a:pt x="492" y="585"/>
                  </a:lnTo>
                  <a:lnTo>
                    <a:pt x="494" y="583"/>
                  </a:lnTo>
                  <a:lnTo>
                    <a:pt x="496" y="581"/>
                  </a:lnTo>
                  <a:lnTo>
                    <a:pt x="496" y="577"/>
                  </a:lnTo>
                  <a:lnTo>
                    <a:pt x="496" y="57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6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9" name=""/>
            <p:cNvSpPr/>
            <p:nvPr/>
          </p:nvSpPr>
          <p:spPr>
            <a:xfrm>
              <a:off x="5097240" y="6086520"/>
              <a:ext cx="82080" cy="31680"/>
            </a:xfrm>
            <a:custGeom>
              <a:avLst/>
              <a:gdLst/>
              <a:ahLst/>
              <a:rect l="l" t="t" r="r" b="b"/>
              <a:pathLst>
                <a:path w="93" h="59">
                  <a:moveTo>
                    <a:pt x="7" y="24"/>
                  </a:moveTo>
                  <a:lnTo>
                    <a:pt x="78" y="58"/>
                  </a:lnTo>
                  <a:lnTo>
                    <a:pt x="78" y="58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3" y="48"/>
                  </a:lnTo>
                  <a:lnTo>
                    <a:pt x="92" y="43"/>
                  </a:lnTo>
                  <a:lnTo>
                    <a:pt x="89" y="39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0" name=""/>
            <p:cNvSpPr/>
            <p:nvPr/>
          </p:nvSpPr>
          <p:spPr>
            <a:xfrm>
              <a:off x="5197320" y="6129360"/>
              <a:ext cx="314640" cy="106560"/>
            </a:xfrm>
            <a:custGeom>
              <a:avLst/>
              <a:gdLst/>
              <a:ahLst/>
              <a:rect l="l" t="t" r="r" b="b"/>
              <a:pathLst>
                <a:path w="351" h="200">
                  <a:moveTo>
                    <a:pt x="346" y="18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40" y="200"/>
                  </a:lnTo>
                  <a:lnTo>
                    <a:pt x="340" y="200"/>
                  </a:lnTo>
                  <a:lnTo>
                    <a:pt x="342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0" y="195"/>
                  </a:lnTo>
                  <a:lnTo>
                    <a:pt x="351" y="191"/>
                  </a:lnTo>
                  <a:lnTo>
                    <a:pt x="350" y="189"/>
                  </a:lnTo>
                  <a:lnTo>
                    <a:pt x="349" y="185"/>
                  </a:lnTo>
                  <a:lnTo>
                    <a:pt x="346" y="182"/>
                  </a:lnTo>
                  <a:lnTo>
                    <a:pt x="346" y="182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1" name=""/>
            <p:cNvSpPr/>
            <p:nvPr/>
          </p:nvSpPr>
          <p:spPr>
            <a:xfrm>
              <a:off x="5351400" y="6078600"/>
              <a:ext cx="319680" cy="82440"/>
            </a:xfrm>
            <a:custGeom>
              <a:avLst/>
              <a:gdLst/>
              <a:ahLst/>
              <a:rect l="l" t="t" r="r" b="b"/>
              <a:pathLst>
                <a:path w="358" h="154">
                  <a:moveTo>
                    <a:pt x="352" y="13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51" y="154"/>
                  </a:lnTo>
                  <a:lnTo>
                    <a:pt x="354" y="153"/>
                  </a:lnTo>
                  <a:lnTo>
                    <a:pt x="357" y="151"/>
                  </a:lnTo>
                  <a:lnTo>
                    <a:pt x="358" y="147"/>
                  </a:lnTo>
                  <a:lnTo>
                    <a:pt x="358" y="144"/>
                  </a:lnTo>
                  <a:lnTo>
                    <a:pt x="358" y="141"/>
                  </a:lnTo>
                  <a:lnTo>
                    <a:pt x="356" y="138"/>
                  </a:lnTo>
                  <a:lnTo>
                    <a:pt x="352" y="135"/>
                  </a:lnTo>
                  <a:lnTo>
                    <a:pt x="352" y="135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640" bIns="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612" name=""/>
          <p:cNvSpPr/>
          <p:nvPr/>
        </p:nvSpPr>
        <p:spPr>
          <a:xfrm>
            <a:off x="257040" y="38160"/>
            <a:ext cx="9858600" cy="7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Click on Bid or Offer Price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3" name=""/>
          <p:cNvSpPr/>
          <p:nvPr/>
        </p:nvSpPr>
        <p:spPr>
          <a:xfrm>
            <a:off x="8190000" y="3594240"/>
            <a:ext cx="566640" cy="152280"/>
          </a:xfrm>
          <a:prstGeom prst="rect">
            <a:avLst/>
          </a:prstGeom>
          <a:solidFill>
            <a:srgbClr val="33cc33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4" name=""/>
          <p:cNvSpPr/>
          <p:nvPr/>
        </p:nvSpPr>
        <p:spPr>
          <a:xfrm>
            <a:off x="8796240" y="2616120"/>
            <a:ext cx="567000" cy="152640"/>
          </a:xfrm>
          <a:prstGeom prst="rect">
            <a:avLst/>
          </a:prstGeom>
          <a:solidFill>
            <a:srgbClr val="33cc33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5" name=""/>
          <p:cNvSpPr/>
          <p:nvPr/>
        </p:nvSpPr>
        <p:spPr>
          <a:xfrm>
            <a:off x="8771040" y="3429000"/>
            <a:ext cx="566640" cy="152280"/>
          </a:xfrm>
          <a:prstGeom prst="rect">
            <a:avLst/>
          </a:prstGeom>
          <a:solidFill>
            <a:srgbClr val="ff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6" name=""/>
          <p:cNvSpPr/>
          <p:nvPr/>
        </p:nvSpPr>
        <p:spPr>
          <a:xfrm>
            <a:off x="8783640" y="4381560"/>
            <a:ext cx="566640" cy="152280"/>
          </a:xfrm>
          <a:prstGeom prst="rect">
            <a:avLst/>
          </a:prstGeom>
          <a:solidFill>
            <a:srgbClr val="ff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7" name=""/>
          <p:cNvSpPr/>
          <p:nvPr/>
        </p:nvSpPr>
        <p:spPr>
          <a:xfrm>
            <a:off x="8190000" y="3098880"/>
            <a:ext cx="566640" cy="152280"/>
          </a:xfrm>
          <a:prstGeom prst="rect">
            <a:avLst/>
          </a:prstGeom>
          <a:solidFill>
            <a:srgbClr val="ff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8" name=""/>
          <p:cNvSpPr/>
          <p:nvPr/>
        </p:nvSpPr>
        <p:spPr>
          <a:xfrm>
            <a:off x="3936960" y="1855800"/>
            <a:ext cx="5038920" cy="4265640"/>
          </a:xfrm>
          <a:custGeom>
            <a:avLst/>
            <a:gdLst/>
            <a:ahLst/>
            <a:rect l="l" t="t" r="r" b="b"/>
            <a:pathLst>
              <a:path w="3057" h="2687">
                <a:moveTo>
                  <a:pt x="732" y="2687"/>
                </a:moveTo>
                <a:cubicBezTo>
                  <a:pt x="366" y="2379"/>
                  <a:pt x="0" y="2072"/>
                  <a:pt x="324" y="1663"/>
                </a:cubicBezTo>
                <a:cubicBezTo>
                  <a:pt x="648" y="1254"/>
                  <a:pt x="2295" y="462"/>
                  <a:pt x="2676" y="231"/>
                </a:cubicBezTo>
                <a:cubicBezTo>
                  <a:pt x="3057" y="0"/>
                  <a:pt x="2624" y="272"/>
                  <a:pt x="2612" y="279"/>
                </a:cubicBezTo>
              </a:path>
            </a:pathLst>
          </a:custGeom>
          <a:noFill/>
          <a:ln w="8244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9" name=""/>
          <p:cNvSpPr/>
          <p:nvPr/>
        </p:nvSpPr>
        <p:spPr>
          <a:xfrm rot="3333600">
            <a:off x="8210880" y="1937160"/>
            <a:ext cx="495000" cy="45252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20" name=""/>
          <p:cNvGrpSpPr/>
          <p:nvPr/>
        </p:nvGrpSpPr>
        <p:grpSpPr>
          <a:xfrm>
            <a:off x="7183440" y="6105600"/>
            <a:ext cx="2928240" cy="653040"/>
            <a:chOff x="7183440" y="6105600"/>
            <a:chExt cx="2928240" cy="653040"/>
          </a:xfrm>
        </p:grpSpPr>
        <p:graphicFrame>
          <p:nvGraphicFramePr>
            <p:cNvPr id="621" name=""/>
            <p:cNvGraphicFramePr/>
            <p:nvPr/>
          </p:nvGraphicFramePr>
          <p:xfrm>
            <a:off x="7183440" y="6105600"/>
            <a:ext cx="2684520" cy="463320"/>
          </p:xfrm>
          <a:graphic>
            <a:graphicData uri="http://schemas.openxmlformats.org/presentationml/2006/ole">
              <p:oleObj r:id="rId2" spid="">
                <p:embed/>
                <p:pic>
                  <p:nvPicPr>
                    <p:cNvPr id="622" name="" descr=""/>
                    <p:cNvPicPr/>
                    <p:nvPr/>
                  </p:nvPicPr>
                  <p:blipFill>
                    <a:blip r:embed="rId3"/>
                    <a:stretch/>
                  </p:blipFill>
                  <p:spPr>
                    <a:xfrm>
                      <a:off x="7183440" y="6105600"/>
                      <a:ext cx="268452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623" name=""/>
            <p:cNvSpPr/>
            <p:nvPr/>
          </p:nvSpPr>
          <p:spPr>
            <a:xfrm>
              <a:off x="7671240" y="6512040"/>
              <a:ext cx="2440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 the Energy into e-commerce</a:t>
              </a:r>
              <a:r>
                <a:rPr b="1" lang="en-US" sz="5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"/>
          <p:cNvSpPr/>
          <p:nvPr/>
        </p:nvSpPr>
        <p:spPr>
          <a:xfrm>
            <a:off x="536400" y="2610000"/>
            <a:ext cx="874404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900"/>
            </a:b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5" name=""/>
          <p:cNvSpPr/>
          <p:nvPr/>
        </p:nvSpPr>
        <p:spPr>
          <a:xfrm>
            <a:off x="128520" y="2600280"/>
            <a:ext cx="874404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6" name=""/>
          <p:cNvSpPr/>
          <p:nvPr/>
        </p:nvSpPr>
        <p:spPr>
          <a:xfrm>
            <a:off x="0" y="50760"/>
            <a:ext cx="10287000" cy="83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Submission Screen</a:t>
            </a:r>
            <a:r>
              <a:rPr b="1" lang="en-GB" sz="3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627" name=""/>
          <p:cNvGraphicFramePr/>
          <p:nvPr/>
        </p:nvGraphicFramePr>
        <p:xfrm>
          <a:off x="343080" y="685800"/>
          <a:ext cx="9686880" cy="54100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2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43080" y="685800"/>
                    <a:ext cx="9686880" cy="5410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629" name=""/>
          <p:cNvGrpSpPr/>
          <p:nvPr/>
        </p:nvGrpSpPr>
        <p:grpSpPr>
          <a:xfrm>
            <a:off x="7183440" y="6105600"/>
            <a:ext cx="2928240" cy="653040"/>
            <a:chOff x="7183440" y="6105600"/>
            <a:chExt cx="2928240" cy="653040"/>
          </a:xfrm>
        </p:grpSpPr>
        <p:graphicFrame>
          <p:nvGraphicFramePr>
            <p:cNvPr id="630" name=""/>
            <p:cNvGraphicFramePr/>
            <p:nvPr/>
          </p:nvGraphicFramePr>
          <p:xfrm>
            <a:off x="7183440" y="6105600"/>
            <a:ext cx="2684520" cy="46332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631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7183440" y="6105600"/>
                      <a:ext cx="268452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632" name=""/>
            <p:cNvSpPr/>
            <p:nvPr/>
          </p:nvSpPr>
          <p:spPr>
            <a:xfrm>
              <a:off x="7671240" y="6512040"/>
              <a:ext cx="2440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 the Energy into e-commerce</a:t>
              </a:r>
              <a:r>
                <a:rPr b="1" lang="en-US" sz="5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"/>
          <p:cNvSpPr/>
          <p:nvPr/>
        </p:nvSpPr>
        <p:spPr>
          <a:xfrm>
            <a:off x="395280" y="177840"/>
            <a:ext cx="9429840" cy="60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Successful Transaction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634" name="" descr=""/>
          <p:cNvPicPr/>
          <p:nvPr/>
        </p:nvPicPr>
        <p:blipFill>
          <a:blip r:embed="rId1"/>
          <a:srcRect l="576" t="27328" r="2879" b="3607"/>
          <a:stretch/>
        </p:blipFill>
        <p:spPr>
          <a:xfrm>
            <a:off x="290520" y="1041480"/>
            <a:ext cx="9505800" cy="5105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35" name="" descr=""/>
          <p:cNvPicPr/>
          <p:nvPr/>
        </p:nvPicPr>
        <p:blipFill>
          <a:blip r:embed="rId2"/>
          <a:stretch/>
        </p:blipFill>
        <p:spPr>
          <a:xfrm>
            <a:off x="2589120" y="4978440"/>
            <a:ext cx="7093080" cy="496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36" name=""/>
          <p:cNvSpPr/>
          <p:nvPr/>
        </p:nvSpPr>
        <p:spPr>
          <a:xfrm flipH="1">
            <a:off x="7254360" y="4280040"/>
            <a:ext cx="2776680" cy="736560"/>
          </a:xfrm>
          <a:prstGeom prst="line">
            <a:avLst/>
          </a:prstGeom>
          <a:ln w="76320">
            <a:solidFill>
              <a:srgbClr val="0066ff"/>
            </a:solidFill>
            <a:miter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37" name=""/>
          <p:cNvGrpSpPr/>
          <p:nvPr/>
        </p:nvGrpSpPr>
        <p:grpSpPr>
          <a:xfrm>
            <a:off x="7307280" y="6207120"/>
            <a:ext cx="2881440" cy="653040"/>
            <a:chOff x="7307280" y="6207120"/>
            <a:chExt cx="2881440" cy="653040"/>
          </a:xfrm>
        </p:grpSpPr>
        <p:graphicFrame>
          <p:nvGraphicFramePr>
            <p:cNvPr id="638" name=""/>
            <p:cNvGraphicFramePr/>
            <p:nvPr/>
          </p:nvGraphicFramePr>
          <p:xfrm>
            <a:off x="7307280" y="6207120"/>
            <a:ext cx="2684520" cy="46332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639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7307280" y="6207120"/>
                      <a:ext cx="268452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640" name=""/>
            <p:cNvSpPr/>
            <p:nvPr/>
          </p:nvSpPr>
          <p:spPr>
            <a:xfrm>
              <a:off x="7748280" y="6613560"/>
              <a:ext cx="2440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 the Energy into e-commerce</a:t>
              </a:r>
              <a:r>
                <a:rPr b="1" lang="en-US" sz="5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PlaceHolder 1"/>
          <p:cNvSpPr>
            <a:spLocks noGrp="1"/>
          </p:cNvSpPr>
          <p:nvPr>
            <p:ph/>
          </p:nvPr>
        </p:nvSpPr>
        <p:spPr>
          <a:xfrm>
            <a:off x="720360" y="1383840"/>
            <a:ext cx="9566280" cy="5651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lnSpc>
                <a:spcPct val="12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Total Life to Date Transactions &gt; 169,000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2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Currently &gt; 52 % of Enron’s Transactions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2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Average Daily Transactions &gt; 2,000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2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Life to Date</a:t>
            </a: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Notional Value of Transactions &gt; $78 billion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2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Daily Notional Value Approximately $1 Billion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2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Currently &gt; 45% of Enron’s Notional Volume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2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Number of Products Offered - Approximately 820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2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Number of Currencies Traded in = 13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2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Development Time Approximately 7 Months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2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Announcement Date October 26, 1999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2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Launch Date November 29, 1999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2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2" name="PlaceHolder 2"/>
          <p:cNvSpPr>
            <a:spLocks noGrp="1"/>
          </p:cNvSpPr>
          <p:nvPr>
            <p:ph type="title"/>
          </p:nvPr>
        </p:nvSpPr>
        <p:spPr>
          <a:xfrm>
            <a:off x="703080" y="101160"/>
            <a:ext cx="9086760" cy="652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algn="ctr">
              <a:lnSpc>
                <a:spcPct val="120000"/>
              </a:lnSpc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3300"/>
                </a:solidFill>
                <a:effectLst/>
                <a:uFillTx/>
                <a:latin typeface="Comic Sans MS"/>
              </a:rPr>
              <a:t>EnronOnline Statistics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43" name="ENE_COLORblue" descr=""/>
          <p:cNvPicPr/>
          <p:nvPr/>
        </p:nvPicPr>
        <p:blipFill>
          <a:blip r:embed="rId1"/>
          <a:stretch/>
        </p:blipFill>
        <p:spPr>
          <a:xfrm>
            <a:off x="9628200" y="6270480"/>
            <a:ext cx="658800" cy="587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44" name=""/>
          <p:cNvSpPr/>
          <p:nvPr/>
        </p:nvSpPr>
        <p:spPr>
          <a:xfrm>
            <a:off x="301680" y="6518880"/>
            <a:ext cx="12362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As of 6/26/00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"/>
          <p:cNvSpPr/>
          <p:nvPr/>
        </p:nvSpPr>
        <p:spPr>
          <a:xfrm>
            <a:off x="0" y="44280"/>
            <a:ext cx="10287000" cy="106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EnronOnline Versus Traditional Channels</a:t>
            </a:r>
            <a:br>
              <a:rPr sz="3000"/>
            </a:br>
            <a:r>
              <a:rPr b="1" lang="en-GB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(Currently)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646" name=""/>
          <p:cNvGraphicFramePr/>
          <p:nvPr/>
        </p:nvGraphicFramePr>
        <p:xfrm>
          <a:off x="298440" y="2293920"/>
          <a:ext cx="4327560" cy="3473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4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98440" y="2293920"/>
                    <a:ext cx="4327560" cy="3473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48" name=""/>
          <p:cNvGraphicFramePr/>
          <p:nvPr/>
        </p:nvGraphicFramePr>
        <p:xfrm>
          <a:off x="5462640" y="2266920"/>
          <a:ext cx="4394160" cy="35560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649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462640" y="2266920"/>
                    <a:ext cx="4394160" cy="3556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50" name=""/>
          <p:cNvSpPr/>
          <p:nvPr/>
        </p:nvSpPr>
        <p:spPr>
          <a:xfrm>
            <a:off x="1382760" y="1479600"/>
            <a:ext cx="2154240" cy="39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Volume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1" name=""/>
          <p:cNvSpPr/>
          <p:nvPr/>
        </p:nvSpPr>
        <p:spPr>
          <a:xfrm>
            <a:off x="6891480" y="1479600"/>
            <a:ext cx="2163600" cy="39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Transactions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2" name=""/>
          <p:cNvSpPr/>
          <p:nvPr/>
        </p:nvSpPr>
        <p:spPr>
          <a:xfrm>
            <a:off x="0" y="2251080"/>
            <a:ext cx="261468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45%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3" name=""/>
          <p:cNvSpPr/>
          <p:nvPr/>
        </p:nvSpPr>
        <p:spPr>
          <a:xfrm>
            <a:off x="5243400" y="2238480"/>
            <a:ext cx="261468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52%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4" name=""/>
          <p:cNvSpPr/>
          <p:nvPr/>
        </p:nvSpPr>
        <p:spPr>
          <a:xfrm>
            <a:off x="736560" y="4838760"/>
            <a:ext cx="261468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55%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5" name=""/>
          <p:cNvSpPr/>
          <p:nvPr/>
        </p:nvSpPr>
        <p:spPr>
          <a:xfrm>
            <a:off x="7748640" y="4597560"/>
            <a:ext cx="261468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48%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6" name=""/>
          <p:cNvSpPr/>
          <p:nvPr/>
        </p:nvSpPr>
        <p:spPr>
          <a:xfrm>
            <a:off x="3959280" y="5383080"/>
            <a:ext cx="261468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EnronOnline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7" name=""/>
          <p:cNvSpPr/>
          <p:nvPr/>
        </p:nvSpPr>
        <p:spPr>
          <a:xfrm>
            <a:off x="5014800" y="4836960"/>
            <a:ext cx="261468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8" name=""/>
          <p:cNvSpPr/>
          <p:nvPr/>
        </p:nvSpPr>
        <p:spPr>
          <a:xfrm>
            <a:off x="3821040" y="6043680"/>
            <a:ext cx="214560" cy="18108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9" name=""/>
          <p:cNvSpPr/>
          <p:nvPr/>
        </p:nvSpPr>
        <p:spPr>
          <a:xfrm>
            <a:off x="3822840" y="5459400"/>
            <a:ext cx="214200" cy="18108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0" name=""/>
          <p:cNvSpPr/>
          <p:nvPr/>
        </p:nvSpPr>
        <p:spPr>
          <a:xfrm>
            <a:off x="3970440" y="5954760"/>
            <a:ext cx="364320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Traditional Channels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61" name=""/>
          <p:cNvGrpSpPr/>
          <p:nvPr/>
        </p:nvGrpSpPr>
        <p:grpSpPr>
          <a:xfrm>
            <a:off x="7545240" y="6207120"/>
            <a:ext cx="2881440" cy="653040"/>
            <a:chOff x="7545240" y="6207120"/>
            <a:chExt cx="2881440" cy="653040"/>
          </a:xfrm>
        </p:grpSpPr>
        <p:graphicFrame>
          <p:nvGraphicFramePr>
            <p:cNvPr id="662" name=""/>
            <p:cNvGraphicFramePr/>
            <p:nvPr/>
          </p:nvGraphicFramePr>
          <p:xfrm>
            <a:off x="7545240" y="6207120"/>
            <a:ext cx="2684520" cy="463320"/>
          </p:xfrm>
          <a:graphic>
            <a:graphicData uri="http://schemas.openxmlformats.org/presentationml/2006/ole">
              <p:oleObj r:id="rId5" spid="">
                <p:embed/>
                <p:pic>
                  <p:nvPicPr>
                    <p:cNvPr id="663" name="" descr="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7545240" y="6207120"/>
                      <a:ext cx="268452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664" name=""/>
            <p:cNvSpPr/>
            <p:nvPr/>
          </p:nvSpPr>
          <p:spPr>
            <a:xfrm>
              <a:off x="7986240" y="6613560"/>
              <a:ext cx="2440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 the Energy into e-commerce</a:t>
              </a:r>
              <a:r>
                <a:rPr b="1" lang="en-US" sz="5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"/>
          <p:cNvSpPr/>
          <p:nvPr/>
        </p:nvSpPr>
        <p:spPr>
          <a:xfrm>
            <a:off x="1596960" y="152280"/>
            <a:ext cx="7137360" cy="68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eCommerce Business Comparison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6" name=""/>
          <p:cNvSpPr/>
          <p:nvPr/>
        </p:nvSpPr>
        <p:spPr>
          <a:xfrm>
            <a:off x="3857760" y="2576520"/>
            <a:ext cx="1904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7" name=""/>
          <p:cNvSpPr/>
          <p:nvPr/>
        </p:nvSpPr>
        <p:spPr>
          <a:xfrm>
            <a:off x="1973160" y="5440320"/>
            <a:ext cx="223524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EnronOnline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8" name=""/>
          <p:cNvSpPr/>
          <p:nvPr/>
        </p:nvSpPr>
        <p:spPr>
          <a:xfrm>
            <a:off x="1973160" y="3419640"/>
            <a:ext cx="445932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Business To Business (B2B)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9" name=""/>
          <p:cNvSpPr/>
          <p:nvPr/>
        </p:nvSpPr>
        <p:spPr>
          <a:xfrm>
            <a:off x="0" y="0"/>
            <a:ext cx="102870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0" name=""/>
          <p:cNvSpPr/>
          <p:nvPr/>
        </p:nvSpPr>
        <p:spPr>
          <a:xfrm>
            <a:off x="8683200" y="1320840"/>
            <a:ext cx="22140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1" name=""/>
          <p:cNvSpPr/>
          <p:nvPr/>
        </p:nvSpPr>
        <p:spPr>
          <a:xfrm>
            <a:off x="6690240" y="1311120"/>
            <a:ext cx="194400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ffff00"/>
                </a:solidFill>
                <a:effectLst/>
                <a:uFillTx/>
                <a:latin typeface="Comic Sans MS"/>
              </a:rPr>
              <a:t>Value of Goods</a:t>
            </a:r>
            <a:r>
              <a:rPr b="1" lang="en-US" sz="16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(Millions)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2" name=""/>
          <p:cNvSpPr/>
          <p:nvPr/>
        </p:nvSpPr>
        <p:spPr>
          <a:xfrm>
            <a:off x="8393760" y="15652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3" name=""/>
          <p:cNvSpPr/>
          <p:nvPr/>
        </p:nvSpPr>
        <p:spPr>
          <a:xfrm>
            <a:off x="2430720" y="1973160"/>
            <a:ext cx="1502640" cy="15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eBay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Amazon.com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Dell.com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4" name=""/>
          <p:cNvSpPr/>
          <p:nvPr/>
        </p:nvSpPr>
        <p:spPr>
          <a:xfrm>
            <a:off x="6913800" y="1973160"/>
            <a:ext cx="1239840" cy="15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$   2,650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1,600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10,190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5" name=""/>
          <p:cNvSpPr/>
          <p:nvPr/>
        </p:nvSpPr>
        <p:spPr>
          <a:xfrm>
            <a:off x="7549920" y="197316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6" name=""/>
          <p:cNvSpPr/>
          <p:nvPr/>
        </p:nvSpPr>
        <p:spPr>
          <a:xfrm>
            <a:off x="7236720" y="251136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7" name=""/>
          <p:cNvSpPr/>
          <p:nvPr/>
        </p:nvSpPr>
        <p:spPr>
          <a:xfrm>
            <a:off x="2433600" y="3924360"/>
            <a:ext cx="1719360" cy="213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FreeMarkets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Cisco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Intel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Altrade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8" name=""/>
          <p:cNvSpPr/>
          <p:nvPr/>
        </p:nvSpPr>
        <p:spPr>
          <a:xfrm>
            <a:off x="7097760" y="3924360"/>
            <a:ext cx="1049400" cy="106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$   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1,400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9,480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10,500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12,000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9" name=""/>
          <p:cNvSpPr/>
          <p:nvPr/>
        </p:nvSpPr>
        <p:spPr>
          <a:xfrm>
            <a:off x="7358760" y="394344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0" name=""/>
          <p:cNvSpPr/>
          <p:nvPr/>
        </p:nvSpPr>
        <p:spPr>
          <a:xfrm>
            <a:off x="7427880" y="46450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1" name=""/>
          <p:cNvSpPr/>
          <p:nvPr/>
        </p:nvSpPr>
        <p:spPr>
          <a:xfrm>
            <a:off x="7139880" y="55738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2" name=""/>
          <p:cNvSpPr/>
          <p:nvPr/>
        </p:nvSpPr>
        <p:spPr>
          <a:xfrm>
            <a:off x="6640560" y="5495760"/>
            <a:ext cx="1614600" cy="128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&gt;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$ 65,000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3" name=""/>
          <p:cNvSpPr/>
          <p:nvPr/>
        </p:nvSpPr>
        <p:spPr>
          <a:xfrm>
            <a:off x="1100160" y="5437080"/>
            <a:ext cx="2259000" cy="39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4" name=""/>
          <p:cNvSpPr/>
          <p:nvPr/>
        </p:nvSpPr>
        <p:spPr>
          <a:xfrm>
            <a:off x="1974960" y="1471680"/>
            <a:ext cx="447012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Business To Consumer (B2C)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5" name=""/>
          <p:cNvSpPr/>
          <p:nvPr/>
        </p:nvSpPr>
        <p:spPr>
          <a:xfrm>
            <a:off x="158760" y="2962800"/>
            <a:ext cx="1082520" cy="70380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1999 Data*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6" name=""/>
          <p:cNvSpPr/>
          <p:nvPr/>
        </p:nvSpPr>
        <p:spPr>
          <a:xfrm>
            <a:off x="158760" y="5242320"/>
            <a:ext cx="1125360" cy="70380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2000 Est.**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7" name=""/>
          <p:cNvSpPr/>
          <p:nvPr/>
        </p:nvSpPr>
        <p:spPr>
          <a:xfrm flipH="1">
            <a:off x="1450440" y="1650960"/>
            <a:ext cx="51444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8" name=""/>
          <p:cNvSpPr/>
          <p:nvPr/>
        </p:nvSpPr>
        <p:spPr>
          <a:xfrm flipH="1">
            <a:off x="1450440" y="5130720"/>
            <a:ext cx="55404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9" name=""/>
          <p:cNvSpPr/>
          <p:nvPr/>
        </p:nvSpPr>
        <p:spPr>
          <a:xfrm>
            <a:off x="1438200" y="1650960"/>
            <a:ext cx="0" cy="347976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0" name=""/>
          <p:cNvSpPr/>
          <p:nvPr/>
        </p:nvSpPr>
        <p:spPr>
          <a:xfrm>
            <a:off x="1266840" y="3314880"/>
            <a:ext cx="17136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1" name=""/>
          <p:cNvSpPr/>
          <p:nvPr/>
        </p:nvSpPr>
        <p:spPr>
          <a:xfrm>
            <a:off x="52560" y="6400800"/>
            <a:ext cx="35049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230040"/>
                <a:tab algn="l" pos="460440"/>
                <a:tab algn="l" pos="690480"/>
                <a:tab algn="l" pos="920880"/>
                <a:tab algn="l" pos="1150920"/>
                <a:tab algn="l" pos="1380960"/>
                <a:tab algn="l" pos="1611360"/>
                <a:tab algn="l" pos="1841400"/>
                <a:tab algn="l" pos="2071800"/>
                <a:tab algn="l" pos="2301840"/>
                <a:tab algn="l" pos="2532240"/>
                <a:tab algn="l" pos="2762280"/>
                <a:tab algn="l" pos="2992320"/>
                <a:tab algn="l" pos="3222720"/>
                <a:tab algn="l" pos="3452760"/>
                <a:tab algn="l" pos="3683160"/>
                <a:tab algn="l" pos="3913200"/>
                <a:tab algn="l" pos="4143240"/>
                <a:tab algn="l" pos="4373640"/>
                <a:tab algn="l" pos="4603680"/>
              </a:tabLst>
            </a:pP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*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Est. 1999 Annual Results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230040"/>
                <a:tab algn="l" pos="460440"/>
                <a:tab algn="l" pos="690480"/>
                <a:tab algn="l" pos="920880"/>
                <a:tab algn="l" pos="1150920"/>
                <a:tab algn="l" pos="1380960"/>
                <a:tab algn="l" pos="1611360"/>
                <a:tab algn="l" pos="1841400"/>
                <a:tab algn="l" pos="2071800"/>
                <a:tab algn="l" pos="2301840"/>
                <a:tab algn="l" pos="2532240"/>
                <a:tab algn="l" pos="2762280"/>
                <a:tab algn="l" pos="2992320"/>
                <a:tab algn="l" pos="3222720"/>
                <a:tab algn="l" pos="3452760"/>
                <a:tab algn="l" pos="3683160"/>
                <a:tab algn="l" pos="3913200"/>
                <a:tab algn="l" pos="4143240"/>
                <a:tab algn="l" pos="4373640"/>
                <a:tab algn="l" pos="4603680"/>
              </a:tabLst>
            </a:pP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**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Annualized Based on Results to Date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2" name=""/>
          <p:cNvSpPr/>
          <p:nvPr/>
        </p:nvSpPr>
        <p:spPr>
          <a:xfrm>
            <a:off x="4670280" y="5821200"/>
            <a:ext cx="184320" cy="39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93" name=""/>
          <p:cNvGrpSpPr/>
          <p:nvPr/>
        </p:nvGrpSpPr>
        <p:grpSpPr>
          <a:xfrm>
            <a:off x="7400880" y="6207120"/>
            <a:ext cx="2881440" cy="653040"/>
            <a:chOff x="7400880" y="6207120"/>
            <a:chExt cx="2881440" cy="653040"/>
          </a:xfrm>
        </p:grpSpPr>
        <p:graphicFrame>
          <p:nvGraphicFramePr>
            <p:cNvPr id="694" name=""/>
            <p:cNvGraphicFramePr/>
            <p:nvPr/>
          </p:nvGraphicFramePr>
          <p:xfrm>
            <a:off x="7400880" y="6207120"/>
            <a:ext cx="2684520" cy="46332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695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7400880" y="6207120"/>
                      <a:ext cx="268452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696" name=""/>
            <p:cNvSpPr/>
            <p:nvPr/>
          </p:nvSpPr>
          <p:spPr>
            <a:xfrm>
              <a:off x="7841880" y="6613560"/>
              <a:ext cx="2440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 the Energy into e-commerce</a:t>
              </a:r>
              <a:r>
                <a:rPr b="1" lang="en-US" sz="5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Current Market Conditions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" name=""/>
          <p:cNvSpPr/>
          <p:nvPr/>
        </p:nvSpPr>
        <p:spPr>
          <a:xfrm>
            <a:off x="1522440" y="2498760"/>
            <a:ext cx="7648560" cy="619200"/>
          </a:xfrm>
          <a:prstGeom prst="rect">
            <a:avLst/>
          </a:prstGeom>
          <a:solidFill>
            <a:srgbClr val="009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"/>
          <p:cNvSpPr/>
          <p:nvPr/>
        </p:nvSpPr>
        <p:spPr>
          <a:xfrm>
            <a:off x="1522440" y="4397400"/>
            <a:ext cx="7648560" cy="619200"/>
          </a:xfrm>
          <a:prstGeom prst="rect">
            <a:avLst/>
          </a:prstGeom>
          <a:solidFill>
            <a:srgbClr val="009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"/>
          <p:cNvSpPr/>
          <p:nvPr/>
        </p:nvSpPr>
        <p:spPr>
          <a:xfrm>
            <a:off x="1496880" y="5946840"/>
            <a:ext cx="7651800" cy="619200"/>
          </a:xfrm>
          <a:prstGeom prst="rect">
            <a:avLst/>
          </a:prstGeom>
          <a:solidFill>
            <a:srgbClr val="009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"/>
          <p:cNvSpPr/>
          <p:nvPr/>
        </p:nvSpPr>
        <p:spPr>
          <a:xfrm>
            <a:off x="1116000" y="1373040"/>
            <a:ext cx="8226360" cy="20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Many industries exist that sell commodity - like products through legacy distribution channels comprised of complex sales forces and long term relationships with little price transparency (“Dine ‘Em and Sign ‘Em”).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Result - Enormous inefficiencies exist in the pricing of commodity products.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"/>
          <p:cNvSpPr/>
          <p:nvPr/>
        </p:nvSpPr>
        <p:spPr>
          <a:xfrm>
            <a:off x="1141560" y="3284640"/>
            <a:ext cx="8018280" cy="173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The internet provides a unique opportunity to have immediate and inexpensive access to customers through a web-based transaction platform.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Result - All incumbent companies are vulnerable due to reduced/no barriers to entry.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"/>
          <p:cNvSpPr/>
          <p:nvPr/>
        </p:nvSpPr>
        <p:spPr>
          <a:xfrm>
            <a:off x="1143000" y="5103000"/>
            <a:ext cx="8110440" cy="173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The equity markets have created an enormous value differential between old economy businesses and new economy businesses.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Result - Possible rate of return opportunities are multiples of historical rates of return (“Winner Takes All”).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9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40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7" name=""/>
          <p:cNvSpPr/>
          <p:nvPr/>
        </p:nvSpPr>
        <p:spPr>
          <a:xfrm>
            <a:off x="787320" y="1438200"/>
            <a:ext cx="23832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"/>
          <p:cNvSpPr/>
          <p:nvPr/>
        </p:nvSpPr>
        <p:spPr>
          <a:xfrm>
            <a:off x="774720" y="3343320"/>
            <a:ext cx="23796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"/>
          <p:cNvSpPr/>
          <p:nvPr/>
        </p:nvSpPr>
        <p:spPr>
          <a:xfrm>
            <a:off x="787320" y="5146560"/>
            <a:ext cx="23832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PlaceHolder 1"/>
          <p:cNvSpPr>
            <a:spLocks noGrp="1"/>
          </p:cNvSpPr>
          <p:nvPr>
            <p:ph/>
          </p:nvPr>
        </p:nvSpPr>
        <p:spPr>
          <a:xfrm>
            <a:off x="861840" y="2050560"/>
            <a:ext cx="8591760" cy="480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"</a:t>
            </a:r>
            <a:r>
              <a:rPr b="1" i="1" lang="en-US" sz="33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EnronOnline was having problems this morning, so we were flying blind,"</a:t>
            </a:r>
            <a:endParaRPr b="1" lang="en-US" sz="3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8" name=""/>
          <p:cNvSpPr/>
          <p:nvPr/>
        </p:nvSpPr>
        <p:spPr>
          <a:xfrm>
            <a:off x="5749920" y="3432240"/>
            <a:ext cx="35622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Gas Daily April 11th, 2000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99" name=""/>
          <p:cNvGrpSpPr/>
          <p:nvPr/>
        </p:nvGrpSpPr>
        <p:grpSpPr>
          <a:xfrm>
            <a:off x="7183440" y="6105600"/>
            <a:ext cx="2928240" cy="653040"/>
            <a:chOff x="7183440" y="6105600"/>
            <a:chExt cx="2928240" cy="653040"/>
          </a:xfrm>
        </p:grpSpPr>
        <p:graphicFrame>
          <p:nvGraphicFramePr>
            <p:cNvPr id="700" name=""/>
            <p:cNvGraphicFramePr/>
            <p:nvPr/>
          </p:nvGraphicFramePr>
          <p:xfrm>
            <a:off x="7183440" y="6105600"/>
            <a:ext cx="2684520" cy="46332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701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7183440" y="6105600"/>
                      <a:ext cx="268452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702" name=""/>
            <p:cNvSpPr/>
            <p:nvPr/>
          </p:nvSpPr>
          <p:spPr>
            <a:xfrm>
              <a:off x="7671240" y="6512040"/>
              <a:ext cx="2440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 the Energy into e-commerce</a:t>
              </a:r>
              <a:r>
                <a:rPr b="1" lang="en-US" sz="5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03" name=""/>
          <p:cNvSpPr/>
          <p:nvPr/>
        </p:nvSpPr>
        <p:spPr>
          <a:xfrm>
            <a:off x="1065240" y="2266920"/>
            <a:ext cx="8542440" cy="159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914400" algn="ctr">
              <a:lnSpc>
                <a:spcPct val="10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"/>
          <p:cNvSpPr/>
          <p:nvPr/>
        </p:nvSpPr>
        <p:spPr>
          <a:xfrm>
            <a:off x="3043080" y="252360"/>
            <a:ext cx="190800" cy="54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05" name=""/>
          <p:cNvGrpSpPr/>
          <p:nvPr/>
        </p:nvGrpSpPr>
        <p:grpSpPr>
          <a:xfrm>
            <a:off x="814320" y="2048040"/>
            <a:ext cx="9472320" cy="2020320"/>
            <a:chOff x="814320" y="2048040"/>
            <a:chExt cx="9472320" cy="2020320"/>
          </a:xfrm>
        </p:grpSpPr>
        <p:sp>
          <p:nvSpPr>
            <p:cNvPr id="706" name=""/>
            <p:cNvSpPr/>
            <p:nvPr/>
          </p:nvSpPr>
          <p:spPr>
            <a:xfrm>
              <a:off x="2157120" y="3425760"/>
              <a:ext cx="7725600" cy="64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8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the Energy into </a:t>
              </a:r>
              <a:r>
                <a:rPr b="1" lang="en-US" sz="36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e-commerce</a:t>
              </a:r>
              <a:r>
                <a:rPr b="1" lang="en-US" sz="16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aphicFrame>
          <p:nvGraphicFramePr>
            <p:cNvPr id="707" name=""/>
            <p:cNvGraphicFramePr/>
            <p:nvPr/>
          </p:nvGraphicFramePr>
          <p:xfrm>
            <a:off x="814320" y="2048040"/>
            <a:ext cx="9472320" cy="159552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708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814320" y="2048040"/>
                      <a:ext cx="9472320" cy="15955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"/>
          <p:cNvSpPr/>
          <p:nvPr/>
        </p:nvSpPr>
        <p:spPr>
          <a:xfrm>
            <a:off x="2976480" y="4481640"/>
            <a:ext cx="3838320" cy="125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"/>
          <p:cNvSpPr/>
          <p:nvPr/>
        </p:nvSpPr>
        <p:spPr>
          <a:xfrm>
            <a:off x="1231920" y="1968480"/>
            <a:ext cx="7678800" cy="2800440"/>
          </a:xfrm>
          <a:prstGeom prst="bevel">
            <a:avLst>
              <a:gd name="adj" fmla="val 8333"/>
            </a:avLst>
          </a:prstGeom>
          <a:gradFill rotWithShape="0">
            <a:gsLst>
              <a:gs pos="0">
                <a:srgbClr val="0000cc"/>
              </a:gs>
              <a:gs pos="100000">
                <a:srgbClr val="00004a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“ In five years time, all companies will be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 internet companies, or they won’t be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 companies at all.”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Andrew Grove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Chairman, Intel Corp.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2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53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85440" y="132840"/>
            <a:ext cx="8744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U.S. eCommerce Growth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" name=""/>
          <p:cNvSpPr/>
          <p:nvPr/>
        </p:nvSpPr>
        <p:spPr>
          <a:xfrm>
            <a:off x="257760" y="6400800"/>
            <a:ext cx="24336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Source:  Forrester Research, Inc.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" name=""/>
          <p:cNvSpPr/>
          <p:nvPr/>
        </p:nvSpPr>
        <p:spPr>
          <a:xfrm>
            <a:off x="9215640" y="2463840"/>
            <a:ext cx="68976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B2B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B2C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"/>
          <p:cNvSpPr/>
          <p:nvPr/>
        </p:nvSpPr>
        <p:spPr>
          <a:xfrm>
            <a:off x="8994600" y="2556000"/>
            <a:ext cx="179640" cy="182520"/>
          </a:xfrm>
          <a:prstGeom prst="rect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"/>
          <p:cNvSpPr/>
          <p:nvPr/>
        </p:nvSpPr>
        <p:spPr>
          <a:xfrm>
            <a:off x="8994600" y="2881440"/>
            <a:ext cx="179640" cy="18252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5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66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73" name=""/>
          <p:cNvGraphicFramePr/>
          <p:nvPr/>
        </p:nvGraphicFramePr>
        <p:xfrm>
          <a:off x="190440" y="1247760"/>
          <a:ext cx="9012240" cy="50817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90440" y="1247760"/>
                    <a:ext cx="9012240" cy="5081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85440" y="120240"/>
            <a:ext cx="8744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1800"/>
            </a:b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Worldwide eCommerce Growth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6" name=""/>
          <p:cNvSpPr/>
          <p:nvPr/>
        </p:nvSpPr>
        <p:spPr>
          <a:xfrm>
            <a:off x="257760" y="6400800"/>
            <a:ext cx="24336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Source:  Forrester Research, Inc.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77" name=""/>
          <p:cNvGraphicFramePr/>
          <p:nvPr/>
        </p:nvGraphicFramePr>
        <p:xfrm>
          <a:off x="542880" y="1501920"/>
          <a:ext cx="9744120" cy="49417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42880" y="1501920"/>
                    <a:ext cx="9744120" cy="4941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79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80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Lessons Learned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1114200" y="1824120"/>
            <a:ext cx="812484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Principal based vs. Exchange based (“Bulletin Board”) is </a:t>
            </a:r>
            <a:r>
              <a:rPr b="1" lang="en-US" sz="2000" strike="noStrike" u="sng">
                <a:solidFill>
                  <a:srgbClr val="ffffff"/>
                </a:solidFill>
                <a:effectLst/>
                <a:uFillTx/>
                <a:latin typeface="Arial"/>
              </a:rPr>
              <a:t>THE ONLY SUSTAINABLE eCOMMERCE B2B MODEL.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ffffff"/>
                </a:solidFill>
                <a:effectLst/>
                <a:uFillTx/>
                <a:latin typeface="Arial"/>
              </a:rPr>
              <a:t>Everyone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is a potential competitor.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Time to market is critical with product roll-out (first mover advantage).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Must continue to innovate to maintain first mover advantage.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Business model could have broad applications in other industries.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" name=""/>
          <p:cNvSpPr/>
          <p:nvPr/>
        </p:nvSpPr>
        <p:spPr>
          <a:xfrm>
            <a:off x="762120" y="190800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" name=""/>
          <p:cNvSpPr/>
          <p:nvPr/>
        </p:nvSpPr>
        <p:spPr>
          <a:xfrm>
            <a:off x="762120" y="282240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" name=""/>
          <p:cNvSpPr/>
          <p:nvPr/>
        </p:nvSpPr>
        <p:spPr>
          <a:xfrm>
            <a:off x="762120" y="3432240"/>
            <a:ext cx="23796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" name=""/>
          <p:cNvSpPr/>
          <p:nvPr/>
        </p:nvSpPr>
        <p:spPr>
          <a:xfrm>
            <a:off x="749160" y="4334040"/>
            <a:ext cx="23832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" name=""/>
          <p:cNvSpPr/>
          <p:nvPr/>
        </p:nvSpPr>
        <p:spPr>
          <a:xfrm>
            <a:off x="749160" y="4956120"/>
            <a:ext cx="23832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94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95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Business Strategy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1114200" y="1824120"/>
            <a:ext cx="812484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Identify industries that have commodity-like products where the                                                incumbents are predominantly using legacy distribution channels.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Determine entry vehicle into the industry (i.e. partnership, acquisition, contractual rights, etc.).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Deploy eCommerce platforms to capture market share rapidly.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Convert old economy businesses into new economy businesses and capture the value creation.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Combine Enron’s IT Group and eCommerce efforts into one commercial organization for focused execution of the business plan with the objective of increasing Enron’s multiple.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4" name=""/>
          <p:cNvSpPr/>
          <p:nvPr/>
        </p:nvSpPr>
        <p:spPr>
          <a:xfrm>
            <a:off x="774720" y="1882800"/>
            <a:ext cx="23796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" name=""/>
          <p:cNvSpPr/>
          <p:nvPr/>
        </p:nvSpPr>
        <p:spPr>
          <a:xfrm>
            <a:off x="762120" y="523548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" name=""/>
          <p:cNvSpPr/>
          <p:nvPr/>
        </p:nvSpPr>
        <p:spPr>
          <a:xfrm>
            <a:off x="762120" y="298764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" name=""/>
          <p:cNvSpPr/>
          <p:nvPr/>
        </p:nvSpPr>
        <p:spPr>
          <a:xfrm>
            <a:off x="774720" y="386388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" name=""/>
          <p:cNvSpPr/>
          <p:nvPr/>
        </p:nvSpPr>
        <p:spPr>
          <a:xfrm>
            <a:off x="762120" y="4397400"/>
            <a:ext cx="23796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09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110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1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Why Enron?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1114200" y="1824120"/>
            <a:ext cx="812484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We have been B2B for years.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We have strong skills in risk intermediation and good systems to control risk.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We are already positioned as having successfully migrated from the “old economy” to the “new economy” company.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We have a proven Business Model and track record of transforming markets.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We have successfully sourced capital for all potential investments.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9" name=""/>
          <p:cNvSpPr/>
          <p:nvPr/>
        </p:nvSpPr>
        <p:spPr>
          <a:xfrm>
            <a:off x="774720" y="3432240"/>
            <a:ext cx="23796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" name=""/>
          <p:cNvSpPr/>
          <p:nvPr/>
        </p:nvSpPr>
        <p:spPr>
          <a:xfrm>
            <a:off x="762120" y="4257720"/>
            <a:ext cx="23796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" name=""/>
          <p:cNvSpPr/>
          <p:nvPr/>
        </p:nvSpPr>
        <p:spPr>
          <a:xfrm>
            <a:off x="762120" y="5083200"/>
            <a:ext cx="23796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" name=""/>
          <p:cNvSpPr/>
          <p:nvPr/>
        </p:nvSpPr>
        <p:spPr>
          <a:xfrm>
            <a:off x="762120" y="2505240"/>
            <a:ext cx="23796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" name=""/>
          <p:cNvSpPr/>
          <p:nvPr/>
        </p:nvSpPr>
        <p:spPr>
          <a:xfrm>
            <a:off x="762120" y="189540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24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125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817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2000-06-08T15:05:30Z</dcterms:created>
  <dc:creator>julie ferrara</dc:creator>
  <dc:description/>
  <dc:language>en-US</dc:language>
  <cp:lastModifiedBy/>
  <cp:lastPrinted>2000-06-12T15:05:49Z</cp:lastPrinted>
  <dcterms:modified xsi:type="dcterms:W3CDTF">2025-09-27T00:27:51Z</dcterms:modified>
  <cp:revision>40</cp:revision>
  <dc:subject/>
  <dc:title> Enron Net Works June 12, 2000 </dc:title>
</cp:coreProperties>
</file>