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embeddings/oleObject1.docx" ContentType="application/vnd.openxmlformats-officedocument.wordprocessingml.document"/>
  <Override PartName="/ppt/embeddings/oleObject2.bin" ContentType="application/vnd.openxmlformats-officedocument.oleObject"/>
  <Override PartName="/ppt/embeddings/oleObject2.docx" ContentType="application/vnd.openxmlformats-officedocument.wordprocessingml.documen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146AB8D-8DBD-4773-9231-91AA2AE072E4}"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10F2718-45BB-42C7-853C-171E96D4D642}"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A34CCE8-9C39-42E7-BCB2-98878DECCF6B}"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B1B40E-F328-42F1-9CD0-AB9A8587A8B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oleObject" Target="../embeddings/oleObject2.bin"/><Relationship Id="rId4" Type="http://schemas.openxmlformats.org/officeDocument/2006/relationships/image" Target="../media/image1.png"/><Relationship Id="rId5" Type="http://schemas.openxmlformats.org/officeDocument/2006/relationships/image" Target="../media/image2.wmf"/><Relationship Id="rId6"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package" Target="../embeddings/oleObject2.docx"/><Relationship Id="rId5" Type="http://schemas.openxmlformats.org/officeDocument/2006/relationships/image" Target="../media/image8.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4390920" y="1447920"/>
            <a:ext cx="184320" cy="396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2578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5" name=""/>
          <p:cNvGraphicFramePr/>
          <p:nvPr/>
        </p:nvGraphicFramePr>
        <p:xfrm>
          <a:off x="0" y="6114960"/>
          <a:ext cx="2695680" cy="743040"/>
        </p:xfrm>
        <a:graphic>
          <a:graphicData uri="http://schemas.openxmlformats.org/presentationml/2006/ole">
            <p:oleObj r:id="rId1" spid="">
              <p:embed/>
              <p:pic>
                <p:nvPicPr>
                  <p:cNvPr id="16" name="" descr=""/>
                  <p:cNvPicPr/>
                  <p:nvPr/>
                </p:nvPicPr>
                <p:blipFill>
                  <a:blip r:embed="rId2"/>
                  <a:stretch/>
                </p:blipFill>
                <p:spPr>
                  <a:xfrm>
                    <a:off x="0" y="6114960"/>
                    <a:ext cx="2695680" cy="743040"/>
                  </a:xfrm>
                  <a:prstGeom prst="rect">
                    <a:avLst/>
                  </a:prstGeom>
                  <a:noFill/>
                  <a:ln w="0">
                    <a:noFill/>
                  </a:ln>
                </p:spPr>
              </p:pic>
            </p:oleObj>
          </a:graphicData>
        </a:graphic>
      </p:graphicFrame>
      <p:sp>
        <p:nvSpPr>
          <p:cNvPr id="17" name=""/>
          <p:cNvSpPr/>
          <p:nvPr/>
        </p:nvSpPr>
        <p:spPr>
          <a:xfrm>
            <a:off x="6171480" y="406440"/>
            <a:ext cx="2338560" cy="4899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Enron Americas</a:t>
            </a:r>
            <a:endParaRPr b="0" lang="en-US" sz="2600" strike="noStrike" u="none">
              <a:solidFill>
                <a:srgbClr val="000000"/>
              </a:solidFill>
              <a:effectLst/>
              <a:uFillTx/>
              <a:latin typeface="Times New Roman"/>
            </a:endParaRPr>
          </a:p>
        </p:txBody>
      </p:sp>
      <p:grpSp>
        <p:nvGrpSpPr>
          <p:cNvPr id="18" name=""/>
          <p:cNvGrpSpPr/>
          <p:nvPr/>
        </p:nvGrpSpPr>
        <p:grpSpPr>
          <a:xfrm>
            <a:off x="6781680" y="6172200"/>
            <a:ext cx="1968480" cy="488880"/>
            <a:chOff x="6781680" y="6172200"/>
            <a:chExt cx="1968480" cy="488880"/>
          </a:xfrm>
        </p:grpSpPr>
        <p:pic>
          <p:nvPicPr>
            <p:cNvPr id="19" name="" descr=""/>
            <p:cNvPicPr/>
            <p:nvPr/>
          </p:nvPicPr>
          <p:blipFill>
            <a:blip r:embed="rId3"/>
            <a:srcRect l="0" t="0" r="8090" b="52078"/>
            <a:stretch/>
          </p:blipFill>
          <p:spPr>
            <a:xfrm>
              <a:off x="6781680" y="6172200"/>
              <a:ext cx="1968480" cy="282600"/>
            </a:xfrm>
            <a:prstGeom prst="rect">
              <a:avLst/>
            </a:prstGeom>
            <a:noFill/>
            <a:ln w="0">
              <a:noFill/>
            </a:ln>
          </p:spPr>
        </p:pic>
        <p:sp>
          <p:nvSpPr>
            <p:cNvPr id="20" name=""/>
            <p:cNvSpPr/>
            <p:nvPr/>
          </p:nvSpPr>
          <p:spPr>
            <a:xfrm>
              <a:off x="6788160" y="645012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21" name=""/>
          <p:cNvSpPr/>
          <p:nvPr/>
        </p:nvSpPr>
        <p:spPr>
          <a:xfrm>
            <a:off x="2066400" y="2209680"/>
            <a:ext cx="5027040" cy="24098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Natural Gas</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Trading Audit Report</a:t>
            </a: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September 25, 2001</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10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0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06" name=""/>
          <p:cNvGraphicFramePr/>
          <p:nvPr/>
        </p:nvGraphicFramePr>
        <p:xfrm>
          <a:off x="0" y="6114960"/>
          <a:ext cx="2695680" cy="743040"/>
        </p:xfrm>
        <a:graphic>
          <a:graphicData uri="http://schemas.openxmlformats.org/presentationml/2006/ole">
            <p:oleObj r:id="rId1" spid="">
              <p:embed/>
              <p:pic>
                <p:nvPicPr>
                  <p:cNvPr id="107"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108" name=""/>
          <p:cNvGrpSpPr/>
          <p:nvPr/>
        </p:nvGrpSpPr>
        <p:grpSpPr>
          <a:xfrm>
            <a:off x="6808680" y="6165720"/>
            <a:ext cx="1968480" cy="488880"/>
            <a:chOff x="6808680" y="6165720"/>
            <a:chExt cx="1968480" cy="488880"/>
          </a:xfrm>
        </p:grpSpPr>
        <p:pic>
          <p:nvPicPr>
            <p:cNvPr id="109" name="" descr=""/>
            <p:cNvPicPr/>
            <p:nvPr/>
          </p:nvPicPr>
          <p:blipFill>
            <a:blip r:embed="rId3"/>
            <a:srcRect l="0" t="0" r="8090" b="52078"/>
            <a:stretch/>
          </p:blipFill>
          <p:spPr>
            <a:xfrm>
              <a:off x="6808680" y="6165720"/>
              <a:ext cx="1968480" cy="282600"/>
            </a:xfrm>
            <a:prstGeom prst="rect">
              <a:avLst/>
            </a:prstGeom>
            <a:noFill/>
            <a:ln w="0">
              <a:noFill/>
            </a:ln>
          </p:spPr>
        </p:pic>
        <p:sp>
          <p:nvSpPr>
            <p:cNvPr id="11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111" name=""/>
          <p:cNvSpPr/>
          <p:nvPr/>
        </p:nvSpPr>
        <p:spPr>
          <a:xfrm>
            <a:off x="2824560" y="3276720"/>
            <a:ext cx="404280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Low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113" name=""/>
          <p:cNvGraphicFramePr/>
          <p:nvPr/>
        </p:nvGraphicFramePr>
        <p:xfrm>
          <a:off x="447840" y="1533600"/>
          <a:ext cx="8267400" cy="6848280"/>
        </p:xfrm>
        <a:graphic>
          <a:graphicData uri="http://schemas.openxmlformats.org/presentationml/2006/ole">
            <p:oleObj progId="Word.Document.12" r:id="rId1" spid="">
              <p:embed/>
              <p:pic>
                <p:nvPicPr>
                  <p:cNvPr id="114" name="" descr=""/>
                  <p:cNvPicPr/>
                  <p:nvPr/>
                </p:nvPicPr>
                <p:blipFill>
                  <a:blip r:embed="rId2"/>
                  <a:stretch/>
                </p:blipFill>
                <p:spPr>
                  <a:xfrm>
                    <a:off x="447840" y="1533600"/>
                    <a:ext cx="8267400" cy="6848280"/>
                  </a:xfrm>
                  <a:prstGeom prst="rect">
                    <a:avLst/>
                  </a:prstGeom>
                  <a:noFill/>
                  <a:ln w="0">
                    <a:noFill/>
                  </a:ln>
                </p:spPr>
              </p:pic>
            </p:oleObj>
          </a:graphicData>
        </a:graphic>
      </p:graphicFrame>
      <p:sp>
        <p:nvSpPr>
          <p:cNvPr id="11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1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17" name=""/>
          <p:cNvGraphicFramePr/>
          <p:nvPr/>
        </p:nvGraphicFramePr>
        <p:xfrm>
          <a:off x="0" y="6114960"/>
          <a:ext cx="2695680" cy="743040"/>
        </p:xfrm>
        <a:graphic>
          <a:graphicData uri="http://schemas.openxmlformats.org/presentationml/2006/ole">
            <p:oleObj r:id="rId3" spid="">
              <p:embed/>
              <p:pic>
                <p:nvPicPr>
                  <p:cNvPr id="118"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19" name=""/>
          <p:cNvGrpSpPr/>
          <p:nvPr/>
        </p:nvGrpSpPr>
        <p:grpSpPr>
          <a:xfrm>
            <a:off x="6808680" y="6165720"/>
            <a:ext cx="1968480" cy="488880"/>
            <a:chOff x="6808680" y="6165720"/>
            <a:chExt cx="1968480" cy="488880"/>
          </a:xfrm>
        </p:grpSpPr>
        <p:pic>
          <p:nvPicPr>
            <p:cNvPr id="120" name="" descr=""/>
            <p:cNvPicPr/>
            <p:nvPr/>
          </p:nvPicPr>
          <p:blipFill>
            <a:blip r:embed="rId5"/>
            <a:srcRect l="0" t="0" r="8090" b="52078"/>
            <a:stretch/>
          </p:blipFill>
          <p:spPr>
            <a:xfrm>
              <a:off x="6808680" y="6165720"/>
              <a:ext cx="1968480" cy="282600"/>
            </a:xfrm>
            <a:prstGeom prst="rect">
              <a:avLst/>
            </a:prstGeom>
            <a:noFill/>
            <a:ln w="0">
              <a:noFill/>
            </a:ln>
          </p:spPr>
        </p:pic>
        <p:sp>
          <p:nvSpPr>
            <p:cNvPr id="12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123" name=""/>
          <p:cNvGraphicFramePr/>
          <p:nvPr/>
        </p:nvGraphicFramePr>
        <p:xfrm>
          <a:off x="447840" y="1533600"/>
          <a:ext cx="8267400" cy="6848280"/>
        </p:xfrm>
        <a:graphic>
          <a:graphicData uri="http://schemas.openxmlformats.org/presentationml/2006/ole">
            <p:oleObj progId="Word.Document.12" r:id="rId1" spid="">
              <p:embed/>
              <p:pic>
                <p:nvPicPr>
                  <p:cNvPr id="124" name="" descr=""/>
                  <p:cNvPicPr/>
                  <p:nvPr/>
                </p:nvPicPr>
                <p:blipFill>
                  <a:blip r:embed="rId2"/>
                  <a:stretch/>
                </p:blipFill>
                <p:spPr>
                  <a:xfrm>
                    <a:off x="447840" y="1533600"/>
                    <a:ext cx="8267400" cy="6848280"/>
                  </a:xfrm>
                  <a:prstGeom prst="rect">
                    <a:avLst/>
                  </a:prstGeom>
                  <a:noFill/>
                  <a:ln w="0">
                    <a:noFill/>
                  </a:ln>
                </p:spPr>
              </p:pic>
            </p:oleObj>
          </a:graphicData>
        </a:graphic>
      </p:graphicFrame>
      <p:sp>
        <p:nvSpPr>
          <p:cNvPr id="12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2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27" name=""/>
          <p:cNvGraphicFramePr/>
          <p:nvPr/>
        </p:nvGraphicFramePr>
        <p:xfrm>
          <a:off x="0" y="6114960"/>
          <a:ext cx="2695680" cy="743040"/>
        </p:xfrm>
        <a:graphic>
          <a:graphicData uri="http://schemas.openxmlformats.org/presentationml/2006/ole">
            <p:oleObj r:id="rId3" spid="">
              <p:embed/>
              <p:pic>
                <p:nvPicPr>
                  <p:cNvPr id="128"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129" name=""/>
          <p:cNvGrpSpPr/>
          <p:nvPr/>
        </p:nvGrpSpPr>
        <p:grpSpPr>
          <a:xfrm>
            <a:off x="6808680" y="6165720"/>
            <a:ext cx="1968480" cy="488880"/>
            <a:chOff x="6808680" y="6165720"/>
            <a:chExt cx="1968480" cy="488880"/>
          </a:xfrm>
        </p:grpSpPr>
        <p:pic>
          <p:nvPicPr>
            <p:cNvPr id="130" name="" descr=""/>
            <p:cNvPicPr/>
            <p:nvPr/>
          </p:nvPicPr>
          <p:blipFill>
            <a:blip r:embed="rId5"/>
            <a:srcRect l="0" t="0" r="8090" b="52078"/>
            <a:stretch/>
          </p:blipFill>
          <p:spPr>
            <a:xfrm>
              <a:off x="6808680" y="6165720"/>
              <a:ext cx="1968480" cy="282600"/>
            </a:xfrm>
            <a:prstGeom prst="rect">
              <a:avLst/>
            </a:prstGeom>
            <a:noFill/>
            <a:ln w="0">
              <a:noFill/>
            </a:ln>
          </p:spPr>
        </p:pic>
        <p:sp>
          <p:nvSpPr>
            <p:cNvPr id="13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914400" y="1143000"/>
            <a:ext cx="76960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380880" y="1295280"/>
            <a:ext cx="8534520" cy="48006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300" strike="noStrike" u="sng">
                <a:solidFill>
                  <a:srgbClr val="000000"/>
                </a:solidFill>
                <a:effectLst/>
                <a:uFillTx/>
                <a:latin typeface="Book Antiqua"/>
              </a:rPr>
              <a:t>Project Objective</a:t>
            </a:r>
            <a:r>
              <a:rPr b="1" lang="en-US" sz="1300" strike="noStrike" u="none">
                <a:solidFill>
                  <a:srgbClr val="000000"/>
                </a:solidFill>
                <a:effectLst/>
                <a:uFillTx/>
                <a:latin typeface="Book Antiqua"/>
              </a:rPr>
              <a:t>:</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Our review was designed to identify and test key policies, procedures, and controls related to 1) critical business processes (capture, documentation, confirmation, logistics, reporting and accounting), 2) adequate identification of key risks (i.e. valuation of transport deals, inventory/storage), 3) adequate information to support changes in portfolio valuations (i.e., curve adjustments), 4) adequate interface controls and validation checks between Sitara and other systems, 5) proper calculation and reporting of portfolio results, 6) monitoring of long-term and requirements basis deals, 7) Chicago desk review and integration, 8) EES’s integration into ENA, 9) proper accounting for portfolio under accrual or mark-to-market accounting, 10) proper involvement of legal group in creation of contracts and standard confirmation templates.</a:t>
            </a: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300" strike="noStrike" u="none">
                <a:solidFill>
                  <a:srgbClr val="000000"/>
                </a:solidFill>
                <a:effectLst/>
                <a:uFillTx/>
                <a:latin typeface="Book Antiqua"/>
              </a:rPr>
              <a:t>AA Team Members:</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a:t>
            </a:r>
            <a:r>
              <a:rPr b="1" lang="en-US" sz="1300" strike="noStrike" u="none">
                <a:solidFill>
                  <a:srgbClr val="000000"/>
                </a:solidFill>
                <a:effectLst/>
                <a:uFillTx/>
                <a:latin typeface="Book Antiqua"/>
              </a:rPr>
              <a:t>             Enron Team Members:</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Tom Bauer</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Michael Schultz</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Jeff Gossett</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Georganne Hodges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Kate Agnew</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Russell Bouwhuis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Errol McLauglin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Leslie Reeves</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Meador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Sean Sipko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Darron Giron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Todd Warwick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Sharon Smith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Bethany Denson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David Baumbach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Tracy Irvin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Mark Austin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Phillip Love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Kim Theriot </a:t>
            </a:r>
            <a:r>
              <a:rPr b="0" lang="en-US" sz="1300" strike="noStrike" u="none">
                <a:solidFill>
                  <a:srgbClr val="000000"/>
                </a:solidFill>
                <a:effectLst/>
                <a:uFillTx/>
                <a:latin typeface="Book Antiqua"/>
              </a:rPr>
              <a:t>	</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Jennifer Staton</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Jeff Hodge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Bob Hall</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Anne Bike</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Bob Supperty</a:t>
            </a:r>
            <a:endParaRPr b="0" lang="en-US" sz="1300" strike="noStrike" u="none">
              <a:solidFill>
                <a:srgbClr val="000000"/>
              </a:solidFill>
              <a:effectLst/>
              <a:uFillTx/>
              <a:latin typeface="Times New Roman"/>
            </a:endParaRPr>
          </a:p>
          <a:p>
            <a:pPr>
              <a:lnSpc>
                <a:spcPct val="100000"/>
              </a:lnSpc>
              <a:tabLst>
                <a:tab algn="l" pos="0"/>
                <a:tab algn="l" pos="457200"/>
                <a:tab algn="l" pos="2286000"/>
                <a:tab algn="l" pos="41148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	</a:t>
            </a:r>
            <a:r>
              <a:rPr b="0" lang="en-US" sz="1300" strike="noStrike" u="none">
                <a:solidFill>
                  <a:srgbClr val="000000"/>
                </a:solidFill>
                <a:effectLst/>
                <a:uFillTx/>
                <a:latin typeface="Book Antiqua"/>
              </a:rPr>
              <a:t>Bill Hare </a:t>
            </a:r>
            <a:r>
              <a:rPr b="0" lang="en-US" sz="12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Jay Krishnaswamy</a:t>
            </a:r>
            <a:endParaRPr b="0" lang="en-US" sz="1400" strike="noStrike" u="none">
              <a:solidFill>
                <a:srgbClr val="000000"/>
              </a:solidFill>
              <a:effectLst/>
              <a:uFillTx/>
              <a:latin typeface="Times New Roman"/>
            </a:endParaRPr>
          </a:p>
        </p:txBody>
      </p:sp>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p:txBody>
      </p:sp>
      <p:sp>
        <p:nvSpPr>
          <p:cNvPr id="25" name=""/>
          <p:cNvSpPr/>
          <p:nvPr/>
        </p:nvSpPr>
        <p:spPr>
          <a:xfrm>
            <a:off x="15840" y="106668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27" name=""/>
          <p:cNvGraphicFramePr/>
          <p:nvPr/>
        </p:nvGraphicFramePr>
        <p:xfrm>
          <a:off x="0" y="6114960"/>
          <a:ext cx="2695680" cy="743040"/>
        </p:xfrm>
        <a:graphic>
          <a:graphicData uri="http://schemas.openxmlformats.org/presentationml/2006/ole">
            <p:oleObj r:id="rId1" spid="">
              <p:embed/>
              <p:pic>
                <p:nvPicPr>
                  <p:cNvPr id="28"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29" name=""/>
          <p:cNvGrpSpPr/>
          <p:nvPr/>
        </p:nvGrpSpPr>
        <p:grpSpPr>
          <a:xfrm>
            <a:off x="6808680" y="6165720"/>
            <a:ext cx="1968480" cy="488880"/>
            <a:chOff x="6808680" y="6165720"/>
            <a:chExt cx="1968480" cy="488880"/>
          </a:xfrm>
        </p:grpSpPr>
        <p:pic>
          <p:nvPicPr>
            <p:cNvPr id="30" name="" descr=""/>
            <p:cNvPicPr/>
            <p:nvPr/>
          </p:nvPicPr>
          <p:blipFill>
            <a:blip r:embed="rId3"/>
            <a:srcRect l="0" t="0" r="8090" b="52078"/>
            <a:stretch/>
          </p:blipFill>
          <p:spPr>
            <a:xfrm>
              <a:off x="6808680" y="6165720"/>
              <a:ext cx="1968480" cy="282600"/>
            </a:xfrm>
            <a:prstGeom prst="rect">
              <a:avLst/>
            </a:prstGeom>
            <a:noFill/>
            <a:ln w="0">
              <a:noFill/>
            </a:ln>
          </p:spPr>
        </p:pic>
        <p:sp>
          <p:nvSpPr>
            <p:cNvPr id="3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                   Current PRM Portfolio </a:t>
            </a:r>
            <a:endParaRPr b="0" lang="en-US" sz="4000" strike="noStrike" u="none">
              <a:solidFill>
                <a:srgbClr val="000000"/>
              </a:solidFill>
              <a:effectLst/>
              <a:uFillTx/>
              <a:latin typeface="Times New Roman"/>
            </a:endParaRPr>
          </a:p>
        </p:txBody>
      </p:sp>
      <p:sp>
        <p:nvSpPr>
          <p:cNvPr id="33"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4" name=""/>
          <p:cNvSpPr/>
          <p:nvPr/>
        </p:nvSpPr>
        <p:spPr>
          <a:xfrm>
            <a:off x="4267080" y="152388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35" name=""/>
          <p:cNvSpPr/>
          <p:nvPr/>
        </p:nvSpPr>
        <p:spPr>
          <a:xfrm>
            <a:off x="154080" y="6356520"/>
            <a:ext cx="2063160" cy="5065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Source:</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(1)  </a:t>
            </a:r>
            <a:r>
              <a:rPr b="0" lang="en-US" sz="900" strike="noStrike" u="none">
                <a:solidFill>
                  <a:srgbClr val="000000"/>
                </a:solidFill>
                <a:effectLst/>
                <a:uFillTx/>
                <a:latin typeface="Times New Roman"/>
              </a:rPr>
              <a:t>Francis Lim, IT Technical Consultant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(2)  </a:t>
            </a:r>
            <a:r>
              <a:rPr b="0" lang="en-US" sz="900" strike="noStrike" u="none">
                <a:solidFill>
                  <a:srgbClr val="000000"/>
                </a:solidFill>
                <a:effectLst/>
                <a:uFillTx/>
                <a:latin typeface="Times New Roman"/>
              </a:rPr>
              <a:t>Greg Whiting, Director of Accounting</a:t>
            </a:r>
            <a:endParaRPr b="0" lang="en-US" sz="900" strike="noStrike" u="none">
              <a:solidFill>
                <a:srgbClr val="000000"/>
              </a:solidFill>
              <a:effectLst/>
              <a:uFillTx/>
              <a:latin typeface="Times New Roman"/>
            </a:endParaRPr>
          </a:p>
        </p:txBody>
      </p:sp>
      <p:sp>
        <p:nvSpPr>
          <p:cNvPr id="36" name=""/>
          <p:cNvSpPr/>
          <p:nvPr/>
        </p:nvSpPr>
        <p:spPr>
          <a:xfrm>
            <a:off x="4632480" y="461340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37" name=""/>
          <p:cNvSpPr/>
          <p:nvPr/>
        </p:nvSpPr>
        <p:spPr>
          <a:xfrm>
            <a:off x="3657600" y="1200240"/>
            <a:ext cx="18432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7162920" y="5638680"/>
            <a:ext cx="1828800" cy="1067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As of May 31, 2001</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NOP -</a:t>
            </a:r>
            <a:r>
              <a:rPr b="1" lang="en-US" sz="2400" strike="noStrike" u="none">
                <a:solidFill>
                  <a:srgbClr val="000000"/>
                </a:solidFill>
                <a:effectLst/>
                <a:uFillTx/>
                <a:latin typeface="Times New Roman"/>
              </a:rPr>
              <a:t> </a:t>
            </a:r>
            <a:r>
              <a:rPr b="1" lang="en-US" sz="1200" strike="noStrike" u="none">
                <a:solidFill>
                  <a:srgbClr val="000000"/>
                </a:solidFill>
                <a:effectLst/>
                <a:uFillTx/>
                <a:latin typeface="Times New Roman"/>
              </a:rPr>
              <a:t>(270) BCF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YTD P&amp;L - $394 MM</a:t>
            </a:r>
            <a:endParaRPr b="0" lang="en-US" sz="1200" strike="noStrike" u="none">
              <a:solidFill>
                <a:srgbClr val="000000"/>
              </a:solidFill>
              <a:effectLst/>
              <a:uFillTx/>
              <a:latin typeface="Times New Roman"/>
            </a:endParaRPr>
          </a:p>
        </p:txBody>
      </p:sp>
      <p:sp>
        <p:nvSpPr>
          <p:cNvPr id="39" name=""/>
          <p:cNvSpPr/>
          <p:nvPr/>
        </p:nvSpPr>
        <p:spPr>
          <a:xfrm>
            <a:off x="1279440" y="194616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graphicFrame>
        <p:nvGraphicFramePr>
          <p:cNvPr id="40" name=""/>
          <p:cNvGraphicFramePr/>
          <p:nvPr/>
        </p:nvGraphicFramePr>
        <p:xfrm>
          <a:off x="55440" y="1523880"/>
          <a:ext cx="5453280" cy="3803760"/>
        </p:xfrm>
        <a:graphic>
          <a:graphicData uri="http://schemas.openxmlformats.org/presentationml/2006/ole">
            <p:oleObj progId="Excel.Sheet.12" r:id="rId1" spid="">
              <p:embed/>
              <p:pic>
                <p:nvPicPr>
                  <p:cNvPr id="41" name="" descr=""/>
                  <p:cNvPicPr/>
                  <p:nvPr/>
                </p:nvPicPr>
                <p:blipFill>
                  <a:blip r:embed="rId2"/>
                  <a:stretch/>
                </p:blipFill>
                <p:spPr>
                  <a:xfrm>
                    <a:off x="55440" y="1523880"/>
                    <a:ext cx="5453280" cy="3803760"/>
                  </a:xfrm>
                  <a:prstGeom prst="rect">
                    <a:avLst/>
                  </a:prstGeom>
                  <a:noFill/>
                  <a:ln w="0">
                    <a:noFill/>
                  </a:ln>
                </p:spPr>
              </p:pic>
            </p:oleObj>
          </a:graphicData>
        </a:graphic>
      </p:graphicFrame>
      <p:sp>
        <p:nvSpPr>
          <p:cNvPr id="42" name=""/>
          <p:cNvSpPr/>
          <p:nvPr/>
        </p:nvSpPr>
        <p:spPr>
          <a:xfrm>
            <a:off x="1377000" y="5257800"/>
            <a:ext cx="24372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Number of Transactions </a:t>
            </a:r>
            <a:r>
              <a:rPr b="1" lang="en-US" sz="600" strike="noStrike" u="none">
                <a:solidFill>
                  <a:srgbClr val="000000"/>
                </a:solidFill>
                <a:effectLst/>
                <a:uFillTx/>
                <a:latin typeface="Times New Roman"/>
              </a:rPr>
              <a:t>(1)</a:t>
            </a:r>
            <a:endParaRPr b="0" lang="en-US" sz="600" strike="noStrike" u="none">
              <a:solidFill>
                <a:srgbClr val="000000"/>
              </a:solidFill>
              <a:effectLst/>
              <a:uFillTx/>
              <a:latin typeface="Times New Roman"/>
            </a:endParaRPr>
          </a:p>
        </p:txBody>
      </p:sp>
      <p:sp>
        <p:nvSpPr>
          <p:cNvPr id="43" name=""/>
          <p:cNvSpPr/>
          <p:nvPr/>
        </p:nvSpPr>
        <p:spPr>
          <a:xfrm>
            <a:off x="5872680" y="5257800"/>
            <a:ext cx="20145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Value of Portfolio * </a:t>
            </a:r>
            <a:r>
              <a:rPr b="1" lang="en-US" sz="600" strike="noStrike" u="none">
                <a:solidFill>
                  <a:srgbClr val="000000"/>
                </a:solidFill>
                <a:effectLst/>
                <a:uFillTx/>
                <a:latin typeface="Times New Roman"/>
              </a:rPr>
              <a:t>(2)</a:t>
            </a:r>
            <a:endParaRPr b="0" lang="en-US" sz="600" strike="noStrike" u="none">
              <a:solidFill>
                <a:srgbClr val="000000"/>
              </a:solidFill>
              <a:effectLst/>
              <a:uFillTx/>
              <a:latin typeface="Times New Roman"/>
            </a:endParaRPr>
          </a:p>
        </p:txBody>
      </p:sp>
      <p:sp>
        <p:nvSpPr>
          <p:cNvPr id="44" name=""/>
          <p:cNvSpPr/>
          <p:nvPr/>
        </p:nvSpPr>
        <p:spPr>
          <a:xfrm>
            <a:off x="154440" y="6095880"/>
            <a:ext cx="50346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*This value excludes amounts pertaining to annuities, transport options, basis options, and spread options </a:t>
            </a:r>
            <a:endParaRPr b="0" lang="en-US" sz="900" strike="noStrike" u="none">
              <a:solidFill>
                <a:srgbClr val="000000"/>
              </a:solidFill>
              <a:effectLst/>
              <a:uFillTx/>
              <a:latin typeface="Times New Roman"/>
            </a:endParaRPr>
          </a:p>
        </p:txBody>
      </p:sp>
      <p:graphicFrame>
        <p:nvGraphicFramePr>
          <p:cNvPr id="45" name=""/>
          <p:cNvGraphicFramePr/>
          <p:nvPr/>
        </p:nvGraphicFramePr>
        <p:xfrm>
          <a:off x="4343400" y="1523880"/>
          <a:ext cx="5486400" cy="3751560"/>
        </p:xfrm>
        <a:graphic>
          <a:graphicData uri="http://schemas.openxmlformats.org/presentationml/2006/ole">
            <p:oleObj progId="Excel.Sheet.12" r:id="rId3" spid="">
              <p:embed/>
              <p:pic>
                <p:nvPicPr>
                  <p:cNvPr id="46" name="" descr=""/>
                  <p:cNvPicPr/>
                  <p:nvPr/>
                </p:nvPicPr>
                <p:blipFill>
                  <a:blip r:embed="rId4"/>
                  <a:stretch/>
                </p:blipFill>
                <p:spPr>
                  <a:xfrm>
                    <a:off x="4343400" y="1523880"/>
                    <a:ext cx="5486400" cy="3751560"/>
                  </a:xfrm>
                  <a:prstGeom prst="rect">
                    <a:avLst/>
                  </a:prstGeom>
                  <a:noFill/>
                  <a:ln w="0">
                    <a:noFill/>
                  </a:ln>
                </p:spPr>
              </p:pic>
            </p:oleObj>
          </a:graphicData>
        </a:graphic>
      </p:graphicFrame>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457200" y="1523880"/>
            <a:ext cx="8305920" cy="49532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Tested 21 Gas Deals </a:t>
            </a:r>
            <a:endParaRPr b="0" lang="en-US" sz="1400" strike="noStrike" u="none">
              <a:solidFill>
                <a:srgbClr val="000000"/>
              </a:solidFill>
              <a:effectLst/>
              <a:uFillTx/>
              <a:latin typeface="Times New Roman"/>
            </a:endParaRPr>
          </a:p>
          <a:p>
            <a:pPr lvl="1" marL="29196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18 EnronOnline Deals, 3 Non EnronOnline Deals</a:t>
            </a:r>
            <a:endParaRPr b="0" lang="en-US" sz="1200" strike="noStrike" u="none">
              <a:solidFill>
                <a:srgbClr val="000000"/>
              </a:solidFill>
              <a:effectLst/>
              <a:uFillTx/>
              <a:latin typeface="Times New Roman"/>
            </a:endParaRPr>
          </a:p>
        </p:txBody>
      </p:sp>
      <p:sp>
        <p:nvSpPr>
          <p:cNvPr id="4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Natural Gas Trading</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Summary</a:t>
            </a:r>
            <a:endParaRPr b="0" lang="en-US" sz="4000" strike="noStrike" u="none">
              <a:solidFill>
                <a:srgbClr val="000000"/>
              </a:solidFill>
              <a:effectLst/>
              <a:uFillTx/>
              <a:latin typeface="Times New Roman"/>
            </a:endParaRPr>
          </a:p>
        </p:txBody>
      </p:sp>
      <p:sp>
        <p:nvSpPr>
          <p:cNvPr id="49" name=""/>
          <p:cNvSpPr/>
          <p:nvPr/>
        </p:nvSpPr>
        <p:spPr>
          <a:xfrm>
            <a:off x="4800600" y="3352680"/>
            <a:ext cx="3809880" cy="16002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key deal test findings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One positive confirmation was not signed by the counterparty.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For one deal, the fax number per Global Counterparty did not equal the fax number per the deal log. </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Two deal tickets did not include the trader’s name.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0"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1" name=""/>
          <p:cNvSpPr/>
          <p:nvPr/>
        </p:nvSpPr>
        <p:spPr>
          <a:xfrm>
            <a:off x="609480" y="2057400"/>
            <a:ext cx="3886200" cy="4343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Attributes tested </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executed by an authorized trader</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captured in ERMS and/or Sitara</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Counterparty set-up in Global Counterparty</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Timely confirmation procedure </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signed by authorized personnel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confirmation status in DCAF</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Broker confirmation agrees to deal ticket</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Valuation</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curve utilized to value deal</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bridge of deal terms into the valuation </a:t>
            </a:r>
            <a:r>
              <a:rPr b="0" lang="en-US" sz="1200" strike="noStrike" u="none">
                <a:solidFill>
                  <a:srgbClr val="000000"/>
                </a:solidFill>
                <a:effectLst/>
                <a:uFillTx/>
                <a:latin typeface="Book Antiqua"/>
              </a:rPr>
              <a:t>	</a:t>
            </a:r>
            <a:r>
              <a:rPr b="0" lang="en-US" sz="1200" strike="noStrike" u="none">
                <a:solidFill>
                  <a:srgbClr val="000000"/>
                </a:solidFill>
                <a:effectLst/>
                <a:uFillTx/>
                <a:latin typeface="Book Antiqua"/>
              </a:rPr>
              <a:t>engine</a:t>
            </a:r>
            <a:endParaRPr b="0" lang="en-US" sz="1200" strike="noStrike" u="none">
              <a:solidFill>
                <a:srgbClr val="000000"/>
              </a:solidFill>
              <a:effectLst/>
              <a:uFillTx/>
              <a:latin typeface="Times New Roman"/>
            </a:endParaRPr>
          </a:p>
          <a:p>
            <a:pPr lvl="1" marL="457200" indent="-1652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2" name=""/>
          <p:cNvSpPr/>
          <p:nvPr/>
        </p:nvSpPr>
        <p:spPr>
          <a:xfrm>
            <a:off x="4800600" y="2057400"/>
            <a:ext cx="3809880" cy="1143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Deal Test Timeline</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Review of deals executed throughout the year. Additional testing to be performed in September/ October timeframe.</a:t>
            </a:r>
            <a:endParaRPr b="0" lang="en-US" sz="12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3" name=""/>
          <p:cNvSpPr/>
          <p:nvPr/>
        </p:nvSpPr>
        <p:spPr>
          <a:xfrm>
            <a:off x="4800600" y="5105520"/>
            <a:ext cx="3809880" cy="1295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Open Items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Five curve strips and twelve forward details have not been supplied as requested for the deal test (originally requested: June 26).</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p:txBody>
      </p:sp>
      <p:sp>
        <p:nvSpPr>
          <p:cNvPr id="55"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56"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57" name=""/>
          <p:cNvGraphicFramePr/>
          <p:nvPr/>
        </p:nvGraphicFramePr>
        <p:xfrm>
          <a:off x="0" y="6114960"/>
          <a:ext cx="2695680" cy="743040"/>
        </p:xfrm>
        <a:graphic>
          <a:graphicData uri="http://schemas.openxmlformats.org/presentationml/2006/ole">
            <p:oleObj r:id="rId1" spid="">
              <p:embed/>
              <p:pic>
                <p:nvPicPr>
                  <p:cNvPr id="58"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59" name=""/>
          <p:cNvGrpSpPr/>
          <p:nvPr/>
        </p:nvGrpSpPr>
        <p:grpSpPr>
          <a:xfrm>
            <a:off x="6808680" y="6165720"/>
            <a:ext cx="1968480" cy="488880"/>
            <a:chOff x="6808680" y="6165720"/>
            <a:chExt cx="1968480" cy="488880"/>
          </a:xfrm>
        </p:grpSpPr>
        <p:pic>
          <p:nvPicPr>
            <p:cNvPr id="60" name="" descr=""/>
            <p:cNvPicPr/>
            <p:nvPr/>
          </p:nvPicPr>
          <p:blipFill>
            <a:blip r:embed="rId3"/>
            <a:srcRect l="0" t="0" r="8090" b="52078"/>
            <a:stretch/>
          </p:blipFill>
          <p:spPr>
            <a:xfrm>
              <a:off x="6808680" y="6165720"/>
              <a:ext cx="1968480" cy="282600"/>
            </a:xfrm>
            <a:prstGeom prst="rect">
              <a:avLst/>
            </a:prstGeom>
            <a:noFill/>
            <a:ln w="0">
              <a:noFill/>
            </a:ln>
          </p:spPr>
        </p:pic>
        <p:sp>
          <p:nvSpPr>
            <p:cNvPr id="61"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
        <p:nvSpPr>
          <p:cNvPr id="62" name=""/>
          <p:cNvSpPr/>
          <p:nvPr/>
        </p:nvSpPr>
        <p:spPr>
          <a:xfrm>
            <a:off x="2672280" y="3200400"/>
            <a:ext cx="4127760" cy="703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High Priority Items</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64" name=""/>
          <p:cNvGraphicFramePr/>
          <p:nvPr/>
        </p:nvGraphicFramePr>
        <p:xfrm>
          <a:off x="304920" y="1600200"/>
          <a:ext cx="8572320" cy="7074000"/>
        </p:xfrm>
        <a:graphic>
          <a:graphicData uri="http://schemas.openxmlformats.org/presentationml/2006/ole">
            <p:oleObj progId="Word.Document.12" r:id="rId1" spid="">
              <p:embed/>
              <p:pic>
                <p:nvPicPr>
                  <p:cNvPr id="65" name="" descr=""/>
                  <p:cNvPicPr/>
                  <p:nvPr/>
                </p:nvPicPr>
                <p:blipFill>
                  <a:blip r:embed="rId2"/>
                  <a:stretch/>
                </p:blipFill>
                <p:spPr>
                  <a:xfrm>
                    <a:off x="304920" y="1600200"/>
                    <a:ext cx="8572320" cy="7074000"/>
                  </a:xfrm>
                  <a:prstGeom prst="rect">
                    <a:avLst/>
                  </a:prstGeom>
                  <a:noFill/>
                  <a:ln w="0">
                    <a:noFill/>
                  </a:ln>
                </p:spPr>
              </p:pic>
            </p:oleObj>
          </a:graphicData>
        </a:graphic>
      </p:graphicFrame>
      <p:sp>
        <p:nvSpPr>
          <p:cNvPr id="6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6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68" name=""/>
          <p:cNvGraphicFramePr/>
          <p:nvPr/>
        </p:nvGraphicFramePr>
        <p:xfrm>
          <a:off x="0" y="6114960"/>
          <a:ext cx="2695680" cy="743040"/>
        </p:xfrm>
        <a:graphic>
          <a:graphicData uri="http://schemas.openxmlformats.org/presentationml/2006/ole">
            <p:oleObj r:id="rId3" spid="">
              <p:embed/>
              <p:pic>
                <p:nvPicPr>
                  <p:cNvPr id="69"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70" name=""/>
          <p:cNvGrpSpPr/>
          <p:nvPr/>
        </p:nvGrpSpPr>
        <p:grpSpPr>
          <a:xfrm>
            <a:off x="6808680" y="6165720"/>
            <a:ext cx="1968480" cy="488880"/>
            <a:chOff x="6808680" y="6165720"/>
            <a:chExt cx="1968480" cy="488880"/>
          </a:xfrm>
        </p:grpSpPr>
        <p:pic>
          <p:nvPicPr>
            <p:cNvPr id="71" name="" descr=""/>
            <p:cNvPicPr/>
            <p:nvPr/>
          </p:nvPicPr>
          <p:blipFill>
            <a:blip r:embed="rId5"/>
            <a:srcRect l="0" t="0" r="8090" b="52078"/>
            <a:stretch/>
          </p:blipFill>
          <p:spPr>
            <a:xfrm>
              <a:off x="6808680" y="6165720"/>
              <a:ext cx="1968480" cy="282600"/>
            </a:xfrm>
            <a:prstGeom prst="rect">
              <a:avLst/>
            </a:prstGeom>
            <a:noFill/>
            <a:ln w="0">
              <a:noFill/>
            </a:ln>
          </p:spPr>
        </p:pic>
        <p:sp>
          <p:nvSpPr>
            <p:cNvPr id="7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74" name=""/>
          <p:cNvGraphicFramePr/>
          <p:nvPr/>
        </p:nvGraphicFramePr>
        <p:xfrm>
          <a:off x="304920" y="1600200"/>
          <a:ext cx="8572320" cy="7077240"/>
        </p:xfrm>
        <a:graphic>
          <a:graphicData uri="http://schemas.openxmlformats.org/presentationml/2006/ole">
            <p:oleObj progId="Word.Document.12" r:id="rId1" spid="">
              <p:embed/>
              <p:pic>
                <p:nvPicPr>
                  <p:cNvPr id="75" name="" descr=""/>
                  <p:cNvPicPr/>
                  <p:nvPr/>
                </p:nvPicPr>
                <p:blipFill>
                  <a:blip r:embed="rId2"/>
                  <a:stretch/>
                </p:blipFill>
                <p:spPr>
                  <a:xfrm>
                    <a:off x="304920" y="1600200"/>
                    <a:ext cx="8572320" cy="7077240"/>
                  </a:xfrm>
                  <a:prstGeom prst="rect">
                    <a:avLst/>
                  </a:prstGeom>
                  <a:noFill/>
                  <a:ln w="0">
                    <a:noFill/>
                  </a:ln>
                </p:spPr>
              </p:pic>
            </p:oleObj>
          </a:graphicData>
        </a:graphic>
      </p:graphicFrame>
      <p:sp>
        <p:nvSpPr>
          <p:cNvPr id="7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78" name=""/>
          <p:cNvGraphicFramePr/>
          <p:nvPr/>
        </p:nvGraphicFramePr>
        <p:xfrm>
          <a:off x="0" y="6114960"/>
          <a:ext cx="2695680" cy="743040"/>
        </p:xfrm>
        <a:graphic>
          <a:graphicData uri="http://schemas.openxmlformats.org/presentationml/2006/ole">
            <p:oleObj r:id="rId3" spid="">
              <p:embed/>
              <p:pic>
                <p:nvPicPr>
                  <p:cNvPr id="79"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80" name=""/>
          <p:cNvGrpSpPr/>
          <p:nvPr/>
        </p:nvGrpSpPr>
        <p:grpSpPr>
          <a:xfrm>
            <a:off x="6808680" y="6165720"/>
            <a:ext cx="1968480" cy="488880"/>
            <a:chOff x="6808680" y="6165720"/>
            <a:chExt cx="1968480" cy="488880"/>
          </a:xfrm>
        </p:grpSpPr>
        <p:pic>
          <p:nvPicPr>
            <p:cNvPr id="81" name="" descr=""/>
            <p:cNvPicPr/>
            <p:nvPr/>
          </p:nvPicPr>
          <p:blipFill>
            <a:blip r:embed="rId5"/>
            <a:srcRect l="0" t="0" r="8090" b="52078"/>
            <a:stretch/>
          </p:blipFill>
          <p:spPr>
            <a:xfrm>
              <a:off x="6808680" y="6165720"/>
              <a:ext cx="1968480" cy="282600"/>
            </a:xfrm>
            <a:prstGeom prst="rect">
              <a:avLst/>
            </a:prstGeom>
            <a:noFill/>
            <a:ln w="0">
              <a:noFill/>
            </a:ln>
          </p:spPr>
        </p:pic>
        <p:sp>
          <p:nvSpPr>
            <p:cNvPr id="8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graphicFrame>
        <p:nvGraphicFramePr>
          <p:cNvPr id="84" name=""/>
          <p:cNvGraphicFramePr/>
          <p:nvPr/>
        </p:nvGraphicFramePr>
        <p:xfrm>
          <a:off x="304920" y="1612800"/>
          <a:ext cx="8572320" cy="7074000"/>
        </p:xfrm>
        <a:graphic>
          <a:graphicData uri="http://schemas.openxmlformats.org/presentationml/2006/ole">
            <p:oleObj progId="Word.Document.12" r:id="rId1" spid="">
              <p:embed/>
              <p:pic>
                <p:nvPicPr>
                  <p:cNvPr id="85" name="" descr=""/>
                  <p:cNvPicPr/>
                  <p:nvPr/>
                </p:nvPicPr>
                <p:blipFill>
                  <a:blip r:embed="rId2"/>
                  <a:stretch/>
                </p:blipFill>
                <p:spPr>
                  <a:xfrm>
                    <a:off x="304920" y="1612800"/>
                    <a:ext cx="8572320" cy="7074000"/>
                  </a:xfrm>
                  <a:prstGeom prst="rect">
                    <a:avLst/>
                  </a:prstGeom>
                  <a:noFill/>
                  <a:ln w="0">
                    <a:noFill/>
                  </a:ln>
                </p:spPr>
              </p:pic>
            </p:oleObj>
          </a:graphicData>
        </a:graphic>
      </p:graphicFrame>
      <p:sp>
        <p:nvSpPr>
          <p:cNvPr id="86"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87"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88" name=""/>
          <p:cNvGraphicFramePr/>
          <p:nvPr/>
        </p:nvGraphicFramePr>
        <p:xfrm>
          <a:off x="0" y="6114960"/>
          <a:ext cx="2695680" cy="743040"/>
        </p:xfrm>
        <a:graphic>
          <a:graphicData uri="http://schemas.openxmlformats.org/presentationml/2006/ole">
            <p:oleObj r:id="rId3" spid="">
              <p:embed/>
              <p:pic>
                <p:nvPicPr>
                  <p:cNvPr id="89" name="" descr=""/>
                  <p:cNvPicPr/>
                  <p:nvPr/>
                </p:nvPicPr>
                <p:blipFill>
                  <a:blip r:embed="rId4"/>
                  <a:stretch/>
                </p:blipFill>
                <p:spPr>
                  <a:xfrm>
                    <a:off x="0" y="6114960"/>
                    <a:ext cx="2695680" cy="743040"/>
                  </a:xfrm>
                  <a:prstGeom prst="rect">
                    <a:avLst/>
                  </a:prstGeom>
                  <a:noFill/>
                  <a:ln w="0">
                    <a:noFill/>
                  </a:ln>
                </p:spPr>
              </p:pic>
            </p:oleObj>
          </a:graphicData>
        </a:graphic>
      </p:graphicFrame>
      <p:grpSp>
        <p:nvGrpSpPr>
          <p:cNvPr id="90" name=""/>
          <p:cNvGrpSpPr/>
          <p:nvPr/>
        </p:nvGrpSpPr>
        <p:grpSpPr>
          <a:xfrm>
            <a:off x="6808680" y="6165720"/>
            <a:ext cx="1968480" cy="488880"/>
            <a:chOff x="6808680" y="6165720"/>
            <a:chExt cx="1968480" cy="488880"/>
          </a:xfrm>
        </p:grpSpPr>
        <p:pic>
          <p:nvPicPr>
            <p:cNvPr id="91" name="" descr=""/>
            <p:cNvPicPr/>
            <p:nvPr/>
          </p:nvPicPr>
          <p:blipFill>
            <a:blip r:embed="rId5"/>
            <a:srcRect l="0" t="0" r="8090" b="52078"/>
            <a:stretch/>
          </p:blipFill>
          <p:spPr>
            <a:xfrm>
              <a:off x="6808680" y="6165720"/>
              <a:ext cx="1968480" cy="282600"/>
            </a:xfrm>
            <a:prstGeom prst="rect">
              <a:avLst/>
            </a:prstGeom>
            <a:noFill/>
            <a:ln w="0">
              <a:noFill/>
            </a:ln>
          </p:spPr>
        </p:pic>
        <p:sp>
          <p:nvSpPr>
            <p:cNvPr id="92"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Natural Gas</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900" strike="noStrike" u="none">
                <a:solidFill>
                  <a:srgbClr val="000000"/>
                </a:solidFill>
                <a:effectLst/>
                <a:uFillTx/>
                <a:latin typeface="Times New Roman"/>
              </a:rPr>
              <a:t>Trading Audit</a:t>
            </a:r>
            <a:endParaRPr b="0" lang="en-US" sz="39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9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95" name=""/>
          <p:cNvSpPr/>
          <p:nvPr/>
        </p:nvSpPr>
        <p:spPr>
          <a:xfrm flipV="1">
            <a:off x="2514600" y="6548040"/>
            <a:ext cx="4108320" cy="4680"/>
          </a:xfrm>
          <a:prstGeom prst="line">
            <a:avLst/>
          </a:prstGeom>
          <a:ln w="57240">
            <a:solidFill>
              <a:srgbClr val="0033cc"/>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aphicFrame>
        <p:nvGraphicFramePr>
          <p:cNvPr id="96" name=""/>
          <p:cNvGraphicFramePr/>
          <p:nvPr/>
        </p:nvGraphicFramePr>
        <p:xfrm>
          <a:off x="0" y="6114960"/>
          <a:ext cx="2695680" cy="743040"/>
        </p:xfrm>
        <a:graphic>
          <a:graphicData uri="http://schemas.openxmlformats.org/presentationml/2006/ole">
            <p:oleObj r:id="rId1" spid="">
              <p:embed/>
              <p:pic>
                <p:nvPicPr>
                  <p:cNvPr id="97" name="" descr=""/>
                  <p:cNvPicPr/>
                  <p:nvPr/>
                </p:nvPicPr>
                <p:blipFill>
                  <a:blip r:embed="rId2"/>
                  <a:stretch/>
                </p:blipFill>
                <p:spPr>
                  <a:xfrm>
                    <a:off x="0" y="6114960"/>
                    <a:ext cx="2695680" cy="743040"/>
                  </a:xfrm>
                  <a:prstGeom prst="rect">
                    <a:avLst/>
                  </a:prstGeom>
                  <a:noFill/>
                  <a:ln w="0">
                    <a:noFill/>
                  </a:ln>
                </p:spPr>
              </p:pic>
            </p:oleObj>
          </a:graphicData>
        </a:graphic>
      </p:graphicFrame>
      <p:grpSp>
        <p:nvGrpSpPr>
          <p:cNvPr id="98" name=""/>
          <p:cNvGrpSpPr/>
          <p:nvPr/>
        </p:nvGrpSpPr>
        <p:grpSpPr>
          <a:xfrm>
            <a:off x="6808680" y="6165720"/>
            <a:ext cx="1968480" cy="488880"/>
            <a:chOff x="6808680" y="6165720"/>
            <a:chExt cx="1968480" cy="488880"/>
          </a:xfrm>
        </p:grpSpPr>
        <p:pic>
          <p:nvPicPr>
            <p:cNvPr id="99" name="" descr=""/>
            <p:cNvPicPr/>
            <p:nvPr/>
          </p:nvPicPr>
          <p:blipFill>
            <a:blip r:embed="rId3"/>
            <a:srcRect l="0" t="0" r="8090" b="52078"/>
            <a:stretch/>
          </p:blipFill>
          <p:spPr>
            <a:xfrm>
              <a:off x="6808680" y="6165720"/>
              <a:ext cx="1968480" cy="282600"/>
            </a:xfrm>
            <a:prstGeom prst="rect">
              <a:avLst/>
            </a:prstGeom>
            <a:noFill/>
            <a:ln w="0">
              <a:noFill/>
            </a:ln>
          </p:spPr>
        </p:pic>
        <p:sp>
          <p:nvSpPr>
            <p:cNvPr id="100" name=""/>
            <p:cNvSpPr/>
            <p:nvPr/>
          </p:nvSpPr>
          <p:spPr>
            <a:xfrm>
              <a:off x="6815160" y="6443640"/>
              <a:ext cx="1959120" cy="21096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ffffff"/>
                  </a:solidFill>
                  <a:effectLst/>
                  <a:uFillTx/>
                  <a:latin typeface="Garamond"/>
                </a:rPr>
                <a:t>Enron Assurance Services</a:t>
              </a:r>
              <a:endParaRPr b="0" lang="en-US" sz="1200" strike="noStrike" u="none">
                <a:solidFill>
                  <a:srgbClr val="000000"/>
                </a:solidFill>
                <a:effectLst/>
                <a:uFillTx/>
                <a:latin typeface="Times New Roman"/>
              </a:endParaRPr>
            </a:p>
          </p:txBody>
        </p:sp>
      </p:grpSp>
      <p:graphicFrame>
        <p:nvGraphicFramePr>
          <p:cNvPr id="101" name=""/>
          <p:cNvGraphicFramePr/>
          <p:nvPr/>
        </p:nvGraphicFramePr>
        <p:xfrm>
          <a:off x="343080" y="1600200"/>
          <a:ext cx="8572320" cy="7074000"/>
        </p:xfrm>
        <a:graphic>
          <a:graphicData uri="http://schemas.openxmlformats.org/presentationml/2006/ole">
            <p:oleObj progId="Word.Document.12" r:id="rId4" spid="">
              <p:embed/>
              <p:pic>
                <p:nvPicPr>
                  <p:cNvPr id="102" name="" descr=""/>
                  <p:cNvPicPr/>
                  <p:nvPr/>
                </p:nvPicPr>
                <p:blipFill>
                  <a:blip r:embed="rId5"/>
                  <a:stretch/>
                </p:blipFill>
                <p:spPr>
                  <a:xfrm>
                    <a:off x="343080" y="1600200"/>
                    <a:ext cx="8572320" cy="7074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matwood</cp:lastModifiedBy>
  <cp:lastPrinted>2001-08-06T20:51:51Z</cp:lastPrinted>
  <dcterms:modified xsi:type="dcterms:W3CDTF">2001-09-25T21:33:57Z</dcterms:modified>
  <cp:revision>193</cp:revision>
  <dc:subject/>
  <dc:title>No Slide Title</dc:title>
</cp:coreProperties>
</file>