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_rels/presentation.xml.rels" ContentType="application/vnd.openxmlformats-package.relationships+xml"/>
  <Override PartName="/ppt/embeddings/oleObject1.bin" ContentType="application/vnd.openxmlformats-officedocument.oleObject"/>
  <Override PartName="/ppt/embeddings/oleObject1.xlsx" ContentType="application/vnd.openxmlformats-officedocument.spreadsheetml.sheet"/>
  <Override PartName="/ppt/embeddings/oleObject2.xlsx" ContentType="application/vnd.openxmlformats-officedocument.spreadsheetml.sheet"/>
  <Override PartName="/ppt/embeddings/oleObject1.docx" ContentType="application/vnd.openxmlformats-officedocument.wordprocessingml.document"/>
  <Override PartName="/ppt/embeddings/oleObject2.bin" ContentType="application/vnd.openxmlformats-officedocument.oleObject"/>
  <Override PartName="/ppt/embeddings/oleObject2.docx" ContentType="application/vnd.openxmlformats-officedocument.wordprocessingml.document"/>
  <Override PartName="/ppt/media/image1.png" ContentType="image/png"/>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Override PartName="/ppt/media/image10.wmf" ContentType="image/x-wmf"/>
  <Override PartName="/ppt/media/image7.wmf" ContentType="image/x-wmf"/>
  <Override PartName="/ppt/media/image8.wmf" ContentType="image/x-wmf"/>
  <Override PartName="/ppt/media/image9.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6858000"/>
  <p:notesSz cx="6997700" cy="92837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7"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C0C1C80D-0F84-4F37-A184-9E85CD98A95B}"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3ECC60A8-899E-4F8D-BCA6-703DB639D62F}"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8EE29159-323E-4AE2-890C-61F0FCEEA99C}"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A8BEE85-4D18-430B-8E64-00AE95B37AE8}"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image" Target="../media/image2.wmf"/><Relationship Id="rId4"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image" Target="../media/image2.wmf"/><Relationship Id="rId4"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9.wmf"/><Relationship Id="rId3" Type="http://schemas.openxmlformats.org/officeDocument/2006/relationships/oleObject" Target="../embeddings/oleObject2.bin"/><Relationship Id="rId4" Type="http://schemas.openxmlformats.org/officeDocument/2006/relationships/image" Target="../media/image1.png"/><Relationship Id="rId5" Type="http://schemas.openxmlformats.org/officeDocument/2006/relationships/image" Target="../media/image2.wmf"/><Relationship Id="rId6"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0.wmf"/><Relationship Id="rId3" Type="http://schemas.openxmlformats.org/officeDocument/2006/relationships/oleObject" Target="../embeddings/oleObject2.bin"/><Relationship Id="rId4" Type="http://schemas.openxmlformats.org/officeDocument/2006/relationships/image" Target="../media/image1.png"/><Relationship Id="rId5" Type="http://schemas.openxmlformats.org/officeDocument/2006/relationships/image" Target="../media/image2.wmf"/><Relationship Id="rId6"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image" Target="../media/image2.wmf"/><Relationship Id="rId4"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package" Target="../embeddings/oleObject2.xlsx"/><Relationship Id="rId4" Type="http://schemas.openxmlformats.org/officeDocument/2006/relationships/image" Target="../media/image4.wmf"/><Relationship Id="rId5"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image" Target="../media/image2.wmf"/><Relationship Id="rId4"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5.wmf"/><Relationship Id="rId3" Type="http://schemas.openxmlformats.org/officeDocument/2006/relationships/oleObject" Target="../embeddings/oleObject2.bin"/><Relationship Id="rId4" Type="http://schemas.openxmlformats.org/officeDocument/2006/relationships/image" Target="../media/image1.png"/><Relationship Id="rId5" Type="http://schemas.openxmlformats.org/officeDocument/2006/relationships/image" Target="../media/image2.wmf"/><Relationship Id="rId6"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6.wmf"/><Relationship Id="rId3" Type="http://schemas.openxmlformats.org/officeDocument/2006/relationships/oleObject" Target="../embeddings/oleObject2.bin"/><Relationship Id="rId4" Type="http://schemas.openxmlformats.org/officeDocument/2006/relationships/image" Target="../media/image1.png"/><Relationship Id="rId5" Type="http://schemas.openxmlformats.org/officeDocument/2006/relationships/image" Target="../media/image2.wmf"/><Relationship Id="rId6"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oleObject" Target="../embeddings/oleObject1.bin"/><Relationship Id="rId3" Type="http://schemas.openxmlformats.org/officeDocument/2006/relationships/image" Target="../media/image1.png"/><Relationship Id="rId4" Type="http://schemas.openxmlformats.org/officeDocument/2006/relationships/image" Target="../media/image2.wmf"/><Relationship Id="rId5"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image" Target="../media/image2.wmf"/><Relationship Id="rId4" Type="http://schemas.openxmlformats.org/officeDocument/2006/relationships/package" Target="../embeddings/oleObject2.docx"/><Relationship Id="rId5" Type="http://schemas.openxmlformats.org/officeDocument/2006/relationships/image" Target="../media/image8.wmf"/><Relationship Id="rId6"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
          <p:cNvSpPr/>
          <p:nvPr/>
        </p:nvSpPr>
        <p:spPr>
          <a:xfrm>
            <a:off x="4390920" y="1447920"/>
            <a:ext cx="184320" cy="39672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1" name=""/>
          <p:cNvSpPr/>
          <p:nvPr/>
        </p:nvSpPr>
        <p:spPr>
          <a:xfrm>
            <a:off x="3240" y="1371600"/>
            <a:ext cx="914076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 name=""/>
          <p:cNvSpPr/>
          <p:nvPr/>
        </p:nvSpPr>
        <p:spPr>
          <a:xfrm>
            <a:off x="3352320" y="5257800"/>
            <a:ext cx="2471040" cy="64116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14"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15" name=""/>
          <p:cNvGraphicFramePr/>
          <p:nvPr/>
        </p:nvGraphicFramePr>
        <p:xfrm>
          <a:off x="0" y="6114960"/>
          <a:ext cx="2695680" cy="743040"/>
        </p:xfrm>
        <a:graphic>
          <a:graphicData uri="http://schemas.openxmlformats.org/presentationml/2006/ole">
            <p:oleObj r:id="rId1" spid="">
              <p:embed/>
              <p:pic>
                <p:nvPicPr>
                  <p:cNvPr id="16" name="" descr=""/>
                  <p:cNvPicPr/>
                  <p:nvPr/>
                </p:nvPicPr>
                <p:blipFill>
                  <a:blip r:embed="rId2"/>
                  <a:stretch/>
                </p:blipFill>
                <p:spPr>
                  <a:xfrm>
                    <a:off x="0" y="6114960"/>
                    <a:ext cx="2695680" cy="743040"/>
                  </a:xfrm>
                  <a:prstGeom prst="rect">
                    <a:avLst/>
                  </a:prstGeom>
                  <a:noFill/>
                  <a:ln w="0">
                    <a:noFill/>
                  </a:ln>
                </p:spPr>
              </p:pic>
            </p:oleObj>
          </a:graphicData>
        </a:graphic>
      </p:graphicFrame>
      <p:sp>
        <p:nvSpPr>
          <p:cNvPr id="17" name=""/>
          <p:cNvSpPr/>
          <p:nvPr/>
        </p:nvSpPr>
        <p:spPr>
          <a:xfrm>
            <a:off x="6171480" y="406440"/>
            <a:ext cx="2338560" cy="4899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Enron Americas</a:t>
            </a:r>
            <a:endParaRPr b="0" lang="en-US" sz="2600" strike="noStrike" u="none">
              <a:solidFill>
                <a:srgbClr val="000000"/>
              </a:solidFill>
              <a:effectLst/>
              <a:uFillTx/>
              <a:latin typeface="Times New Roman"/>
            </a:endParaRPr>
          </a:p>
        </p:txBody>
      </p:sp>
      <p:grpSp>
        <p:nvGrpSpPr>
          <p:cNvPr id="18" name=""/>
          <p:cNvGrpSpPr/>
          <p:nvPr/>
        </p:nvGrpSpPr>
        <p:grpSpPr>
          <a:xfrm>
            <a:off x="6781680" y="6172200"/>
            <a:ext cx="1968480" cy="488880"/>
            <a:chOff x="6781680" y="6172200"/>
            <a:chExt cx="1968480" cy="488880"/>
          </a:xfrm>
        </p:grpSpPr>
        <p:pic>
          <p:nvPicPr>
            <p:cNvPr id="19" name="" descr=""/>
            <p:cNvPicPr/>
            <p:nvPr/>
          </p:nvPicPr>
          <p:blipFill>
            <a:blip r:embed="rId3"/>
            <a:srcRect l="0" t="0" r="8090" b="52078"/>
            <a:stretch/>
          </p:blipFill>
          <p:spPr>
            <a:xfrm>
              <a:off x="6781680" y="6172200"/>
              <a:ext cx="1968480" cy="282600"/>
            </a:xfrm>
            <a:prstGeom prst="rect">
              <a:avLst/>
            </a:prstGeom>
            <a:noFill/>
            <a:ln w="0">
              <a:noFill/>
            </a:ln>
          </p:spPr>
        </p:pic>
        <p:sp>
          <p:nvSpPr>
            <p:cNvPr id="20" name=""/>
            <p:cNvSpPr/>
            <p:nvPr/>
          </p:nvSpPr>
          <p:spPr>
            <a:xfrm>
              <a:off x="6788160" y="645012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
        <p:nvSpPr>
          <p:cNvPr id="21" name=""/>
          <p:cNvSpPr/>
          <p:nvPr/>
        </p:nvSpPr>
        <p:spPr>
          <a:xfrm>
            <a:off x="2895840" y="2209680"/>
            <a:ext cx="3364920" cy="24098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Natural Gas</a:t>
            </a:r>
            <a:endParaRPr b="0" lang="en-US" sz="4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Trading Audit</a:t>
            </a:r>
            <a:endParaRPr b="0" lang="en-US" sz="4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August 7, 2001</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2"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900" strike="noStrike" u="none">
                <a:solidFill>
                  <a:srgbClr val="000000"/>
                </a:solidFill>
                <a:effectLst/>
                <a:uFillTx/>
                <a:latin typeface="Times New Roman"/>
              </a:rPr>
              <a:t>Natural Gas</a:t>
            </a:r>
            <a:endParaRPr b="0" lang="en-US" sz="39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900" strike="noStrike" u="none">
                <a:solidFill>
                  <a:srgbClr val="000000"/>
                </a:solidFill>
                <a:effectLst/>
                <a:uFillTx/>
                <a:latin typeface="Times New Roman"/>
              </a:rPr>
              <a:t>Trading Audit</a:t>
            </a:r>
            <a:endParaRPr b="0" lang="en-US" sz="39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p:txBody>
      </p:sp>
      <p:sp>
        <p:nvSpPr>
          <p:cNvPr id="103"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104"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105" name=""/>
          <p:cNvGraphicFramePr/>
          <p:nvPr/>
        </p:nvGraphicFramePr>
        <p:xfrm>
          <a:off x="0" y="6114960"/>
          <a:ext cx="2695680" cy="743040"/>
        </p:xfrm>
        <a:graphic>
          <a:graphicData uri="http://schemas.openxmlformats.org/presentationml/2006/ole">
            <p:oleObj r:id="rId1" spid="">
              <p:embed/>
              <p:pic>
                <p:nvPicPr>
                  <p:cNvPr id="106" name="" descr=""/>
                  <p:cNvPicPr/>
                  <p:nvPr/>
                </p:nvPicPr>
                <p:blipFill>
                  <a:blip r:embed="rId2"/>
                  <a:stretch/>
                </p:blipFill>
                <p:spPr>
                  <a:xfrm>
                    <a:off x="0" y="6114960"/>
                    <a:ext cx="2695680" cy="743040"/>
                  </a:xfrm>
                  <a:prstGeom prst="rect">
                    <a:avLst/>
                  </a:prstGeom>
                  <a:noFill/>
                  <a:ln w="0">
                    <a:noFill/>
                  </a:ln>
                </p:spPr>
              </p:pic>
            </p:oleObj>
          </a:graphicData>
        </a:graphic>
      </p:graphicFrame>
      <p:grpSp>
        <p:nvGrpSpPr>
          <p:cNvPr id="107" name=""/>
          <p:cNvGrpSpPr/>
          <p:nvPr/>
        </p:nvGrpSpPr>
        <p:grpSpPr>
          <a:xfrm>
            <a:off x="6808680" y="6165720"/>
            <a:ext cx="1968480" cy="488880"/>
            <a:chOff x="6808680" y="6165720"/>
            <a:chExt cx="1968480" cy="488880"/>
          </a:xfrm>
        </p:grpSpPr>
        <p:pic>
          <p:nvPicPr>
            <p:cNvPr id="108" name="" descr=""/>
            <p:cNvPicPr/>
            <p:nvPr/>
          </p:nvPicPr>
          <p:blipFill>
            <a:blip r:embed="rId3"/>
            <a:srcRect l="0" t="0" r="8090" b="52078"/>
            <a:stretch/>
          </p:blipFill>
          <p:spPr>
            <a:xfrm>
              <a:off x="6808680" y="6165720"/>
              <a:ext cx="1968480" cy="282600"/>
            </a:xfrm>
            <a:prstGeom prst="rect">
              <a:avLst/>
            </a:prstGeom>
            <a:noFill/>
            <a:ln w="0">
              <a:noFill/>
            </a:ln>
          </p:spPr>
        </p:pic>
        <p:sp>
          <p:nvSpPr>
            <p:cNvPr id="109"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
        <p:nvSpPr>
          <p:cNvPr id="110" name=""/>
          <p:cNvSpPr/>
          <p:nvPr/>
        </p:nvSpPr>
        <p:spPr>
          <a:xfrm>
            <a:off x="2824560" y="3276720"/>
            <a:ext cx="4042800" cy="703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Low Priority Items</a:t>
            </a:r>
            <a:endParaRPr b="0" lang="en-US" sz="4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1"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900" strike="noStrike" u="none">
                <a:solidFill>
                  <a:srgbClr val="000000"/>
                </a:solidFill>
                <a:effectLst/>
                <a:uFillTx/>
                <a:latin typeface="Times New Roman"/>
              </a:rPr>
              <a:t>Natural Gas</a:t>
            </a:r>
            <a:endParaRPr b="0" lang="en-US" sz="39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900" strike="noStrike" u="none">
                <a:solidFill>
                  <a:srgbClr val="000000"/>
                </a:solidFill>
                <a:effectLst/>
                <a:uFillTx/>
                <a:latin typeface="Times New Roman"/>
              </a:rPr>
              <a:t>Trading Audit</a:t>
            </a:r>
            <a:endParaRPr b="0" lang="en-US" sz="39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p:txBody>
      </p:sp>
      <p:graphicFrame>
        <p:nvGraphicFramePr>
          <p:cNvPr id="112" name=""/>
          <p:cNvGraphicFramePr/>
          <p:nvPr/>
        </p:nvGraphicFramePr>
        <p:xfrm>
          <a:off x="447840" y="1533600"/>
          <a:ext cx="8267400" cy="6848280"/>
        </p:xfrm>
        <a:graphic>
          <a:graphicData uri="http://schemas.openxmlformats.org/presentationml/2006/ole">
            <p:oleObj progId="Word.Document.12" r:id="rId1" spid="">
              <p:embed/>
              <p:pic>
                <p:nvPicPr>
                  <p:cNvPr id="113" name="" descr=""/>
                  <p:cNvPicPr/>
                  <p:nvPr/>
                </p:nvPicPr>
                <p:blipFill>
                  <a:blip r:embed="rId2"/>
                  <a:stretch/>
                </p:blipFill>
                <p:spPr>
                  <a:xfrm>
                    <a:off x="447840" y="1533600"/>
                    <a:ext cx="8267400" cy="6848280"/>
                  </a:xfrm>
                  <a:prstGeom prst="rect">
                    <a:avLst/>
                  </a:prstGeom>
                  <a:noFill/>
                  <a:ln w="0">
                    <a:noFill/>
                  </a:ln>
                </p:spPr>
              </p:pic>
            </p:oleObj>
          </a:graphicData>
        </a:graphic>
      </p:graphicFrame>
      <p:sp>
        <p:nvSpPr>
          <p:cNvPr id="114"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115"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116" name=""/>
          <p:cNvGraphicFramePr/>
          <p:nvPr/>
        </p:nvGraphicFramePr>
        <p:xfrm>
          <a:off x="0" y="6114960"/>
          <a:ext cx="2695680" cy="743040"/>
        </p:xfrm>
        <a:graphic>
          <a:graphicData uri="http://schemas.openxmlformats.org/presentationml/2006/ole">
            <p:oleObj r:id="rId3" spid="">
              <p:embed/>
              <p:pic>
                <p:nvPicPr>
                  <p:cNvPr id="117" name="" descr=""/>
                  <p:cNvPicPr/>
                  <p:nvPr/>
                </p:nvPicPr>
                <p:blipFill>
                  <a:blip r:embed="rId4"/>
                  <a:stretch/>
                </p:blipFill>
                <p:spPr>
                  <a:xfrm>
                    <a:off x="0" y="6114960"/>
                    <a:ext cx="2695680" cy="743040"/>
                  </a:xfrm>
                  <a:prstGeom prst="rect">
                    <a:avLst/>
                  </a:prstGeom>
                  <a:noFill/>
                  <a:ln w="0">
                    <a:noFill/>
                  </a:ln>
                </p:spPr>
              </p:pic>
            </p:oleObj>
          </a:graphicData>
        </a:graphic>
      </p:graphicFrame>
      <p:grpSp>
        <p:nvGrpSpPr>
          <p:cNvPr id="118" name=""/>
          <p:cNvGrpSpPr/>
          <p:nvPr/>
        </p:nvGrpSpPr>
        <p:grpSpPr>
          <a:xfrm>
            <a:off x="6808680" y="6165720"/>
            <a:ext cx="1968480" cy="488880"/>
            <a:chOff x="6808680" y="6165720"/>
            <a:chExt cx="1968480" cy="488880"/>
          </a:xfrm>
        </p:grpSpPr>
        <p:pic>
          <p:nvPicPr>
            <p:cNvPr id="119" name="" descr=""/>
            <p:cNvPicPr/>
            <p:nvPr/>
          </p:nvPicPr>
          <p:blipFill>
            <a:blip r:embed="rId5"/>
            <a:srcRect l="0" t="0" r="8090" b="52078"/>
            <a:stretch/>
          </p:blipFill>
          <p:spPr>
            <a:xfrm>
              <a:off x="6808680" y="6165720"/>
              <a:ext cx="1968480" cy="282600"/>
            </a:xfrm>
            <a:prstGeom prst="rect">
              <a:avLst/>
            </a:prstGeom>
            <a:noFill/>
            <a:ln w="0">
              <a:noFill/>
            </a:ln>
          </p:spPr>
        </p:pic>
        <p:sp>
          <p:nvSpPr>
            <p:cNvPr id="120"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1"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900" strike="noStrike" u="none">
                <a:solidFill>
                  <a:srgbClr val="000000"/>
                </a:solidFill>
                <a:effectLst/>
                <a:uFillTx/>
                <a:latin typeface="Times New Roman"/>
              </a:rPr>
              <a:t>Natural Gas</a:t>
            </a:r>
            <a:endParaRPr b="0" lang="en-US" sz="39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900" strike="noStrike" u="none">
                <a:solidFill>
                  <a:srgbClr val="000000"/>
                </a:solidFill>
                <a:effectLst/>
                <a:uFillTx/>
                <a:latin typeface="Times New Roman"/>
              </a:rPr>
              <a:t>Trading Audit</a:t>
            </a:r>
            <a:endParaRPr b="0" lang="en-US" sz="39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p:txBody>
      </p:sp>
      <p:graphicFrame>
        <p:nvGraphicFramePr>
          <p:cNvPr id="122" name=""/>
          <p:cNvGraphicFramePr/>
          <p:nvPr/>
        </p:nvGraphicFramePr>
        <p:xfrm>
          <a:off x="447840" y="1533600"/>
          <a:ext cx="8267400" cy="6848280"/>
        </p:xfrm>
        <a:graphic>
          <a:graphicData uri="http://schemas.openxmlformats.org/presentationml/2006/ole">
            <p:oleObj progId="Word.Document.12" r:id="rId1" spid="">
              <p:embed/>
              <p:pic>
                <p:nvPicPr>
                  <p:cNvPr id="123" name="" descr=""/>
                  <p:cNvPicPr/>
                  <p:nvPr/>
                </p:nvPicPr>
                <p:blipFill>
                  <a:blip r:embed="rId2"/>
                  <a:stretch/>
                </p:blipFill>
                <p:spPr>
                  <a:xfrm>
                    <a:off x="447840" y="1533600"/>
                    <a:ext cx="8267400" cy="6848280"/>
                  </a:xfrm>
                  <a:prstGeom prst="rect">
                    <a:avLst/>
                  </a:prstGeom>
                  <a:noFill/>
                  <a:ln w="0">
                    <a:noFill/>
                  </a:ln>
                </p:spPr>
              </p:pic>
            </p:oleObj>
          </a:graphicData>
        </a:graphic>
      </p:graphicFrame>
      <p:sp>
        <p:nvSpPr>
          <p:cNvPr id="124"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125"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126" name=""/>
          <p:cNvGraphicFramePr/>
          <p:nvPr/>
        </p:nvGraphicFramePr>
        <p:xfrm>
          <a:off x="0" y="6114960"/>
          <a:ext cx="2695680" cy="743040"/>
        </p:xfrm>
        <a:graphic>
          <a:graphicData uri="http://schemas.openxmlformats.org/presentationml/2006/ole">
            <p:oleObj r:id="rId3" spid="">
              <p:embed/>
              <p:pic>
                <p:nvPicPr>
                  <p:cNvPr id="127" name="" descr=""/>
                  <p:cNvPicPr/>
                  <p:nvPr/>
                </p:nvPicPr>
                <p:blipFill>
                  <a:blip r:embed="rId4"/>
                  <a:stretch/>
                </p:blipFill>
                <p:spPr>
                  <a:xfrm>
                    <a:off x="0" y="6114960"/>
                    <a:ext cx="2695680" cy="743040"/>
                  </a:xfrm>
                  <a:prstGeom prst="rect">
                    <a:avLst/>
                  </a:prstGeom>
                  <a:noFill/>
                  <a:ln w="0">
                    <a:noFill/>
                  </a:ln>
                </p:spPr>
              </p:pic>
            </p:oleObj>
          </a:graphicData>
        </a:graphic>
      </p:graphicFrame>
      <p:grpSp>
        <p:nvGrpSpPr>
          <p:cNvPr id="128" name=""/>
          <p:cNvGrpSpPr/>
          <p:nvPr/>
        </p:nvGrpSpPr>
        <p:grpSpPr>
          <a:xfrm>
            <a:off x="6808680" y="6165720"/>
            <a:ext cx="1968480" cy="488880"/>
            <a:chOff x="6808680" y="6165720"/>
            <a:chExt cx="1968480" cy="488880"/>
          </a:xfrm>
        </p:grpSpPr>
        <p:pic>
          <p:nvPicPr>
            <p:cNvPr id="129" name="" descr=""/>
            <p:cNvPicPr/>
            <p:nvPr/>
          </p:nvPicPr>
          <p:blipFill>
            <a:blip r:embed="rId5"/>
            <a:srcRect l="0" t="0" r="8090" b="52078"/>
            <a:stretch/>
          </p:blipFill>
          <p:spPr>
            <a:xfrm>
              <a:off x="6808680" y="6165720"/>
              <a:ext cx="1968480" cy="282600"/>
            </a:xfrm>
            <a:prstGeom prst="rect">
              <a:avLst/>
            </a:prstGeom>
            <a:noFill/>
            <a:ln w="0">
              <a:noFill/>
            </a:ln>
          </p:spPr>
        </p:pic>
        <p:sp>
          <p:nvSpPr>
            <p:cNvPr id="130"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
          <p:cNvSpPr/>
          <p:nvPr/>
        </p:nvSpPr>
        <p:spPr>
          <a:xfrm>
            <a:off x="914400" y="1143000"/>
            <a:ext cx="76960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3" name=""/>
          <p:cNvSpPr/>
          <p:nvPr/>
        </p:nvSpPr>
        <p:spPr>
          <a:xfrm>
            <a:off x="380880" y="1295280"/>
            <a:ext cx="8534520" cy="4800600"/>
          </a:xfrm>
          <a:prstGeom prst="rect">
            <a:avLst/>
          </a:prstGeom>
          <a:solidFill>
            <a:srgbClr val="ffffff"/>
          </a:solidFill>
          <a:ln w="12600">
            <a:solidFill>
              <a:srgbClr val="3333cc"/>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1" lang="en-US" sz="1300" strike="noStrike" u="sng">
                <a:solidFill>
                  <a:srgbClr val="000000"/>
                </a:solidFill>
                <a:effectLst/>
                <a:uFillTx/>
                <a:latin typeface="Book Antiqua"/>
              </a:rPr>
              <a:t>Project Objective</a:t>
            </a:r>
            <a:r>
              <a:rPr b="1" lang="en-US" sz="1300" strike="noStrike" u="none">
                <a:solidFill>
                  <a:srgbClr val="000000"/>
                </a:solidFill>
                <a:effectLst/>
                <a:uFillTx/>
                <a:latin typeface="Book Antiqua"/>
              </a:rPr>
              <a:t>:</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Book Antiqua"/>
              </a:rPr>
              <a:t> </a:t>
            </a:r>
            <a:endParaRPr b="0" lang="en-US" sz="10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Our review was designed to identify and test key policies, procedures, and controls related to 1) critical business processes (capture, documentation, confirmation, logistics, reporting and accounting), 2) adequate identification of key risks (i.e. valuation of transport deals, inventory/storage), 3) adequate information to support changes in portfolio valuations (i.e., curve adjustments), 4) adequate interface controls and validation checks between Sitara and other systems, 5) proper calculation and reporting of portfolio results, 6) monitoring of long-term and requirements basis deals, 7) Chicago desk review and integration, 8) EES’s integration into ENA, 9) proper accounting for portfolio under accrual or mark-to-market accounting, 10) proper involvement of legal group in creation of contracts and standard confirmation templates.</a:t>
            </a:r>
            <a:endParaRPr b="0" lang="en-US" sz="14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300" strike="noStrike" u="none">
                <a:solidFill>
                  <a:srgbClr val="000000"/>
                </a:solidFill>
                <a:effectLst/>
                <a:uFillTx/>
                <a:latin typeface="Book Antiqua"/>
              </a:rPr>
              <a:t>AA Team Members:</a:t>
            </a:r>
            <a:r>
              <a:rPr b="1" lang="en-US" sz="1300" strike="noStrike" u="none">
                <a:solidFill>
                  <a:srgbClr val="000000"/>
                </a:solidFill>
                <a:effectLst/>
                <a:uFillTx/>
                <a:latin typeface="Book Antiqua"/>
              </a:rPr>
              <a:t>	</a:t>
            </a:r>
            <a:r>
              <a:rPr b="1" lang="en-US" sz="1300" strike="noStrike" u="none">
                <a:solidFill>
                  <a:srgbClr val="000000"/>
                </a:solidFill>
                <a:effectLst/>
                <a:uFillTx/>
                <a:latin typeface="Book Antiqua"/>
              </a:rPr>
              <a:t>	</a:t>
            </a:r>
            <a:r>
              <a:rPr b="1" lang="en-US" sz="1300" strike="noStrike" u="none">
                <a:solidFill>
                  <a:srgbClr val="000000"/>
                </a:solidFill>
                <a:effectLst/>
                <a:uFillTx/>
                <a:latin typeface="Book Antiqua"/>
              </a:rPr>
              <a:t>             Enron Team Members:</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Tom Bauer</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Michael Schultz</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Jeff Gossett</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Georganne Hodges </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Kate Agnew</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Russell Bouwhuis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Errol McLauglin</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Leslie Reeves</a:t>
            </a:r>
            <a:r>
              <a:rPr b="0"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Mark Meador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Sean Sipko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Darron Giron</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Todd Warwick </a:t>
            </a:r>
            <a:r>
              <a:rPr b="0"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Sharon Smith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Bethany Denson</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David Baumbach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Tracy Irvin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Mark Austin</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Phillip Love</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Kim Theriot </a:t>
            </a:r>
            <a:r>
              <a:rPr b="0"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Jennifer Staton</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Jeff Hodge</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Bob Hall</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Anne Bike</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Bob Supperty</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Bill Hare </a:t>
            </a:r>
            <a:r>
              <a:rPr b="0" lang="en-US" sz="12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Jay Krishnaswamy</a:t>
            </a:r>
            <a:endParaRPr b="0" lang="en-US" sz="1400" strike="noStrike" u="none">
              <a:solidFill>
                <a:srgbClr val="000000"/>
              </a:solidFill>
              <a:effectLst/>
              <a:uFillTx/>
              <a:latin typeface="Times New Roman"/>
            </a:endParaRPr>
          </a:p>
        </p:txBody>
      </p:sp>
      <p:sp>
        <p:nvSpPr>
          <p:cNvPr id="24"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Natural Gas Trading</a:t>
            </a:r>
            <a:endParaRPr b="0" lang="en-US" sz="4000" strike="noStrike" u="none">
              <a:solidFill>
                <a:srgbClr val="000000"/>
              </a:solidFill>
              <a:effectLst/>
              <a:uFillTx/>
              <a:latin typeface="Times New Roman"/>
            </a:endParaRPr>
          </a:p>
        </p:txBody>
      </p:sp>
      <p:sp>
        <p:nvSpPr>
          <p:cNvPr id="25" name=""/>
          <p:cNvSpPr/>
          <p:nvPr/>
        </p:nvSpPr>
        <p:spPr>
          <a:xfrm>
            <a:off x="15840" y="106668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27" name=""/>
          <p:cNvGraphicFramePr/>
          <p:nvPr/>
        </p:nvGraphicFramePr>
        <p:xfrm>
          <a:off x="0" y="6114960"/>
          <a:ext cx="2695680" cy="743040"/>
        </p:xfrm>
        <a:graphic>
          <a:graphicData uri="http://schemas.openxmlformats.org/presentationml/2006/ole">
            <p:oleObj r:id="rId1" spid="">
              <p:embed/>
              <p:pic>
                <p:nvPicPr>
                  <p:cNvPr id="28" name="" descr=""/>
                  <p:cNvPicPr/>
                  <p:nvPr/>
                </p:nvPicPr>
                <p:blipFill>
                  <a:blip r:embed="rId2"/>
                  <a:stretch/>
                </p:blipFill>
                <p:spPr>
                  <a:xfrm>
                    <a:off x="0" y="6114960"/>
                    <a:ext cx="2695680" cy="743040"/>
                  </a:xfrm>
                  <a:prstGeom prst="rect">
                    <a:avLst/>
                  </a:prstGeom>
                  <a:noFill/>
                  <a:ln w="0">
                    <a:noFill/>
                  </a:ln>
                </p:spPr>
              </p:pic>
            </p:oleObj>
          </a:graphicData>
        </a:graphic>
      </p:graphicFrame>
      <p:grpSp>
        <p:nvGrpSpPr>
          <p:cNvPr id="29" name=""/>
          <p:cNvGrpSpPr/>
          <p:nvPr/>
        </p:nvGrpSpPr>
        <p:grpSpPr>
          <a:xfrm>
            <a:off x="6808680" y="6165720"/>
            <a:ext cx="1968480" cy="488880"/>
            <a:chOff x="6808680" y="6165720"/>
            <a:chExt cx="1968480" cy="488880"/>
          </a:xfrm>
        </p:grpSpPr>
        <p:pic>
          <p:nvPicPr>
            <p:cNvPr id="30" name="" descr=""/>
            <p:cNvPicPr/>
            <p:nvPr/>
          </p:nvPicPr>
          <p:blipFill>
            <a:blip r:embed="rId3"/>
            <a:srcRect l="0" t="0" r="8090" b="52078"/>
            <a:stretch/>
          </p:blipFill>
          <p:spPr>
            <a:xfrm>
              <a:off x="6808680" y="6165720"/>
              <a:ext cx="1968480" cy="282600"/>
            </a:xfrm>
            <a:prstGeom prst="rect">
              <a:avLst/>
            </a:prstGeom>
            <a:noFill/>
            <a:ln w="0">
              <a:noFill/>
            </a:ln>
          </p:spPr>
        </p:pic>
        <p:sp>
          <p:nvSpPr>
            <p:cNvPr id="31"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32"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Natural Gas Trading</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Current PRM Portfolio </a:t>
            </a:r>
            <a:endParaRPr b="0" lang="en-US" sz="4000" strike="noStrike" u="none">
              <a:solidFill>
                <a:srgbClr val="000000"/>
              </a:solidFill>
              <a:effectLst/>
              <a:uFillTx/>
              <a:latin typeface="Times New Roman"/>
            </a:endParaRPr>
          </a:p>
        </p:txBody>
      </p:sp>
      <p:sp>
        <p:nvSpPr>
          <p:cNvPr id="33"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34" name=""/>
          <p:cNvSpPr/>
          <p:nvPr/>
        </p:nvSpPr>
        <p:spPr>
          <a:xfrm>
            <a:off x="4267080" y="1523880"/>
            <a:ext cx="184320" cy="457200"/>
          </a:xfrm>
          <a:prstGeom prst="rect">
            <a:avLst/>
          </a:prstGeom>
          <a:noFill/>
          <a:ln w="0">
            <a:noFill/>
          </a:ln>
        </p:spPr>
        <p:style>
          <a:lnRef idx="0"/>
          <a:fillRef idx="0"/>
          <a:effectRef idx="0"/>
          <a:fontRef idx="minor"/>
        </p:style>
        <p:txBody>
          <a:bodyPr wrap="none" lIns="90000" rIns="90000" tIns="46800" bIns="46800" anchor="t">
            <a:spAutoFit/>
          </a:bodyPr>
          <a:p>
            <a:endParaRPr b="0" lang="en-US" sz="2400" strike="noStrike" u="none">
              <a:solidFill>
                <a:srgbClr val="000000"/>
              </a:solidFill>
              <a:effectLst/>
              <a:uFillTx/>
              <a:latin typeface="Times New Roman"/>
            </a:endParaRPr>
          </a:p>
        </p:txBody>
      </p:sp>
      <p:sp>
        <p:nvSpPr>
          <p:cNvPr id="35" name=""/>
          <p:cNvSpPr/>
          <p:nvPr/>
        </p:nvSpPr>
        <p:spPr>
          <a:xfrm>
            <a:off x="154080" y="6356520"/>
            <a:ext cx="2063160" cy="5065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Source:</a:t>
            </a:r>
            <a:endParaRPr b="0" lang="en-US" sz="9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imes New Roman"/>
              </a:rPr>
              <a:t>(1)  </a:t>
            </a:r>
            <a:r>
              <a:rPr b="0" lang="en-US" sz="900" strike="noStrike" u="none">
                <a:solidFill>
                  <a:srgbClr val="000000"/>
                </a:solidFill>
                <a:effectLst/>
                <a:uFillTx/>
                <a:latin typeface="Times New Roman"/>
              </a:rPr>
              <a:t>Francis Lim, IT Technical Consultant</a:t>
            </a:r>
            <a:endParaRPr b="0" lang="en-US" sz="9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imes New Roman"/>
              </a:rPr>
              <a:t>(2)  </a:t>
            </a:r>
            <a:r>
              <a:rPr b="0" lang="en-US" sz="900" strike="noStrike" u="none">
                <a:solidFill>
                  <a:srgbClr val="000000"/>
                </a:solidFill>
                <a:effectLst/>
                <a:uFillTx/>
                <a:latin typeface="Times New Roman"/>
              </a:rPr>
              <a:t>Greg Whiting, Director of Accounting</a:t>
            </a:r>
            <a:endParaRPr b="0" lang="en-US" sz="900" strike="noStrike" u="none">
              <a:solidFill>
                <a:srgbClr val="000000"/>
              </a:solidFill>
              <a:effectLst/>
              <a:uFillTx/>
              <a:latin typeface="Times New Roman"/>
            </a:endParaRPr>
          </a:p>
        </p:txBody>
      </p:sp>
      <p:sp>
        <p:nvSpPr>
          <p:cNvPr id="36" name=""/>
          <p:cNvSpPr/>
          <p:nvPr/>
        </p:nvSpPr>
        <p:spPr>
          <a:xfrm>
            <a:off x="4632480" y="4613400"/>
            <a:ext cx="183960" cy="457200"/>
          </a:xfrm>
          <a:prstGeom prst="rect">
            <a:avLst/>
          </a:prstGeom>
          <a:noFill/>
          <a:ln w="0">
            <a:noFill/>
          </a:ln>
        </p:spPr>
        <p:style>
          <a:lnRef idx="0"/>
          <a:fillRef idx="0"/>
          <a:effectRef idx="0"/>
          <a:fontRef idx="minor"/>
        </p:style>
        <p:txBody>
          <a:bodyPr wrap="none" lIns="90000" rIns="90000" tIns="46800" bIns="46800" anchor="t">
            <a:spAutoFit/>
          </a:bodyPr>
          <a:p>
            <a:endParaRPr b="0" lang="en-US" sz="2400" strike="noStrike" u="none">
              <a:solidFill>
                <a:srgbClr val="000000"/>
              </a:solidFill>
              <a:effectLst/>
              <a:uFillTx/>
              <a:latin typeface="Times New Roman"/>
            </a:endParaRPr>
          </a:p>
        </p:txBody>
      </p:sp>
      <p:sp>
        <p:nvSpPr>
          <p:cNvPr id="37" name=""/>
          <p:cNvSpPr/>
          <p:nvPr/>
        </p:nvSpPr>
        <p:spPr>
          <a:xfrm>
            <a:off x="3657600" y="1200240"/>
            <a:ext cx="184320" cy="457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8" name=""/>
          <p:cNvSpPr/>
          <p:nvPr/>
        </p:nvSpPr>
        <p:spPr>
          <a:xfrm>
            <a:off x="7162920" y="5638680"/>
            <a:ext cx="1828800" cy="1067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As of May 31, 2001</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NOP -</a:t>
            </a:r>
            <a:r>
              <a:rPr b="1" lang="en-US" sz="2400" strike="noStrike" u="none">
                <a:solidFill>
                  <a:srgbClr val="000000"/>
                </a:solidFill>
                <a:effectLst/>
                <a:uFillTx/>
                <a:latin typeface="Times New Roman"/>
              </a:rPr>
              <a:t> </a:t>
            </a:r>
            <a:r>
              <a:rPr b="1" lang="en-US" sz="1200" strike="noStrike" u="none">
                <a:solidFill>
                  <a:srgbClr val="000000"/>
                </a:solidFill>
                <a:effectLst/>
                <a:uFillTx/>
                <a:latin typeface="Times New Roman"/>
              </a:rPr>
              <a:t>(270) BCF</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YTD P&amp;L - $394 MM</a:t>
            </a:r>
            <a:endParaRPr b="0" lang="en-US" sz="1200" strike="noStrike" u="none">
              <a:solidFill>
                <a:srgbClr val="000000"/>
              </a:solidFill>
              <a:effectLst/>
              <a:uFillTx/>
              <a:latin typeface="Times New Roman"/>
            </a:endParaRPr>
          </a:p>
        </p:txBody>
      </p:sp>
      <p:sp>
        <p:nvSpPr>
          <p:cNvPr id="39" name=""/>
          <p:cNvSpPr/>
          <p:nvPr/>
        </p:nvSpPr>
        <p:spPr>
          <a:xfrm>
            <a:off x="1279440" y="1946160"/>
            <a:ext cx="184320" cy="457200"/>
          </a:xfrm>
          <a:prstGeom prst="rect">
            <a:avLst/>
          </a:prstGeom>
          <a:noFill/>
          <a:ln w="0">
            <a:noFill/>
          </a:ln>
        </p:spPr>
        <p:style>
          <a:lnRef idx="0"/>
          <a:fillRef idx="0"/>
          <a:effectRef idx="0"/>
          <a:fontRef idx="minor"/>
        </p:style>
        <p:txBody>
          <a:bodyPr wrap="none" lIns="90000" rIns="90000" tIns="46800" bIns="46800" anchor="t">
            <a:spAutoFit/>
          </a:bodyPr>
          <a:p>
            <a:endParaRPr b="0" lang="en-US" sz="2400" strike="noStrike" u="none">
              <a:solidFill>
                <a:srgbClr val="000000"/>
              </a:solidFill>
              <a:effectLst/>
              <a:uFillTx/>
              <a:latin typeface="Times New Roman"/>
            </a:endParaRPr>
          </a:p>
        </p:txBody>
      </p:sp>
      <p:graphicFrame>
        <p:nvGraphicFramePr>
          <p:cNvPr id="40" name=""/>
          <p:cNvGraphicFramePr/>
          <p:nvPr/>
        </p:nvGraphicFramePr>
        <p:xfrm>
          <a:off x="55440" y="1523880"/>
          <a:ext cx="5453280" cy="3803760"/>
        </p:xfrm>
        <a:graphic>
          <a:graphicData uri="http://schemas.openxmlformats.org/presentationml/2006/ole">
            <p:oleObj progId="Excel.Sheet.12" r:id="rId1" spid="">
              <p:embed/>
              <p:pic>
                <p:nvPicPr>
                  <p:cNvPr id="41" name="" descr=""/>
                  <p:cNvPicPr/>
                  <p:nvPr/>
                </p:nvPicPr>
                <p:blipFill>
                  <a:blip r:embed="rId2"/>
                  <a:stretch/>
                </p:blipFill>
                <p:spPr>
                  <a:xfrm>
                    <a:off x="55440" y="1523880"/>
                    <a:ext cx="5453280" cy="3803760"/>
                  </a:xfrm>
                  <a:prstGeom prst="rect">
                    <a:avLst/>
                  </a:prstGeom>
                  <a:noFill/>
                  <a:ln w="0">
                    <a:noFill/>
                  </a:ln>
                </p:spPr>
              </p:pic>
            </p:oleObj>
          </a:graphicData>
        </a:graphic>
      </p:graphicFrame>
      <p:sp>
        <p:nvSpPr>
          <p:cNvPr id="42" name=""/>
          <p:cNvSpPr/>
          <p:nvPr/>
        </p:nvSpPr>
        <p:spPr>
          <a:xfrm>
            <a:off x="1377000" y="5257800"/>
            <a:ext cx="243720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Number of Transactions </a:t>
            </a:r>
            <a:r>
              <a:rPr b="1" lang="en-US" sz="600" strike="noStrike" u="none">
                <a:solidFill>
                  <a:srgbClr val="000000"/>
                </a:solidFill>
                <a:effectLst/>
                <a:uFillTx/>
                <a:latin typeface="Times New Roman"/>
              </a:rPr>
              <a:t>(1)</a:t>
            </a:r>
            <a:endParaRPr b="0" lang="en-US" sz="600" strike="noStrike" u="none">
              <a:solidFill>
                <a:srgbClr val="000000"/>
              </a:solidFill>
              <a:effectLst/>
              <a:uFillTx/>
              <a:latin typeface="Times New Roman"/>
            </a:endParaRPr>
          </a:p>
        </p:txBody>
      </p:sp>
      <p:sp>
        <p:nvSpPr>
          <p:cNvPr id="43" name=""/>
          <p:cNvSpPr/>
          <p:nvPr/>
        </p:nvSpPr>
        <p:spPr>
          <a:xfrm>
            <a:off x="5872680" y="5257800"/>
            <a:ext cx="20145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Value of Portfolio * </a:t>
            </a:r>
            <a:r>
              <a:rPr b="1" lang="en-US" sz="600" strike="noStrike" u="none">
                <a:solidFill>
                  <a:srgbClr val="000000"/>
                </a:solidFill>
                <a:effectLst/>
                <a:uFillTx/>
                <a:latin typeface="Times New Roman"/>
              </a:rPr>
              <a:t>(2)</a:t>
            </a:r>
            <a:endParaRPr b="0" lang="en-US" sz="600" strike="noStrike" u="none">
              <a:solidFill>
                <a:srgbClr val="000000"/>
              </a:solidFill>
              <a:effectLst/>
              <a:uFillTx/>
              <a:latin typeface="Times New Roman"/>
            </a:endParaRPr>
          </a:p>
        </p:txBody>
      </p:sp>
      <p:sp>
        <p:nvSpPr>
          <p:cNvPr id="44" name=""/>
          <p:cNvSpPr/>
          <p:nvPr/>
        </p:nvSpPr>
        <p:spPr>
          <a:xfrm>
            <a:off x="154440" y="6095880"/>
            <a:ext cx="5034600" cy="231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*This value excludes amounts pertaining to annuities, transport options, basis options, and spread options </a:t>
            </a:r>
            <a:endParaRPr b="0" lang="en-US" sz="900" strike="noStrike" u="none">
              <a:solidFill>
                <a:srgbClr val="000000"/>
              </a:solidFill>
              <a:effectLst/>
              <a:uFillTx/>
              <a:latin typeface="Times New Roman"/>
            </a:endParaRPr>
          </a:p>
        </p:txBody>
      </p:sp>
      <p:graphicFrame>
        <p:nvGraphicFramePr>
          <p:cNvPr id="45" name=""/>
          <p:cNvGraphicFramePr/>
          <p:nvPr/>
        </p:nvGraphicFramePr>
        <p:xfrm>
          <a:off x="4343400" y="1523880"/>
          <a:ext cx="5486400" cy="3751560"/>
        </p:xfrm>
        <a:graphic>
          <a:graphicData uri="http://schemas.openxmlformats.org/presentationml/2006/ole">
            <p:oleObj progId="Excel.Sheet.12" r:id="rId3" spid="">
              <p:embed/>
              <p:pic>
                <p:nvPicPr>
                  <p:cNvPr id="46" name="" descr=""/>
                  <p:cNvPicPr/>
                  <p:nvPr/>
                </p:nvPicPr>
                <p:blipFill>
                  <a:blip r:embed="rId4"/>
                  <a:stretch/>
                </p:blipFill>
                <p:spPr>
                  <a:xfrm>
                    <a:off x="4343400" y="1523880"/>
                    <a:ext cx="5486400" cy="3751560"/>
                  </a:xfrm>
                  <a:prstGeom prst="rect">
                    <a:avLst/>
                  </a:prstGeom>
                  <a:noFill/>
                  <a:ln w="0">
                    <a:noFill/>
                  </a:ln>
                </p:spPr>
              </p:pic>
            </p:oleObj>
          </a:graphicData>
        </a:graphic>
      </p:graphicFrame>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 name=""/>
          <p:cNvSpPr/>
          <p:nvPr/>
        </p:nvSpPr>
        <p:spPr>
          <a:xfrm>
            <a:off x="457200" y="1523880"/>
            <a:ext cx="8305920" cy="495324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Tested 21 Gas Deals </a:t>
            </a:r>
            <a:endParaRPr b="0" lang="en-US" sz="1400" strike="noStrike" u="none">
              <a:solidFill>
                <a:srgbClr val="000000"/>
              </a:solidFill>
              <a:effectLst/>
              <a:uFillTx/>
              <a:latin typeface="Times New Roman"/>
            </a:endParaRPr>
          </a:p>
          <a:p>
            <a:pPr lvl="1" marL="29196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18 EnronOnline Deals, 3 Non EnronOnline Deals</a:t>
            </a:r>
            <a:endParaRPr b="0" lang="en-US" sz="1200" strike="noStrike" u="none">
              <a:solidFill>
                <a:srgbClr val="000000"/>
              </a:solidFill>
              <a:effectLst/>
              <a:uFillTx/>
              <a:latin typeface="Times New Roman"/>
            </a:endParaRPr>
          </a:p>
        </p:txBody>
      </p:sp>
      <p:sp>
        <p:nvSpPr>
          <p:cNvPr id="48"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Natural Gas Trading</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Deal Test Summary</a:t>
            </a:r>
            <a:endParaRPr b="0" lang="en-US" sz="4000" strike="noStrike" u="none">
              <a:solidFill>
                <a:srgbClr val="000000"/>
              </a:solidFill>
              <a:effectLst/>
              <a:uFillTx/>
              <a:latin typeface="Times New Roman"/>
            </a:endParaRPr>
          </a:p>
        </p:txBody>
      </p:sp>
      <p:sp>
        <p:nvSpPr>
          <p:cNvPr id="49" name=""/>
          <p:cNvSpPr/>
          <p:nvPr/>
        </p:nvSpPr>
        <p:spPr>
          <a:xfrm>
            <a:off x="4800600" y="3352680"/>
            <a:ext cx="3809880" cy="16002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Summary of key deal test findings</a:t>
            </a: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One positive confirmation was not signed by the counterparty.</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For one deal, the fax number per Global Counterparty did not equal the fax number per the deal log. </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Two deal tickets did not include the trader’s name.</a:t>
            </a:r>
            <a:endParaRPr b="0" lang="en-US" sz="12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50"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51" name=""/>
          <p:cNvSpPr/>
          <p:nvPr/>
        </p:nvSpPr>
        <p:spPr>
          <a:xfrm>
            <a:off x="609480" y="2057400"/>
            <a:ext cx="3886200" cy="43434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Attributes tested </a:t>
            </a: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Deal Capture</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Deal executed by an authorized trader</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Complete deal ticket</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Deal correctly captured in ERMS and/or Sitara</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Counterparty set-up in Global Counterparty</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Documentation</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Timely confirmation procedure </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Executed contract and/or confirmation</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Contract, confirmation and deal ticket agree</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Confirmation signed by authorized personnel</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Proper confirmation status in DCAF</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Broker confirmation agrees to deal ticket</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Valuation</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Proper curve utilized to value deal</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Proper bridge of deal terms into the valuation </a:t>
            </a:r>
            <a:r>
              <a:rPr b="0" lang="en-US" sz="1200" strike="noStrike" u="none">
                <a:solidFill>
                  <a:srgbClr val="000000"/>
                </a:solidFill>
                <a:effectLst/>
                <a:uFillTx/>
                <a:latin typeface="Book Antiqua"/>
              </a:rPr>
              <a:t>	</a:t>
            </a:r>
            <a:r>
              <a:rPr b="0" lang="en-US" sz="1200" strike="noStrike" u="none">
                <a:solidFill>
                  <a:srgbClr val="000000"/>
                </a:solidFill>
                <a:effectLst/>
                <a:uFillTx/>
                <a:latin typeface="Book Antiqua"/>
              </a:rPr>
              <a:t>engine</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52" name=""/>
          <p:cNvSpPr/>
          <p:nvPr/>
        </p:nvSpPr>
        <p:spPr>
          <a:xfrm>
            <a:off x="4800600" y="2057400"/>
            <a:ext cx="3809880" cy="11430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Deal Test Timeline</a:t>
            </a: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Review of deals executed throughout the year. Additional testing to be performed in September/ October timeframe.</a:t>
            </a:r>
            <a:endParaRPr b="0" lang="en-US" sz="12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53" name=""/>
          <p:cNvSpPr/>
          <p:nvPr/>
        </p:nvSpPr>
        <p:spPr>
          <a:xfrm>
            <a:off x="4800600" y="5105520"/>
            <a:ext cx="3809880" cy="12952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Summary of Open Items</a:t>
            </a: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Five curve strips and twelve forward details have not been supplied as requested for the deal test (originally requested: June 26).</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900" strike="noStrike" u="none">
                <a:solidFill>
                  <a:srgbClr val="000000"/>
                </a:solidFill>
                <a:effectLst/>
                <a:uFillTx/>
                <a:latin typeface="Times New Roman"/>
              </a:rPr>
              <a:t>Natural Gas</a:t>
            </a:r>
            <a:endParaRPr b="0" lang="en-US" sz="39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900" strike="noStrike" u="none">
                <a:solidFill>
                  <a:srgbClr val="000000"/>
                </a:solidFill>
                <a:effectLst/>
                <a:uFillTx/>
                <a:latin typeface="Times New Roman"/>
              </a:rPr>
              <a:t>Trading Audit</a:t>
            </a:r>
            <a:endParaRPr b="0" lang="en-US" sz="3900" strike="noStrike" u="none">
              <a:solidFill>
                <a:srgbClr val="000000"/>
              </a:solidFill>
              <a:effectLst/>
              <a:uFillTx/>
              <a:latin typeface="Times New Roman"/>
            </a:endParaRPr>
          </a:p>
        </p:txBody>
      </p:sp>
      <p:sp>
        <p:nvSpPr>
          <p:cNvPr id="55"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56" name=""/>
          <p:cNvSpPr/>
          <p:nvPr/>
        </p:nvSpPr>
        <p:spPr>
          <a:xfrm flipV="1">
            <a:off x="2514600" y="6548040"/>
            <a:ext cx="4108320" cy="4680"/>
          </a:xfrm>
          <a:prstGeom prst="line">
            <a:avLst/>
          </a:prstGeom>
          <a:ln w="57240">
            <a:solidFill>
              <a:srgbClr val="0033cc"/>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graphicFrame>
        <p:nvGraphicFramePr>
          <p:cNvPr id="57" name=""/>
          <p:cNvGraphicFramePr/>
          <p:nvPr/>
        </p:nvGraphicFramePr>
        <p:xfrm>
          <a:off x="0" y="6114960"/>
          <a:ext cx="2695680" cy="743040"/>
        </p:xfrm>
        <a:graphic>
          <a:graphicData uri="http://schemas.openxmlformats.org/presentationml/2006/ole">
            <p:oleObj r:id="rId1" spid="">
              <p:embed/>
              <p:pic>
                <p:nvPicPr>
                  <p:cNvPr id="58" name="" descr=""/>
                  <p:cNvPicPr/>
                  <p:nvPr/>
                </p:nvPicPr>
                <p:blipFill>
                  <a:blip r:embed="rId2"/>
                  <a:stretch/>
                </p:blipFill>
                <p:spPr>
                  <a:xfrm>
                    <a:off x="0" y="6114960"/>
                    <a:ext cx="2695680" cy="743040"/>
                  </a:xfrm>
                  <a:prstGeom prst="rect">
                    <a:avLst/>
                  </a:prstGeom>
                  <a:noFill/>
                  <a:ln w="0">
                    <a:noFill/>
                  </a:ln>
                </p:spPr>
              </p:pic>
            </p:oleObj>
          </a:graphicData>
        </a:graphic>
      </p:graphicFrame>
      <p:grpSp>
        <p:nvGrpSpPr>
          <p:cNvPr id="59" name=""/>
          <p:cNvGrpSpPr/>
          <p:nvPr/>
        </p:nvGrpSpPr>
        <p:grpSpPr>
          <a:xfrm>
            <a:off x="6808680" y="6165720"/>
            <a:ext cx="1968480" cy="488880"/>
            <a:chOff x="6808680" y="6165720"/>
            <a:chExt cx="1968480" cy="488880"/>
          </a:xfrm>
        </p:grpSpPr>
        <p:pic>
          <p:nvPicPr>
            <p:cNvPr id="60" name="" descr=""/>
            <p:cNvPicPr/>
            <p:nvPr/>
          </p:nvPicPr>
          <p:blipFill>
            <a:blip r:embed="rId3"/>
            <a:srcRect l="0" t="0" r="8090" b="52078"/>
            <a:stretch/>
          </p:blipFill>
          <p:spPr>
            <a:xfrm>
              <a:off x="6808680" y="6165720"/>
              <a:ext cx="1968480" cy="282600"/>
            </a:xfrm>
            <a:prstGeom prst="rect">
              <a:avLst/>
            </a:prstGeom>
            <a:noFill/>
            <a:ln w="0">
              <a:noFill/>
            </a:ln>
          </p:spPr>
        </p:pic>
        <p:sp>
          <p:nvSpPr>
            <p:cNvPr id="61"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
        <p:nvSpPr>
          <p:cNvPr id="62" name=""/>
          <p:cNvSpPr/>
          <p:nvPr/>
        </p:nvSpPr>
        <p:spPr>
          <a:xfrm>
            <a:off x="2672280" y="3200400"/>
            <a:ext cx="4127760" cy="703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High Priority Items</a:t>
            </a:r>
            <a:endParaRPr b="0" lang="en-US" sz="4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900" strike="noStrike" u="none">
                <a:solidFill>
                  <a:srgbClr val="000000"/>
                </a:solidFill>
                <a:effectLst/>
                <a:uFillTx/>
                <a:latin typeface="Times New Roman"/>
              </a:rPr>
              <a:t>Natural Gas</a:t>
            </a:r>
            <a:endParaRPr b="0" lang="en-US" sz="39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900" strike="noStrike" u="none">
                <a:solidFill>
                  <a:srgbClr val="000000"/>
                </a:solidFill>
                <a:effectLst/>
                <a:uFillTx/>
                <a:latin typeface="Times New Roman"/>
              </a:rPr>
              <a:t>Trading Audit</a:t>
            </a:r>
            <a:endParaRPr b="0" lang="en-US" sz="39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p:txBody>
      </p:sp>
      <p:graphicFrame>
        <p:nvGraphicFramePr>
          <p:cNvPr id="64" name=""/>
          <p:cNvGraphicFramePr/>
          <p:nvPr/>
        </p:nvGraphicFramePr>
        <p:xfrm>
          <a:off x="304920" y="1600200"/>
          <a:ext cx="8572320" cy="7074000"/>
        </p:xfrm>
        <a:graphic>
          <a:graphicData uri="http://schemas.openxmlformats.org/presentationml/2006/ole">
            <p:oleObj progId="Word.Document.12" r:id="rId1" spid="">
              <p:embed/>
              <p:pic>
                <p:nvPicPr>
                  <p:cNvPr id="65" name="" descr=""/>
                  <p:cNvPicPr/>
                  <p:nvPr/>
                </p:nvPicPr>
                <p:blipFill>
                  <a:blip r:embed="rId2"/>
                  <a:stretch/>
                </p:blipFill>
                <p:spPr>
                  <a:xfrm>
                    <a:off x="304920" y="1600200"/>
                    <a:ext cx="8572320" cy="7074000"/>
                  </a:xfrm>
                  <a:prstGeom prst="rect">
                    <a:avLst/>
                  </a:prstGeom>
                  <a:noFill/>
                  <a:ln w="0">
                    <a:noFill/>
                  </a:ln>
                </p:spPr>
              </p:pic>
            </p:oleObj>
          </a:graphicData>
        </a:graphic>
      </p:graphicFrame>
      <p:sp>
        <p:nvSpPr>
          <p:cNvPr id="66"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67" name=""/>
          <p:cNvSpPr/>
          <p:nvPr/>
        </p:nvSpPr>
        <p:spPr>
          <a:xfrm flipV="1">
            <a:off x="2514600" y="6548040"/>
            <a:ext cx="4108320" cy="4680"/>
          </a:xfrm>
          <a:prstGeom prst="line">
            <a:avLst/>
          </a:prstGeom>
          <a:ln w="57240">
            <a:solidFill>
              <a:srgbClr val="0033cc"/>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graphicFrame>
        <p:nvGraphicFramePr>
          <p:cNvPr id="68" name=""/>
          <p:cNvGraphicFramePr/>
          <p:nvPr/>
        </p:nvGraphicFramePr>
        <p:xfrm>
          <a:off x="0" y="6114960"/>
          <a:ext cx="2695680" cy="743040"/>
        </p:xfrm>
        <a:graphic>
          <a:graphicData uri="http://schemas.openxmlformats.org/presentationml/2006/ole">
            <p:oleObj r:id="rId3" spid="">
              <p:embed/>
              <p:pic>
                <p:nvPicPr>
                  <p:cNvPr id="69" name="" descr=""/>
                  <p:cNvPicPr/>
                  <p:nvPr/>
                </p:nvPicPr>
                <p:blipFill>
                  <a:blip r:embed="rId4"/>
                  <a:stretch/>
                </p:blipFill>
                <p:spPr>
                  <a:xfrm>
                    <a:off x="0" y="6114960"/>
                    <a:ext cx="2695680" cy="743040"/>
                  </a:xfrm>
                  <a:prstGeom prst="rect">
                    <a:avLst/>
                  </a:prstGeom>
                  <a:noFill/>
                  <a:ln w="0">
                    <a:noFill/>
                  </a:ln>
                </p:spPr>
              </p:pic>
            </p:oleObj>
          </a:graphicData>
        </a:graphic>
      </p:graphicFrame>
      <p:grpSp>
        <p:nvGrpSpPr>
          <p:cNvPr id="70" name=""/>
          <p:cNvGrpSpPr/>
          <p:nvPr/>
        </p:nvGrpSpPr>
        <p:grpSpPr>
          <a:xfrm>
            <a:off x="6808680" y="6165720"/>
            <a:ext cx="1968480" cy="488880"/>
            <a:chOff x="6808680" y="6165720"/>
            <a:chExt cx="1968480" cy="488880"/>
          </a:xfrm>
        </p:grpSpPr>
        <p:pic>
          <p:nvPicPr>
            <p:cNvPr id="71" name="" descr=""/>
            <p:cNvPicPr/>
            <p:nvPr/>
          </p:nvPicPr>
          <p:blipFill>
            <a:blip r:embed="rId5"/>
            <a:srcRect l="0" t="0" r="8090" b="52078"/>
            <a:stretch/>
          </p:blipFill>
          <p:spPr>
            <a:xfrm>
              <a:off x="6808680" y="6165720"/>
              <a:ext cx="1968480" cy="282600"/>
            </a:xfrm>
            <a:prstGeom prst="rect">
              <a:avLst/>
            </a:prstGeom>
            <a:noFill/>
            <a:ln w="0">
              <a:noFill/>
            </a:ln>
          </p:spPr>
        </p:pic>
        <p:sp>
          <p:nvSpPr>
            <p:cNvPr id="72"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3"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900" strike="noStrike" u="none">
                <a:solidFill>
                  <a:srgbClr val="000000"/>
                </a:solidFill>
                <a:effectLst/>
                <a:uFillTx/>
                <a:latin typeface="Times New Roman"/>
              </a:rPr>
              <a:t>Natural Gas</a:t>
            </a:r>
            <a:endParaRPr b="0" lang="en-US" sz="39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900" strike="noStrike" u="none">
                <a:solidFill>
                  <a:srgbClr val="000000"/>
                </a:solidFill>
                <a:effectLst/>
                <a:uFillTx/>
                <a:latin typeface="Times New Roman"/>
              </a:rPr>
              <a:t>Trading Audit</a:t>
            </a:r>
            <a:endParaRPr b="0" lang="en-US" sz="39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p:txBody>
      </p:sp>
      <p:graphicFrame>
        <p:nvGraphicFramePr>
          <p:cNvPr id="74" name=""/>
          <p:cNvGraphicFramePr/>
          <p:nvPr/>
        </p:nvGraphicFramePr>
        <p:xfrm>
          <a:off x="304920" y="1600200"/>
          <a:ext cx="8572320" cy="7077240"/>
        </p:xfrm>
        <a:graphic>
          <a:graphicData uri="http://schemas.openxmlformats.org/presentationml/2006/ole">
            <p:oleObj progId="Word.Document.12" r:id="rId1" spid="">
              <p:embed/>
              <p:pic>
                <p:nvPicPr>
                  <p:cNvPr id="75" name="" descr=""/>
                  <p:cNvPicPr/>
                  <p:nvPr/>
                </p:nvPicPr>
                <p:blipFill>
                  <a:blip r:embed="rId2"/>
                  <a:stretch/>
                </p:blipFill>
                <p:spPr>
                  <a:xfrm>
                    <a:off x="304920" y="1600200"/>
                    <a:ext cx="8572320" cy="7077240"/>
                  </a:xfrm>
                  <a:prstGeom prst="rect">
                    <a:avLst/>
                  </a:prstGeom>
                  <a:noFill/>
                  <a:ln w="0">
                    <a:noFill/>
                  </a:ln>
                </p:spPr>
              </p:pic>
            </p:oleObj>
          </a:graphicData>
        </a:graphic>
      </p:graphicFrame>
      <p:sp>
        <p:nvSpPr>
          <p:cNvPr id="76"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77" name=""/>
          <p:cNvSpPr/>
          <p:nvPr/>
        </p:nvSpPr>
        <p:spPr>
          <a:xfrm flipV="1">
            <a:off x="2514600" y="6548040"/>
            <a:ext cx="4108320" cy="4680"/>
          </a:xfrm>
          <a:prstGeom prst="line">
            <a:avLst/>
          </a:prstGeom>
          <a:ln w="57240">
            <a:solidFill>
              <a:srgbClr val="0033cc"/>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graphicFrame>
        <p:nvGraphicFramePr>
          <p:cNvPr id="78" name=""/>
          <p:cNvGraphicFramePr/>
          <p:nvPr/>
        </p:nvGraphicFramePr>
        <p:xfrm>
          <a:off x="0" y="6114960"/>
          <a:ext cx="2695680" cy="743040"/>
        </p:xfrm>
        <a:graphic>
          <a:graphicData uri="http://schemas.openxmlformats.org/presentationml/2006/ole">
            <p:oleObj r:id="rId3" spid="">
              <p:embed/>
              <p:pic>
                <p:nvPicPr>
                  <p:cNvPr id="79" name="" descr=""/>
                  <p:cNvPicPr/>
                  <p:nvPr/>
                </p:nvPicPr>
                <p:blipFill>
                  <a:blip r:embed="rId4"/>
                  <a:stretch/>
                </p:blipFill>
                <p:spPr>
                  <a:xfrm>
                    <a:off x="0" y="6114960"/>
                    <a:ext cx="2695680" cy="743040"/>
                  </a:xfrm>
                  <a:prstGeom prst="rect">
                    <a:avLst/>
                  </a:prstGeom>
                  <a:noFill/>
                  <a:ln w="0">
                    <a:noFill/>
                  </a:ln>
                </p:spPr>
              </p:pic>
            </p:oleObj>
          </a:graphicData>
        </a:graphic>
      </p:graphicFrame>
      <p:grpSp>
        <p:nvGrpSpPr>
          <p:cNvPr id="80" name=""/>
          <p:cNvGrpSpPr/>
          <p:nvPr/>
        </p:nvGrpSpPr>
        <p:grpSpPr>
          <a:xfrm>
            <a:off x="6808680" y="6165720"/>
            <a:ext cx="1968480" cy="488880"/>
            <a:chOff x="6808680" y="6165720"/>
            <a:chExt cx="1968480" cy="488880"/>
          </a:xfrm>
        </p:grpSpPr>
        <p:pic>
          <p:nvPicPr>
            <p:cNvPr id="81" name="" descr=""/>
            <p:cNvPicPr/>
            <p:nvPr/>
          </p:nvPicPr>
          <p:blipFill>
            <a:blip r:embed="rId5"/>
            <a:srcRect l="0" t="0" r="8090" b="52078"/>
            <a:stretch/>
          </p:blipFill>
          <p:spPr>
            <a:xfrm>
              <a:off x="6808680" y="6165720"/>
              <a:ext cx="1968480" cy="282600"/>
            </a:xfrm>
            <a:prstGeom prst="rect">
              <a:avLst/>
            </a:prstGeom>
            <a:noFill/>
            <a:ln w="0">
              <a:noFill/>
            </a:ln>
          </p:spPr>
        </p:pic>
        <p:sp>
          <p:nvSpPr>
            <p:cNvPr id="82"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3"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900" strike="noStrike" u="none">
                <a:solidFill>
                  <a:srgbClr val="000000"/>
                </a:solidFill>
                <a:effectLst/>
                <a:uFillTx/>
                <a:latin typeface="Times New Roman"/>
              </a:rPr>
              <a:t>Natural Gas</a:t>
            </a:r>
            <a:endParaRPr b="0" lang="en-US" sz="39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900" strike="noStrike" u="none">
                <a:solidFill>
                  <a:srgbClr val="000000"/>
                </a:solidFill>
                <a:effectLst/>
                <a:uFillTx/>
                <a:latin typeface="Times New Roman"/>
              </a:rPr>
              <a:t>Trading Audit</a:t>
            </a:r>
            <a:endParaRPr b="0" lang="en-US" sz="39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p:txBody>
      </p:sp>
      <p:pic>
        <p:nvPicPr>
          <p:cNvPr id="84" name="" descr=""/>
          <p:cNvPicPr/>
          <p:nvPr/>
        </p:nvPicPr>
        <p:blipFill>
          <a:blip r:embed="rId1"/>
          <a:stretch/>
        </p:blipFill>
        <p:spPr>
          <a:xfrm>
            <a:off x="304920" y="1612800"/>
            <a:ext cx="8572320" cy="7074000"/>
          </a:xfrm>
          <a:prstGeom prst="rect">
            <a:avLst/>
          </a:prstGeom>
          <a:noFill/>
          <a:ln w="0">
            <a:noFill/>
          </a:ln>
        </p:spPr>
      </p:pic>
      <p:sp>
        <p:nvSpPr>
          <p:cNvPr id="85"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86" name=""/>
          <p:cNvSpPr/>
          <p:nvPr/>
        </p:nvSpPr>
        <p:spPr>
          <a:xfrm flipV="1">
            <a:off x="2514600" y="6548040"/>
            <a:ext cx="4108320" cy="4680"/>
          </a:xfrm>
          <a:prstGeom prst="line">
            <a:avLst/>
          </a:prstGeom>
          <a:ln w="57240">
            <a:solidFill>
              <a:srgbClr val="0033cc"/>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graphicFrame>
        <p:nvGraphicFramePr>
          <p:cNvPr id="87" name=""/>
          <p:cNvGraphicFramePr/>
          <p:nvPr/>
        </p:nvGraphicFramePr>
        <p:xfrm>
          <a:off x="0" y="6114960"/>
          <a:ext cx="2695680" cy="743040"/>
        </p:xfrm>
        <a:graphic>
          <a:graphicData uri="http://schemas.openxmlformats.org/presentationml/2006/ole">
            <p:oleObj r:id="rId2" spid="">
              <p:embed/>
              <p:pic>
                <p:nvPicPr>
                  <p:cNvPr id="88" name="" descr=""/>
                  <p:cNvPicPr/>
                  <p:nvPr/>
                </p:nvPicPr>
                <p:blipFill>
                  <a:blip r:embed="rId3"/>
                  <a:stretch/>
                </p:blipFill>
                <p:spPr>
                  <a:xfrm>
                    <a:off x="0" y="6114960"/>
                    <a:ext cx="2695680" cy="743040"/>
                  </a:xfrm>
                  <a:prstGeom prst="rect">
                    <a:avLst/>
                  </a:prstGeom>
                  <a:noFill/>
                  <a:ln w="0">
                    <a:noFill/>
                  </a:ln>
                </p:spPr>
              </p:pic>
            </p:oleObj>
          </a:graphicData>
        </a:graphic>
      </p:graphicFrame>
      <p:grpSp>
        <p:nvGrpSpPr>
          <p:cNvPr id="89" name=""/>
          <p:cNvGrpSpPr/>
          <p:nvPr/>
        </p:nvGrpSpPr>
        <p:grpSpPr>
          <a:xfrm>
            <a:off x="6808680" y="6165720"/>
            <a:ext cx="1968480" cy="488880"/>
            <a:chOff x="6808680" y="6165720"/>
            <a:chExt cx="1968480" cy="488880"/>
          </a:xfrm>
        </p:grpSpPr>
        <p:pic>
          <p:nvPicPr>
            <p:cNvPr id="90" name="" descr=""/>
            <p:cNvPicPr/>
            <p:nvPr/>
          </p:nvPicPr>
          <p:blipFill>
            <a:blip r:embed="rId4"/>
            <a:srcRect l="0" t="0" r="8090" b="52078"/>
            <a:stretch/>
          </p:blipFill>
          <p:spPr>
            <a:xfrm>
              <a:off x="6808680" y="6165720"/>
              <a:ext cx="1968480" cy="282600"/>
            </a:xfrm>
            <a:prstGeom prst="rect">
              <a:avLst/>
            </a:prstGeom>
            <a:noFill/>
            <a:ln w="0">
              <a:noFill/>
            </a:ln>
          </p:spPr>
        </p:pic>
        <p:sp>
          <p:nvSpPr>
            <p:cNvPr id="91"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2"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900" strike="noStrike" u="none">
                <a:solidFill>
                  <a:srgbClr val="000000"/>
                </a:solidFill>
                <a:effectLst/>
                <a:uFillTx/>
                <a:latin typeface="Times New Roman"/>
              </a:rPr>
              <a:t>Natural Gas</a:t>
            </a:r>
            <a:endParaRPr b="0" lang="en-US" sz="39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900" strike="noStrike" u="none">
                <a:solidFill>
                  <a:srgbClr val="000000"/>
                </a:solidFill>
                <a:effectLst/>
                <a:uFillTx/>
                <a:latin typeface="Times New Roman"/>
              </a:rPr>
              <a:t>Trading Audit</a:t>
            </a:r>
            <a:endParaRPr b="0" lang="en-US" sz="39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p:txBody>
      </p:sp>
      <p:sp>
        <p:nvSpPr>
          <p:cNvPr id="93"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94" name=""/>
          <p:cNvSpPr/>
          <p:nvPr/>
        </p:nvSpPr>
        <p:spPr>
          <a:xfrm flipV="1">
            <a:off x="2514600" y="6548040"/>
            <a:ext cx="4108320" cy="4680"/>
          </a:xfrm>
          <a:prstGeom prst="line">
            <a:avLst/>
          </a:prstGeom>
          <a:ln w="57240">
            <a:solidFill>
              <a:srgbClr val="0033cc"/>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graphicFrame>
        <p:nvGraphicFramePr>
          <p:cNvPr id="95" name=""/>
          <p:cNvGraphicFramePr/>
          <p:nvPr/>
        </p:nvGraphicFramePr>
        <p:xfrm>
          <a:off x="0" y="6114960"/>
          <a:ext cx="2695680" cy="743040"/>
        </p:xfrm>
        <a:graphic>
          <a:graphicData uri="http://schemas.openxmlformats.org/presentationml/2006/ole">
            <p:oleObj r:id="rId1" spid="">
              <p:embed/>
              <p:pic>
                <p:nvPicPr>
                  <p:cNvPr id="96" name="" descr=""/>
                  <p:cNvPicPr/>
                  <p:nvPr/>
                </p:nvPicPr>
                <p:blipFill>
                  <a:blip r:embed="rId2"/>
                  <a:stretch/>
                </p:blipFill>
                <p:spPr>
                  <a:xfrm>
                    <a:off x="0" y="6114960"/>
                    <a:ext cx="2695680" cy="743040"/>
                  </a:xfrm>
                  <a:prstGeom prst="rect">
                    <a:avLst/>
                  </a:prstGeom>
                  <a:noFill/>
                  <a:ln w="0">
                    <a:noFill/>
                  </a:ln>
                </p:spPr>
              </p:pic>
            </p:oleObj>
          </a:graphicData>
        </a:graphic>
      </p:graphicFrame>
      <p:grpSp>
        <p:nvGrpSpPr>
          <p:cNvPr id="97" name=""/>
          <p:cNvGrpSpPr/>
          <p:nvPr/>
        </p:nvGrpSpPr>
        <p:grpSpPr>
          <a:xfrm>
            <a:off x="6808680" y="6165720"/>
            <a:ext cx="1968480" cy="488880"/>
            <a:chOff x="6808680" y="6165720"/>
            <a:chExt cx="1968480" cy="488880"/>
          </a:xfrm>
        </p:grpSpPr>
        <p:pic>
          <p:nvPicPr>
            <p:cNvPr id="98" name="" descr=""/>
            <p:cNvPicPr/>
            <p:nvPr/>
          </p:nvPicPr>
          <p:blipFill>
            <a:blip r:embed="rId3"/>
            <a:srcRect l="0" t="0" r="8090" b="52078"/>
            <a:stretch/>
          </p:blipFill>
          <p:spPr>
            <a:xfrm>
              <a:off x="6808680" y="6165720"/>
              <a:ext cx="1968480" cy="282600"/>
            </a:xfrm>
            <a:prstGeom prst="rect">
              <a:avLst/>
            </a:prstGeom>
            <a:noFill/>
            <a:ln w="0">
              <a:noFill/>
            </a:ln>
          </p:spPr>
        </p:pic>
        <p:sp>
          <p:nvSpPr>
            <p:cNvPr id="99"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graphicFrame>
        <p:nvGraphicFramePr>
          <p:cNvPr id="100" name=""/>
          <p:cNvGraphicFramePr/>
          <p:nvPr/>
        </p:nvGraphicFramePr>
        <p:xfrm>
          <a:off x="343080" y="1600200"/>
          <a:ext cx="8572320" cy="7074000"/>
        </p:xfrm>
        <a:graphic>
          <a:graphicData uri="http://schemas.openxmlformats.org/presentationml/2006/ole">
            <p:oleObj progId="Word.Document.12" r:id="rId4" spid="">
              <p:embed/>
              <p:pic>
                <p:nvPicPr>
                  <p:cNvPr id="101" name="" descr=""/>
                  <p:cNvPicPr/>
                  <p:nvPr/>
                </p:nvPicPr>
                <p:blipFill>
                  <a:blip r:embed="rId5"/>
                  <a:stretch/>
                </p:blipFill>
                <p:spPr>
                  <a:xfrm>
                    <a:off x="343080" y="1600200"/>
                    <a:ext cx="8572320" cy="70740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7017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2000-05-16T17:15:27Z</dcterms:created>
  <dc:creator>Arthur Andersen</dc:creator>
  <dc:description/>
  <dc:language>en-US</dc:language>
  <cp:lastModifiedBy>Sharon Smith</cp:lastModifiedBy>
  <cp:lastPrinted>2001-08-06T20:51:51Z</cp:lastPrinted>
  <dcterms:modified xsi:type="dcterms:W3CDTF">2001-08-07T10:49:43Z</dcterms:modified>
  <cp:revision>188</cp:revision>
  <dc:subject/>
  <dc:title>No Slide Title</dc:title>
</cp:coreProperties>
</file>