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28320" y="384120"/>
            <a:ext cx="848988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366840" y="1338120"/>
            <a:ext cx="8440560" cy="52200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8320" y="384120"/>
            <a:ext cx="848988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366840" y="1338120"/>
            <a:ext cx="8440560" cy="52200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8037360" y="5716440"/>
            <a:ext cx="625680" cy="708120"/>
          </a:xfrm>
          <a:prstGeom prst="rect">
            <a:avLst/>
          </a:prstGeom>
          <a:noFill/>
          <a:ln w="0">
            <a:noFill/>
          </a:ln>
        </p:spPr>
      </p:pic>
      <p:sp>
        <p:nvSpPr>
          <p:cNvPr id="3" name=""/>
          <p:cNvSpPr/>
          <p:nvPr/>
        </p:nvSpPr>
        <p:spPr>
          <a:xfrm>
            <a:off x="0" y="200160"/>
            <a:ext cx="812808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3466800"/>
            <a:ext cx="777240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Black"/>
              </a:rPr>
              <a:t>US Natural Gas Market </a:t>
            </a:r>
            <a:br>
              <a:rPr sz="3000"/>
            </a:br>
            <a:r>
              <a:rPr b="1" lang="en-US" sz="3000" strike="noStrike" u="none">
                <a:solidFill>
                  <a:srgbClr val="000000"/>
                </a:solidFill>
                <a:effectLst/>
                <a:uFillTx/>
                <a:latin typeface="Arial Black"/>
              </a:rPr>
              <a:t>An Introduction</a:t>
            </a:r>
            <a:br>
              <a:rPr sz="3000"/>
            </a:br>
            <a:endParaRPr b="0" lang="en-US" sz="3000" strike="noStrike" u="none">
              <a:solidFill>
                <a:srgbClr val="000000"/>
              </a:solidFill>
              <a:effectLst/>
              <a:uFillTx/>
              <a:latin typeface="Arial Black"/>
            </a:endParaRPr>
          </a:p>
        </p:txBody>
      </p:sp>
      <p:sp>
        <p:nvSpPr>
          <p:cNvPr id="7" name="PlaceHolder 2"/>
          <p:cNvSpPr>
            <a:spLocks noGrp="1"/>
          </p:cNvSpPr>
          <p:nvPr>
            <p:ph type="subTitle"/>
          </p:nvPr>
        </p:nvSpPr>
        <p:spPr>
          <a:xfrm>
            <a:off x="1371240" y="4724280"/>
            <a:ext cx="6465960" cy="1625760"/>
          </a:xfrm>
          <a:prstGeom prst="rect">
            <a:avLst/>
          </a:prstGeom>
          <a:noFill/>
          <a:ln w="0">
            <a:noFill/>
          </a:ln>
        </p:spPr>
        <p:txBody>
          <a:bodyPr lIns="90360" rIns="90360" tIns="44280" bIns="44280" anchor="t">
            <a:noAutofit/>
          </a:bodyPr>
          <a:p>
            <a:pPr indent="0" algn="ctr">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Zimin Lu</a:t>
            </a:r>
            <a:endParaRPr b="1" lang="en-US" sz="24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Research Group</a:t>
            </a: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8" name="" descr=""/>
          <p:cNvPicPr/>
          <p:nvPr/>
        </p:nvPicPr>
        <p:blipFill>
          <a:blip r:embed="rId1"/>
          <a:stretch/>
        </p:blipFill>
        <p:spPr>
          <a:xfrm>
            <a:off x="3238560" y="609480"/>
            <a:ext cx="2666880" cy="2667240"/>
          </a:xfrm>
          <a:prstGeom prst="rect">
            <a:avLst/>
          </a:prstGeom>
          <a:noFill/>
          <a:ln w="0">
            <a:noFill/>
          </a:ln>
        </p:spPr>
      </p:pic>
      <p:sp>
        <p:nvSpPr>
          <p:cNvPr id="9"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3048120" y="1905120"/>
            <a:ext cx="304776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EFP</a:t>
            </a:r>
            <a:endParaRPr b="0" lang="en-US" sz="3000" strike="noStrike" u="none">
              <a:solidFill>
                <a:srgbClr val="000000"/>
              </a:solidFill>
              <a:effectLst/>
              <a:uFillTx/>
              <a:latin typeface="Arial"/>
            </a:endParaRPr>
          </a:p>
        </p:txBody>
      </p:sp>
      <p:sp>
        <p:nvSpPr>
          <p:cNvPr id="44" name=""/>
          <p:cNvSpPr/>
          <p:nvPr/>
        </p:nvSpPr>
        <p:spPr>
          <a:xfrm>
            <a:off x="933480" y="1296720"/>
            <a:ext cx="7296120" cy="423252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Exchange of futures for Physical (EFP) is a contractual agreement between two parties, under which one party will give futures contracts to the other and receive physical gas from that party in return</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Posted Price - at which the futures are transferred from one account to the other</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Differential - the difference between the futures and the physical</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Size - the daily volume or total number of futures to be exhanged</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Invoice price - the price paid by the buyer to the seller for the physical gas = posted price + differential</a:t>
            </a:r>
            <a:endParaRPr b="0" lang="en-US" sz="1800" strike="noStrike" u="none">
              <a:solidFill>
                <a:srgbClr val="000000"/>
              </a:solidFill>
              <a:effectLst/>
              <a:uFillTx/>
              <a:latin typeface="Arial"/>
            </a:endParaRPr>
          </a:p>
        </p:txBody>
      </p:sp>
      <p:sp>
        <p:nvSpPr>
          <p:cNvPr id="45" name=""/>
          <p:cNvSpPr/>
          <p:nvPr/>
        </p:nvSpPr>
        <p:spPr>
          <a:xfrm rot="18900000">
            <a:off x="700200" y="2749320"/>
            <a:ext cx="1141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6" name=""/>
          <p:cNvSpPr/>
          <p:nvPr/>
        </p:nvSpPr>
        <p:spPr>
          <a:xfrm rot="18900000">
            <a:off x="747720" y="1423800"/>
            <a:ext cx="104760" cy="12204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rot="18900000">
            <a:off x="712800" y="502236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8" name=""/>
          <p:cNvSpPr/>
          <p:nvPr/>
        </p:nvSpPr>
        <p:spPr>
          <a:xfrm rot="18900000">
            <a:off x="687240" y="3676680"/>
            <a:ext cx="11448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9" name=""/>
          <p:cNvSpPr/>
          <p:nvPr/>
        </p:nvSpPr>
        <p:spPr>
          <a:xfrm rot="18900000">
            <a:off x="686880" y="4324320"/>
            <a:ext cx="1144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EFP Components</a:t>
            </a:r>
            <a:endParaRPr b="0" lang="en-US" sz="3000" strike="noStrike" u="none">
              <a:solidFill>
                <a:srgbClr val="000000"/>
              </a:solidFill>
              <a:effectLst/>
              <a:uFillTx/>
              <a:latin typeface="Arial"/>
            </a:endParaRPr>
          </a:p>
        </p:txBody>
      </p:sp>
      <p:sp>
        <p:nvSpPr>
          <p:cNvPr id="51" name=""/>
          <p:cNvSpPr/>
          <p:nvPr/>
        </p:nvSpPr>
        <p:spPr>
          <a:xfrm>
            <a:off x="966960" y="1876680"/>
            <a:ext cx="7296120" cy="352692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Long EFP = long basis swap + long gas at index + short futures at L3D</a:t>
            </a:r>
            <a:endParaRPr b="0" lang="en-US" sz="20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Short EFP = short basis swap+short gas at index + long futures at L3D</a:t>
            </a:r>
            <a:endParaRPr b="0" lang="en-US" sz="2000" strike="noStrike" u="none">
              <a:solidFill>
                <a:srgbClr val="000000"/>
              </a:solidFill>
              <a:effectLst/>
              <a:uFillTx/>
              <a:latin typeface="Arial"/>
            </a:endParaRPr>
          </a:p>
          <a:p>
            <a:pPr>
              <a:lnSpc>
                <a:spcPct val="80000"/>
              </a:lnSpc>
              <a:spcBef>
                <a:spcPts val="33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EFPs are a valuable gas trading tool because of the many ways in which they can be combined with other natural gas instruments to hedge, speculate on physical and financial positions, basis swaps, futures swaps, and index swaps</a:t>
            </a:r>
            <a:endParaRPr b="0" lang="en-US" sz="1600" strike="noStrike" u="none">
              <a:solidFill>
                <a:srgbClr val="000000"/>
              </a:solidFill>
              <a:effectLst/>
              <a:uFillTx/>
              <a:latin typeface="Arial"/>
            </a:endParaRPr>
          </a:p>
        </p:txBody>
      </p:sp>
      <p:sp>
        <p:nvSpPr>
          <p:cNvPr id="52" name=""/>
          <p:cNvSpPr/>
          <p:nvPr/>
        </p:nvSpPr>
        <p:spPr>
          <a:xfrm rot="18900000">
            <a:off x="742680" y="1982880"/>
            <a:ext cx="108000" cy="12204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 name=""/>
          <p:cNvSpPr/>
          <p:nvPr/>
        </p:nvSpPr>
        <p:spPr>
          <a:xfrm rot="18900000">
            <a:off x="735120" y="3663720"/>
            <a:ext cx="1141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Spot Market</a:t>
            </a:r>
            <a:endParaRPr b="0" lang="en-US" sz="3000" strike="noStrike" u="none">
              <a:solidFill>
                <a:srgbClr val="000000"/>
              </a:solidFill>
              <a:effectLst/>
              <a:uFillTx/>
              <a:latin typeface="Arial"/>
            </a:endParaRPr>
          </a:p>
        </p:txBody>
      </p:sp>
      <p:sp>
        <p:nvSpPr>
          <p:cNvPr id="55" name=""/>
          <p:cNvSpPr/>
          <p:nvPr/>
        </p:nvSpPr>
        <p:spPr>
          <a:xfrm>
            <a:off x="933480" y="1501200"/>
            <a:ext cx="7103880" cy="335412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Spot market along pipeline delivery points, city-gates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Gas Daily option: option on gas daily prices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Omicron option: swing right to purchase/sell unknown amount of gas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Forward start option: ATM option with strike set at index</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Swing swap: fixed to floating swap based on gas daily prices</a:t>
            </a:r>
            <a:endParaRPr b="0" lang="en-US" sz="1800" strike="noStrike" u="none">
              <a:solidFill>
                <a:srgbClr val="000000"/>
              </a:solidFill>
              <a:effectLst/>
              <a:uFillTx/>
              <a:latin typeface="Arial"/>
            </a:endParaRPr>
          </a:p>
        </p:txBody>
      </p:sp>
      <p:sp>
        <p:nvSpPr>
          <p:cNvPr id="56" name=""/>
          <p:cNvSpPr/>
          <p:nvPr/>
        </p:nvSpPr>
        <p:spPr>
          <a:xfrm rot="18900000">
            <a:off x="690480" y="2292480"/>
            <a:ext cx="11448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7" name=""/>
          <p:cNvSpPr/>
          <p:nvPr/>
        </p:nvSpPr>
        <p:spPr>
          <a:xfrm rot="18900000">
            <a:off x="709560" y="1601640"/>
            <a:ext cx="108000" cy="12240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8" name=""/>
          <p:cNvSpPr/>
          <p:nvPr/>
        </p:nvSpPr>
        <p:spPr>
          <a:xfrm rot="18900000">
            <a:off x="738360" y="460332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374760" y="4845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Risk Management Instruments</a:t>
            </a:r>
            <a:endParaRPr b="0" lang="en-US" sz="3000" strike="noStrike" u="none">
              <a:solidFill>
                <a:srgbClr val="000000"/>
              </a:solidFill>
              <a:effectLst/>
              <a:uFillTx/>
              <a:latin typeface="Arial"/>
            </a:endParaRPr>
          </a:p>
        </p:txBody>
      </p:sp>
      <p:sp>
        <p:nvSpPr>
          <p:cNvPr id="60" name=""/>
          <p:cNvSpPr/>
          <p:nvPr/>
        </p:nvSpPr>
        <p:spPr>
          <a:xfrm>
            <a:off x="843120" y="2048040"/>
            <a:ext cx="7296120" cy="35733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 Swaps:   futures swap, basis swap, index swap, swing swap</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 Options:  American (Exchange Traded)</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Exotic Options:  European, Asian, swaption, spread option, gas daily option, swing rights (OTC traded)</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 Financial engineering: caps &amp; floors, cost-less collar, profit sharing</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Swap</a:t>
            </a:r>
            <a:endParaRPr b="0" lang="en-US" sz="3000" strike="noStrike" u="none">
              <a:solidFill>
                <a:srgbClr val="000000"/>
              </a:solidFill>
              <a:effectLst/>
              <a:uFillTx/>
              <a:latin typeface="Arial"/>
            </a:endParaRPr>
          </a:p>
        </p:txBody>
      </p:sp>
      <p:sp>
        <p:nvSpPr>
          <p:cNvPr id="62" name=""/>
          <p:cNvSpPr/>
          <p:nvPr/>
        </p:nvSpPr>
        <p:spPr>
          <a:xfrm>
            <a:off x="887400" y="1036800"/>
            <a:ext cx="7318440" cy="4826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Agreement between A and B to exchange payment or physical commodity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Fixed-floating swap: swap buyer pays the fixed and receives floating</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nSpc>
                <a:spcPct val="80000"/>
              </a:lnSpc>
              <a:spcBef>
                <a:spcPts val="33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nSpc>
                <a:spcPct val="80000"/>
              </a:lnSpc>
              <a:spcBef>
                <a:spcPts val="33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Floating-floating swap: pay gas*heat rate, receive power</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Pricing: swap has zero value at its inception</a:t>
            </a:r>
            <a:endParaRPr b="0" lang="en-US" sz="1800" strike="noStrike" u="none">
              <a:solidFill>
                <a:srgbClr val="000000"/>
              </a:solidFill>
              <a:effectLst/>
              <a:uFillTx/>
              <a:latin typeface="Arial"/>
            </a:endParaRPr>
          </a:p>
        </p:txBody>
      </p:sp>
      <p:sp>
        <p:nvSpPr>
          <p:cNvPr id="63" name=""/>
          <p:cNvSpPr/>
          <p:nvPr/>
        </p:nvSpPr>
        <p:spPr>
          <a:xfrm>
            <a:off x="1984320" y="3083400"/>
            <a:ext cx="1387440" cy="551160"/>
          </a:xfrm>
          <a:prstGeom prst="rect">
            <a:avLst/>
          </a:prstGeom>
          <a:no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Enron</a:t>
            </a:r>
            <a:endParaRPr b="0" lang="en-US" sz="3000" strike="noStrike" u="none">
              <a:solidFill>
                <a:srgbClr val="000000"/>
              </a:solidFill>
              <a:effectLst/>
              <a:uFillTx/>
              <a:latin typeface="Arial"/>
            </a:endParaRPr>
          </a:p>
        </p:txBody>
      </p:sp>
      <p:sp>
        <p:nvSpPr>
          <p:cNvPr id="64" name=""/>
          <p:cNvSpPr/>
          <p:nvPr/>
        </p:nvSpPr>
        <p:spPr>
          <a:xfrm>
            <a:off x="4886640" y="3045240"/>
            <a:ext cx="1048680" cy="551160"/>
          </a:xfrm>
          <a:prstGeom prst="rect">
            <a:avLst/>
          </a:prstGeom>
          <a:no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XYZ</a:t>
            </a:r>
            <a:endParaRPr b="0" lang="en-US" sz="3000" strike="noStrike" u="none">
              <a:solidFill>
                <a:srgbClr val="000000"/>
              </a:solidFill>
              <a:effectLst/>
              <a:uFillTx/>
              <a:latin typeface="Arial"/>
            </a:endParaRPr>
          </a:p>
        </p:txBody>
      </p:sp>
      <p:sp>
        <p:nvSpPr>
          <p:cNvPr id="65" name=""/>
          <p:cNvSpPr/>
          <p:nvPr/>
        </p:nvSpPr>
        <p:spPr>
          <a:xfrm>
            <a:off x="3319560" y="3200400"/>
            <a:ext cx="168120" cy="11448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6" name=""/>
          <p:cNvSpPr/>
          <p:nvPr/>
        </p:nvSpPr>
        <p:spPr>
          <a:xfrm flipV="1">
            <a:off x="3511440" y="3200400"/>
            <a:ext cx="247680" cy="101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7" name=""/>
          <p:cNvSpPr/>
          <p:nvPr/>
        </p:nvSpPr>
        <p:spPr>
          <a:xfrm>
            <a:off x="3792600" y="3200400"/>
            <a:ext cx="20304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flipV="1">
            <a:off x="4456080" y="3238200"/>
            <a:ext cx="206280" cy="88920"/>
          </a:xfrm>
          <a:prstGeom prst="line">
            <a:avLst/>
          </a:prstGeom>
          <a:ln w="93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Arial"/>
            </a:endParaRPr>
          </a:p>
        </p:txBody>
      </p:sp>
      <p:sp>
        <p:nvSpPr>
          <p:cNvPr id="69" name=""/>
          <p:cNvSpPr/>
          <p:nvPr/>
        </p:nvSpPr>
        <p:spPr>
          <a:xfrm>
            <a:off x="4662360" y="3238560"/>
            <a:ext cx="247680" cy="139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0" name=""/>
          <p:cNvSpPr/>
          <p:nvPr/>
        </p:nvSpPr>
        <p:spPr>
          <a:xfrm>
            <a:off x="3341520" y="3581280"/>
            <a:ext cx="15922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flipV="1">
            <a:off x="4030560" y="3200400"/>
            <a:ext cx="20340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4229280" y="3213000"/>
            <a:ext cx="241200" cy="101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4008240" y="369936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sp>
        <p:nvSpPr>
          <p:cNvPr id="74" name=""/>
          <p:cNvSpPr/>
          <p:nvPr/>
        </p:nvSpPr>
        <p:spPr>
          <a:xfrm>
            <a:off x="3423960" y="2812320"/>
            <a:ext cx="1445040" cy="3682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NYMEX+0.1</a:t>
            </a:r>
            <a:endParaRPr b="0" lang="en-US" sz="1800" strike="noStrike" u="none">
              <a:solidFill>
                <a:srgbClr val="000000"/>
              </a:solidFill>
              <a:effectLst/>
              <a:uFillTx/>
              <a:latin typeface="Arial"/>
            </a:endParaRPr>
          </a:p>
        </p:txBody>
      </p:sp>
      <p:sp>
        <p:nvSpPr>
          <p:cNvPr id="75" name=""/>
          <p:cNvSpPr/>
          <p:nvPr/>
        </p:nvSpPr>
        <p:spPr>
          <a:xfrm rot="18900000">
            <a:off x="690480" y="1162080"/>
            <a:ext cx="11448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6" name=""/>
          <p:cNvSpPr/>
          <p:nvPr/>
        </p:nvSpPr>
        <p:spPr>
          <a:xfrm rot="18900000">
            <a:off x="703440" y="2076120"/>
            <a:ext cx="1141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7" name=""/>
          <p:cNvSpPr/>
          <p:nvPr/>
        </p:nvSpPr>
        <p:spPr>
          <a:xfrm rot="18900000">
            <a:off x="700200" y="487008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8" name=""/>
          <p:cNvSpPr/>
          <p:nvPr/>
        </p:nvSpPr>
        <p:spPr>
          <a:xfrm rot="18900000">
            <a:off x="698040" y="5530680"/>
            <a:ext cx="1144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9" name=""/>
          <p:cNvSpPr/>
          <p:nvPr/>
        </p:nvSpPr>
        <p:spPr>
          <a:xfrm>
            <a:off x="6661080" y="3390840"/>
            <a:ext cx="1332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0" name=""/>
          <p:cNvSpPr/>
          <p:nvPr/>
        </p:nvSpPr>
        <p:spPr>
          <a:xfrm flipH="1">
            <a:off x="6738840" y="2755800"/>
            <a:ext cx="914400" cy="1206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
          <p:cNvSpPr/>
          <p:nvPr/>
        </p:nvSpPr>
        <p:spPr>
          <a:xfrm>
            <a:off x="374760" y="4845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Protect your bottom line: Collar</a:t>
            </a:r>
            <a:endParaRPr b="0" lang="en-US" sz="3000" strike="noStrike" u="none">
              <a:solidFill>
                <a:srgbClr val="000000"/>
              </a:solidFill>
              <a:effectLst/>
              <a:uFillTx/>
              <a:latin typeface="Arial"/>
            </a:endParaRPr>
          </a:p>
        </p:txBody>
      </p:sp>
      <p:sp>
        <p:nvSpPr>
          <p:cNvPr id="82" name=""/>
          <p:cNvSpPr/>
          <p:nvPr/>
        </p:nvSpPr>
        <p:spPr>
          <a:xfrm>
            <a:off x="831960" y="1715040"/>
            <a:ext cx="7103880" cy="330732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Collar=long call (K1) &amp; short put (K2) with K1&gt;K2</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 a producer, he/she is naturally long in the underlying, by short collars he/she can ensure his sale price within a comfortable range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 a consumer, he/she is naturally short in the underlying, by long collar he/she can fix his purchase price within a reasonable range</a:t>
            </a:r>
            <a:endParaRPr b="0" lang="en-US" sz="1800" strike="noStrike" u="none">
              <a:solidFill>
                <a:srgbClr val="000000"/>
              </a:solidFill>
              <a:effectLst/>
              <a:uFillTx/>
              <a:latin typeface="Arial"/>
            </a:endParaRPr>
          </a:p>
        </p:txBody>
      </p:sp>
      <p:sp>
        <p:nvSpPr>
          <p:cNvPr id="83" name=""/>
          <p:cNvSpPr/>
          <p:nvPr/>
        </p:nvSpPr>
        <p:spPr>
          <a:xfrm rot="18900000">
            <a:off x="641520" y="250776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rot="18900000">
            <a:off x="699840" y="1805040"/>
            <a:ext cx="108000" cy="12204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rot="18900000">
            <a:off x="677880" y="428580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flipV="1">
            <a:off x="3227400" y="3314520"/>
            <a:ext cx="768240" cy="672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7" name=""/>
          <p:cNvSpPr/>
          <p:nvPr/>
        </p:nvSpPr>
        <p:spPr>
          <a:xfrm>
            <a:off x="4006800" y="3327480"/>
            <a:ext cx="328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8" name=""/>
          <p:cNvSpPr/>
          <p:nvPr/>
        </p:nvSpPr>
        <p:spPr>
          <a:xfrm>
            <a:off x="2868480" y="3962520"/>
            <a:ext cx="382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9" name=""/>
          <p:cNvSpPr/>
          <p:nvPr/>
        </p:nvSpPr>
        <p:spPr>
          <a:xfrm flipV="1">
            <a:off x="3995640" y="3161880"/>
            <a:ext cx="181080" cy="16524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0" name=""/>
          <p:cNvSpPr/>
          <p:nvPr/>
        </p:nvSpPr>
        <p:spPr>
          <a:xfrm flipV="1">
            <a:off x="3071880" y="3974760"/>
            <a:ext cx="179280" cy="16524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1" name=""/>
          <p:cNvSpPr/>
          <p:nvPr/>
        </p:nvSpPr>
        <p:spPr>
          <a:xfrm>
            <a:off x="3125880" y="5232240"/>
            <a:ext cx="927000" cy="723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2" name=""/>
          <p:cNvSpPr/>
          <p:nvPr/>
        </p:nvSpPr>
        <p:spPr>
          <a:xfrm>
            <a:off x="4075200" y="5969160"/>
            <a:ext cx="326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3" name=""/>
          <p:cNvSpPr/>
          <p:nvPr/>
        </p:nvSpPr>
        <p:spPr>
          <a:xfrm>
            <a:off x="4087800" y="5969160"/>
            <a:ext cx="257040" cy="21564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4" name=""/>
          <p:cNvSpPr/>
          <p:nvPr/>
        </p:nvSpPr>
        <p:spPr>
          <a:xfrm flipH="1" flipV="1">
            <a:off x="2970360" y="5092560"/>
            <a:ext cx="179280" cy="15264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5" name=""/>
          <p:cNvSpPr/>
          <p:nvPr/>
        </p:nvSpPr>
        <p:spPr>
          <a:xfrm flipH="1">
            <a:off x="2855880" y="5270400"/>
            <a:ext cx="317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Gas Transport</a:t>
            </a:r>
            <a:endParaRPr b="0" lang="en-US" sz="3000" strike="noStrike" u="none">
              <a:solidFill>
                <a:srgbClr val="000000"/>
              </a:solidFill>
              <a:effectLst/>
              <a:uFillTx/>
              <a:latin typeface="Arial"/>
            </a:endParaRPr>
          </a:p>
        </p:txBody>
      </p:sp>
      <p:sp>
        <p:nvSpPr>
          <p:cNvPr id="97" name=""/>
          <p:cNvSpPr/>
          <p:nvPr/>
        </p:nvSpPr>
        <p:spPr>
          <a:xfrm>
            <a:off x="909720" y="1601280"/>
            <a:ext cx="7105680" cy="3839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Firm / Interruptible transportation contract</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Demand charge and commodity charge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Force majeure, curtailment</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Delivery / Receipt points,  options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Fuel: burn gas to run compressor so that gas can flow</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MDQ</a:t>
            </a:r>
            <a:endParaRPr b="0" lang="en-US" sz="1800" strike="noStrike" u="none">
              <a:solidFill>
                <a:srgbClr val="000000"/>
              </a:solidFill>
              <a:effectLst/>
              <a:uFillTx/>
              <a:latin typeface="Arial"/>
            </a:endParaRPr>
          </a:p>
        </p:txBody>
      </p:sp>
      <p:sp>
        <p:nvSpPr>
          <p:cNvPr id="98" name=""/>
          <p:cNvSpPr/>
          <p:nvPr/>
        </p:nvSpPr>
        <p:spPr>
          <a:xfrm rot="18900000">
            <a:off x="677880" y="241884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9" name=""/>
          <p:cNvSpPr/>
          <p:nvPr/>
        </p:nvSpPr>
        <p:spPr>
          <a:xfrm rot="18900000">
            <a:off x="696960" y="1690560"/>
            <a:ext cx="108000" cy="12240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0" name=""/>
          <p:cNvSpPr/>
          <p:nvPr/>
        </p:nvSpPr>
        <p:spPr>
          <a:xfrm rot="18900000">
            <a:off x="700200" y="447624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rot="18900000">
            <a:off x="677880" y="3066840"/>
            <a:ext cx="1141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2" name=""/>
          <p:cNvSpPr/>
          <p:nvPr/>
        </p:nvSpPr>
        <p:spPr>
          <a:xfrm rot="18900000">
            <a:off x="686880" y="3778200"/>
            <a:ext cx="1144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3" name=""/>
          <p:cNvSpPr/>
          <p:nvPr/>
        </p:nvSpPr>
        <p:spPr>
          <a:xfrm rot="18900000">
            <a:off x="711360" y="5136840"/>
            <a:ext cx="1141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4" name=""/>
          <p:cNvSpPr/>
          <p:nvPr/>
        </p:nvSpPr>
        <p:spPr>
          <a:xfrm flipV="1">
            <a:off x="5937120" y="1841400"/>
            <a:ext cx="1175040" cy="1409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5" name=""/>
          <p:cNvSpPr/>
          <p:nvPr/>
        </p:nvSpPr>
        <p:spPr>
          <a:xfrm flipV="1">
            <a:off x="7112160" y="1561680"/>
            <a:ext cx="5688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6" name=""/>
          <p:cNvSpPr/>
          <p:nvPr/>
        </p:nvSpPr>
        <p:spPr>
          <a:xfrm flipV="1">
            <a:off x="7145280" y="1701360"/>
            <a:ext cx="430200" cy="12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flipV="1">
            <a:off x="5340240" y="3251160"/>
            <a:ext cx="585720" cy="101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8" name=""/>
          <p:cNvSpPr/>
          <p:nvPr/>
        </p:nvSpPr>
        <p:spPr>
          <a:xfrm>
            <a:off x="5937120" y="3263760"/>
            <a:ext cx="284400" cy="495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5205240" y="2997360"/>
            <a:ext cx="1094040" cy="1180800"/>
          </a:xfrm>
          <a:prstGeom prst="ellipse">
            <a:avLst/>
          </a:prstGeom>
          <a:solidFill>
            <a:srgbClr val="ffe80f">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a:off x="6908760" y="1104840"/>
            <a:ext cx="959040" cy="1003320"/>
          </a:xfrm>
          <a:prstGeom prst="ellipse">
            <a:avLst/>
          </a:prstGeom>
          <a:solidFill>
            <a:srgbClr val="ffe80f">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374760" y="4845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 Natural Gas Supply and Demand</a:t>
            </a:r>
            <a:endParaRPr b="0" lang="en-US" sz="3000" strike="noStrike" u="none">
              <a:solidFill>
                <a:srgbClr val="000000"/>
              </a:solidFill>
              <a:effectLst/>
              <a:uFillTx/>
              <a:latin typeface="Arial"/>
            </a:endParaRPr>
          </a:p>
        </p:txBody>
      </p:sp>
      <p:sp>
        <p:nvSpPr>
          <p:cNvPr id="13" name=""/>
          <p:cNvSpPr/>
          <p:nvPr/>
        </p:nvSpPr>
        <p:spPr>
          <a:xfrm>
            <a:off x="738360" y="3549600"/>
            <a:ext cx="123480" cy="198360"/>
          </a:xfrm>
          <a:prstGeom prst="ellipse">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920880" y="1314360"/>
            <a:ext cx="7162560" cy="5107680"/>
          </a:xfrm>
          <a:prstGeom prst="rect">
            <a:avLst/>
          </a:prstGeom>
          <a:noFill/>
          <a:ln w="0">
            <a:noFill/>
          </a:ln>
        </p:spPr>
        <p:style>
          <a:lnRef idx="0"/>
          <a:fillRef idx="0"/>
          <a:effectRef idx="0"/>
          <a:fontRef idx="minor"/>
        </p:style>
        <p:txBody>
          <a:bodyPr lIns="90000" rIns="90000" tIns="46800" bIns="46800" anchor="ctr">
            <a:spAutoFit/>
          </a:bodyPr>
          <a:p>
            <a:pPr>
              <a:lnSpc>
                <a:spcPct val="9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Natural gas is produced at almost a constant rate throughout the year, included imports from Canada, total production is around 60 bcf/day</a:t>
            </a:r>
            <a:endParaRPr b="0" lang="en-US" sz="2000" strike="noStrike" u="none">
              <a:solidFill>
                <a:srgbClr val="000000"/>
              </a:solidFill>
              <a:effectLst/>
              <a:uFillTx/>
              <a:latin typeface="Arial"/>
            </a:endParaRPr>
          </a:p>
          <a:p>
            <a:pPr>
              <a:lnSpc>
                <a:spcPct val="9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Production regions: LA, East TX, etc.</a:t>
            </a:r>
            <a:endParaRPr b="0" lang="en-US" sz="2000" strike="noStrike" u="none">
              <a:solidFill>
                <a:srgbClr val="000000"/>
              </a:solidFill>
              <a:effectLst/>
              <a:uFillTx/>
              <a:latin typeface="Arial"/>
            </a:endParaRPr>
          </a:p>
          <a:p>
            <a:pPr>
              <a:lnSpc>
                <a:spcPct val="9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Demand for natural gas is highly seasonal. Big demand in winter due to heating requirement</a:t>
            </a:r>
            <a:endParaRPr b="0" lang="en-US" sz="2000" strike="noStrike" u="none">
              <a:solidFill>
                <a:srgbClr val="000000"/>
              </a:solidFill>
              <a:effectLst/>
              <a:uFillTx/>
              <a:latin typeface="Arial"/>
            </a:endParaRPr>
          </a:p>
          <a:p>
            <a:pPr>
              <a:lnSpc>
                <a:spcPct val="9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Consumption regions: East (NY), West (CA)</a:t>
            </a:r>
            <a:endParaRPr b="0" lang="en-US" sz="2000" strike="noStrike" u="none">
              <a:solidFill>
                <a:srgbClr val="000000"/>
              </a:solidFill>
              <a:effectLst/>
              <a:uFillTx/>
              <a:latin typeface="Arial"/>
            </a:endParaRPr>
          </a:p>
          <a:p>
            <a:pPr>
              <a:lnSpc>
                <a:spcPct val="9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Imbalance: Gas Storage, AGA number</a:t>
            </a:r>
            <a:endParaRPr b="0" lang="en-US" sz="2000" strike="noStrike" u="none">
              <a:solidFill>
                <a:srgbClr val="000000"/>
              </a:solidFill>
              <a:effectLst/>
              <a:uFillTx/>
              <a:latin typeface="Arial"/>
            </a:endParaRPr>
          </a:p>
          <a:p>
            <a:pPr>
              <a:lnSpc>
                <a:spcPct val="20000"/>
              </a:lnSpc>
              <a:spcBef>
                <a:spcPts val="46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p:txBody>
      </p:sp>
      <p:sp>
        <p:nvSpPr>
          <p:cNvPr id="15" name=""/>
          <p:cNvSpPr/>
          <p:nvPr/>
        </p:nvSpPr>
        <p:spPr>
          <a:xfrm>
            <a:off x="762120" y="1441440"/>
            <a:ext cx="120600" cy="198360"/>
          </a:xfrm>
          <a:prstGeom prst="ellipse">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
          <p:cNvSpPr/>
          <p:nvPr/>
        </p:nvSpPr>
        <p:spPr>
          <a:xfrm>
            <a:off x="762120" y="5442120"/>
            <a:ext cx="120600" cy="198360"/>
          </a:xfrm>
          <a:prstGeom prst="ellipse">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374760" y="4845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US Gas Markets</a:t>
            </a:r>
            <a:endParaRPr b="0" lang="en-US" sz="3000" strike="noStrike" u="none">
              <a:solidFill>
                <a:srgbClr val="000000"/>
              </a:solidFill>
              <a:effectLst/>
              <a:uFillTx/>
              <a:latin typeface="Arial"/>
            </a:endParaRPr>
          </a:p>
        </p:txBody>
      </p:sp>
      <p:sp>
        <p:nvSpPr>
          <p:cNvPr id="18" name=""/>
          <p:cNvSpPr/>
          <p:nvPr/>
        </p:nvSpPr>
        <p:spPr>
          <a:xfrm>
            <a:off x="750960" y="2050920"/>
            <a:ext cx="120600" cy="198720"/>
          </a:xfrm>
          <a:prstGeom prst="ellipse">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
          <p:cNvSpPr/>
          <p:nvPr/>
        </p:nvSpPr>
        <p:spPr>
          <a:xfrm>
            <a:off x="933480" y="1938960"/>
            <a:ext cx="7227720" cy="3542400"/>
          </a:xfrm>
          <a:prstGeom prst="rect">
            <a:avLst/>
          </a:prstGeom>
          <a:noFill/>
          <a:ln w="0">
            <a:noFill/>
          </a:ln>
        </p:spPr>
        <p:style>
          <a:lnRef idx="0"/>
          <a:fillRef idx="0"/>
          <a:effectRef idx="0"/>
          <a:fontRef idx="minor"/>
        </p:style>
        <p:txBody>
          <a:bodyPr lIns="90000" rIns="90000" tIns="46800" bIns="46800" anchor="ctr">
            <a:spAutoFit/>
          </a:bodyPr>
          <a:p>
            <a:pPr>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Spot Market: sold for immediate delivery.    Example: spot price at Transco Z6, see Gas Daily   </a:t>
            </a:r>
            <a:endParaRPr b="0" lang="en-US" sz="2000" strike="noStrike" u="none">
              <a:solidFill>
                <a:srgbClr val="000000"/>
              </a:solidFill>
              <a:effectLst/>
              <a:uFillTx/>
              <a:latin typeface="Arial"/>
            </a:endParaRPr>
          </a:p>
          <a:p>
            <a:pPr>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Forward Market: bilateral agreement for gas delivery at a price agreed today.  Example: EnronOnLine</a:t>
            </a:r>
            <a:endParaRPr b="0" lang="en-US" sz="2000" strike="noStrike" u="none">
              <a:solidFill>
                <a:srgbClr val="000000"/>
              </a:solidFill>
              <a:effectLst/>
              <a:uFillTx/>
              <a:latin typeface="Arial"/>
            </a:endParaRPr>
          </a:p>
          <a:p>
            <a:pPr>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Futures Market: traded on NYMEX </a:t>
            </a:r>
            <a:endParaRPr b="0" lang="en-US" sz="2000" strike="noStrike" u="none">
              <a:solidFill>
                <a:srgbClr val="000000"/>
              </a:solidFill>
              <a:effectLst/>
              <a:uFillTx/>
              <a:latin typeface="Arial"/>
            </a:endParaRPr>
          </a:p>
          <a:p>
            <a:pPr>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20" name=""/>
          <p:cNvSpPr/>
          <p:nvPr/>
        </p:nvSpPr>
        <p:spPr>
          <a:xfrm>
            <a:off x="750960" y="3193920"/>
            <a:ext cx="120600" cy="198720"/>
          </a:xfrm>
          <a:prstGeom prst="ellipse">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
          <p:cNvSpPr/>
          <p:nvPr/>
        </p:nvSpPr>
        <p:spPr>
          <a:xfrm>
            <a:off x="762120" y="4336920"/>
            <a:ext cx="120600" cy="198720"/>
          </a:xfrm>
          <a:prstGeom prst="ellipse">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374760" y="4845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Gas Futures Market</a:t>
            </a:r>
            <a:endParaRPr b="0" lang="en-US" sz="3000" strike="noStrike" u="none">
              <a:solidFill>
                <a:srgbClr val="000000"/>
              </a:solidFill>
              <a:effectLst/>
              <a:uFillTx/>
              <a:latin typeface="Arial"/>
            </a:endParaRPr>
          </a:p>
        </p:txBody>
      </p:sp>
      <p:sp>
        <p:nvSpPr>
          <p:cNvPr id="23" name=""/>
          <p:cNvSpPr/>
          <p:nvPr/>
        </p:nvSpPr>
        <p:spPr>
          <a:xfrm>
            <a:off x="920880" y="1560240"/>
            <a:ext cx="7297560" cy="408384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NYMEX Futures Contract</a:t>
            </a:r>
            <a:endParaRPr b="0" lang="en-US" sz="20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Delivery Location: Henry Hub, LA</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Contract Size: 10,000 mmBtu</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Minimum Price Change: $0.001 per mmBtu</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Number of Months Listed: 36 consecutive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Expiration Date: 3 business days prior to the first of each contract month</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Gas Futures Market</a:t>
            </a:r>
            <a:endParaRPr b="0" lang="en-US" sz="3000" strike="noStrike" u="none">
              <a:solidFill>
                <a:srgbClr val="000000"/>
              </a:solidFill>
              <a:effectLst/>
              <a:uFillTx/>
              <a:latin typeface="Arial"/>
            </a:endParaRPr>
          </a:p>
        </p:txBody>
      </p:sp>
      <p:sp>
        <p:nvSpPr>
          <p:cNvPr id="25" name=""/>
          <p:cNvSpPr/>
          <p:nvPr/>
        </p:nvSpPr>
        <p:spPr>
          <a:xfrm>
            <a:off x="977760" y="1997640"/>
            <a:ext cx="7296120" cy="315864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NYMEX Futures Contract Naming convention</a:t>
            </a:r>
            <a:endParaRPr b="0" lang="en-US" sz="20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Jan: F, Feb:G, Mar: H, Apr: J, May: K, Jun: M</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Jul: N, Aug: Q, Sep: U, Oct: V, Nov: X, Dec: Z</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Example: The symbol for Nov02 contract is NGX2</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Trading Futures on Margin</a:t>
            </a:r>
            <a:endParaRPr b="0" lang="en-US" sz="3000" strike="noStrike" u="none">
              <a:solidFill>
                <a:srgbClr val="000000"/>
              </a:solidFill>
              <a:effectLst/>
              <a:uFillTx/>
              <a:latin typeface="Arial"/>
            </a:endParaRPr>
          </a:p>
        </p:txBody>
      </p:sp>
      <p:sp>
        <p:nvSpPr>
          <p:cNvPr id="27" name=""/>
          <p:cNvSpPr/>
          <p:nvPr/>
        </p:nvSpPr>
        <p:spPr>
          <a:xfrm>
            <a:off x="900000" y="1174680"/>
            <a:ext cx="7170840" cy="512784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Initial margin:  Ex: $5,000 /Contract</a:t>
            </a:r>
            <a:endParaRPr b="0" lang="en-US" sz="2000" strike="noStrike" u="none">
              <a:solidFill>
                <a:srgbClr val="000000"/>
              </a:solidFill>
              <a:effectLst/>
              <a:uFillTx/>
              <a:latin typeface="Arial"/>
            </a:endParaRPr>
          </a:p>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Leverage: $5/mmBtu,  5*10,000=$50,000/contract, initial margin only counts for 10% of the contract value</a:t>
            </a:r>
            <a:endParaRPr b="0" lang="en-US" sz="2000" strike="noStrike" u="none">
              <a:solidFill>
                <a:srgbClr val="000000"/>
              </a:solidFill>
              <a:effectLst/>
              <a:uFillTx/>
              <a:latin typeface="Arial"/>
            </a:endParaRPr>
          </a:p>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Maintenance Margin:  75% of initial margin = $3,700</a:t>
            </a:r>
            <a:endParaRPr b="0" lang="en-US" sz="2000" strike="noStrike" u="none">
              <a:solidFill>
                <a:srgbClr val="000000"/>
              </a:solidFill>
              <a:effectLst/>
              <a:uFillTx/>
              <a:latin typeface="Arial"/>
            </a:endParaRPr>
          </a:p>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Daily settlement --- mark to market (MTM)</a:t>
            </a:r>
            <a:endParaRPr b="0" lang="en-US" sz="2000" strike="noStrike" u="none">
              <a:solidFill>
                <a:srgbClr val="000000"/>
              </a:solidFill>
              <a:effectLst/>
              <a:uFillTx/>
              <a:latin typeface="Arial"/>
            </a:endParaRPr>
          </a:p>
          <a:p>
            <a:pPr>
              <a:lnSpc>
                <a:spcPct val="80000"/>
              </a:lnSpc>
              <a:spcBef>
                <a:spcPts val="29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Suppose XYZ long NGH1 at $5.17 on Jan 31,01</a:t>
            </a:r>
            <a:endParaRPr b="0" lang="en-US" sz="1400" strike="noStrike" u="none">
              <a:solidFill>
                <a:srgbClr val="000000"/>
              </a:solidFill>
              <a:effectLst/>
              <a:uFillTx/>
              <a:latin typeface="Arial"/>
            </a:endParaRPr>
          </a:p>
          <a:p>
            <a:pPr>
              <a:lnSpc>
                <a:spcPct val="80000"/>
              </a:lnSpc>
              <a:spcBef>
                <a:spcPts val="29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On Feb. 1, NGH1 drops to $5.00, XYZ lose .17*10,000=1,700</a:t>
            </a:r>
            <a:endParaRPr b="0" lang="en-US" sz="1400" strike="noStrike" u="none">
              <a:solidFill>
                <a:srgbClr val="000000"/>
              </a:solidFill>
              <a:effectLst/>
              <a:uFillTx/>
              <a:latin typeface="Arial"/>
            </a:endParaRPr>
          </a:p>
          <a:p>
            <a:pPr>
              <a:lnSpc>
                <a:spcPct val="80000"/>
              </a:lnSpc>
              <a:spcBef>
                <a:spcPts val="29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Account Equity = 5,000-1,700=3,300. He will get a margin call of</a:t>
            </a:r>
            <a:endParaRPr b="0" lang="en-US" sz="1400" strike="noStrike" u="none">
              <a:solidFill>
                <a:srgbClr val="000000"/>
              </a:solidFill>
              <a:effectLst/>
              <a:uFillTx/>
              <a:latin typeface="Arial"/>
            </a:endParaRPr>
          </a:p>
          <a:p>
            <a:pPr>
              <a:lnSpc>
                <a:spcPct val="80000"/>
              </a:lnSpc>
              <a:spcBef>
                <a:spcPts val="29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$500, to maintain the margin back to the maintenance level.  </a:t>
            </a:r>
            <a:endParaRPr b="0" lang="en-US" sz="1400" strike="noStrike" u="none">
              <a:solidFill>
                <a:srgbClr val="000000"/>
              </a:solidFill>
              <a:effectLst/>
              <a:uFillTx/>
              <a:latin typeface="Arial"/>
            </a:endParaRPr>
          </a:p>
        </p:txBody>
      </p:sp>
      <p:sp>
        <p:nvSpPr>
          <p:cNvPr id="28" name=""/>
          <p:cNvSpPr/>
          <p:nvPr/>
        </p:nvSpPr>
        <p:spPr>
          <a:xfrm rot="18900000">
            <a:off x="654120" y="127584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 name=""/>
          <p:cNvSpPr/>
          <p:nvPr/>
        </p:nvSpPr>
        <p:spPr>
          <a:xfrm rot="18900000">
            <a:off x="646200" y="212688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 name=""/>
          <p:cNvSpPr/>
          <p:nvPr/>
        </p:nvSpPr>
        <p:spPr>
          <a:xfrm rot="18900000">
            <a:off x="642960" y="309204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1" name=""/>
          <p:cNvSpPr/>
          <p:nvPr/>
        </p:nvSpPr>
        <p:spPr>
          <a:xfrm rot="18900000">
            <a:off x="668160" y="3841920"/>
            <a:ext cx="11448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Financial Options</a:t>
            </a:r>
            <a:endParaRPr b="0" lang="en-US" sz="3000" strike="noStrike" u="none">
              <a:solidFill>
                <a:srgbClr val="000000"/>
              </a:solidFill>
              <a:effectLst/>
              <a:uFillTx/>
              <a:latin typeface="Arial"/>
            </a:endParaRPr>
          </a:p>
        </p:txBody>
      </p:sp>
      <p:sp>
        <p:nvSpPr>
          <p:cNvPr id="33" name=""/>
          <p:cNvSpPr/>
          <p:nvPr/>
        </p:nvSpPr>
        <p:spPr>
          <a:xfrm>
            <a:off x="944640" y="1771920"/>
            <a:ext cx="7296120" cy="386388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4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Options on NYMEX Futures Contract</a:t>
            </a:r>
            <a:endParaRPr b="0" lang="en-US" sz="20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Quote: ATM straddles price or ATM implied volatility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Option Style: American</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Expiration: One day prior to futures expiration</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Number of Months Listed: 18 consecutive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Indexes </a:t>
            </a:r>
            <a:endParaRPr b="0" lang="en-US" sz="3000" strike="noStrike" u="none">
              <a:solidFill>
                <a:srgbClr val="000000"/>
              </a:solidFill>
              <a:effectLst/>
              <a:uFillTx/>
              <a:latin typeface="Arial"/>
            </a:endParaRPr>
          </a:p>
        </p:txBody>
      </p:sp>
      <p:sp>
        <p:nvSpPr>
          <p:cNvPr id="35" name=""/>
          <p:cNvSpPr/>
          <p:nvPr/>
        </p:nvSpPr>
        <p:spPr>
          <a:xfrm>
            <a:off x="808200" y="1413360"/>
            <a:ext cx="7319880" cy="498384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Index price is the mode of the fixed prices at a major trading point during the bid week.  The indexes are published on the first day of each month by several industrial newsletters </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IF - Inside FERC Gas Market Report</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NGI - Natural Gas Intelligence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GD - Gas Daily monthly index</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Index pricing: buy/sell gas at index plus/minus x</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Buy index, sell fixed price</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36" name=""/>
          <p:cNvSpPr/>
          <p:nvPr/>
        </p:nvSpPr>
        <p:spPr>
          <a:xfrm rot="18900000">
            <a:off x="576360" y="268560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7" name=""/>
          <p:cNvSpPr/>
          <p:nvPr/>
        </p:nvSpPr>
        <p:spPr>
          <a:xfrm rot="18900000">
            <a:off x="609120" y="4743360"/>
            <a:ext cx="1144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374760" y="486360"/>
            <a:ext cx="825660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Basis</a:t>
            </a:r>
            <a:endParaRPr b="0" lang="en-US" sz="3000" strike="noStrike" u="none">
              <a:solidFill>
                <a:srgbClr val="000000"/>
              </a:solidFill>
              <a:effectLst/>
              <a:uFillTx/>
              <a:latin typeface="Arial"/>
            </a:endParaRPr>
          </a:p>
        </p:txBody>
      </p:sp>
      <p:sp>
        <p:nvSpPr>
          <p:cNvPr id="39" name=""/>
          <p:cNvSpPr/>
          <p:nvPr/>
        </p:nvSpPr>
        <p:spPr>
          <a:xfrm>
            <a:off x="876240" y="1520280"/>
            <a:ext cx="7296120" cy="335412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Location basis = index - NYMEX</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Basis is traded as a commodity in a liquid market for major trading points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Basis swap: fixed-floating basis swap</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Basis option:  Spread option between the index and NYMEX</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Index swap = futures swap + basis swap</a:t>
            </a:r>
            <a:endParaRPr b="0" lang="en-US" sz="1800" strike="noStrike" u="none">
              <a:solidFill>
                <a:srgbClr val="000000"/>
              </a:solidFill>
              <a:effectLst/>
              <a:uFillTx/>
              <a:latin typeface="Arial"/>
            </a:endParaRPr>
          </a:p>
        </p:txBody>
      </p:sp>
      <p:sp>
        <p:nvSpPr>
          <p:cNvPr id="40" name=""/>
          <p:cNvSpPr/>
          <p:nvPr/>
        </p:nvSpPr>
        <p:spPr>
          <a:xfrm rot="18900000">
            <a:off x="597960" y="2317680"/>
            <a:ext cx="11448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1" name=""/>
          <p:cNvSpPr/>
          <p:nvPr/>
        </p:nvSpPr>
        <p:spPr>
          <a:xfrm rot="18900000">
            <a:off x="608040" y="1665000"/>
            <a:ext cx="104760" cy="12204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rot="18900000">
            <a:off x="642960" y="4615920"/>
            <a:ext cx="1141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6878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adupont</cp:lastModifiedBy>
  <cp:lastPrinted>2001-02-01T18:12:08Z</cp:lastPrinted>
  <dcterms:modified xsi:type="dcterms:W3CDTF">2001-02-01T18:26:15Z</dcterms:modified>
  <cp:revision>538</cp:revision>
  <dc:subject/>
  <dc:title>No Slide Title</dc:title>
</cp:coreProperties>
</file>