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_rels/presentation.xml.rels" ContentType="application/vnd.openxmlformats-package.relationships+xml"/>
  <Override PartName="/ppt/media/image1.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Lst>
  <p:sldSz cx="9144000" cy="6858000"/>
  <p:notesSz cx="6858000" cy="9132888"/>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9" name="PlaceHolder 1"/>
          <p:cNvSpPr>
            <a:spLocks noGrp="1"/>
          </p:cNvSpPr>
          <p:nvPr>
            <p:ph type="title"/>
          </p:nvPr>
        </p:nvSpPr>
        <p:spPr>
          <a:xfrm>
            <a:off x="658800" y="-7164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10" name="PlaceHolder 2"/>
          <p:cNvSpPr>
            <a:spLocks noGrp="1"/>
          </p:cNvSpPr>
          <p:nvPr>
            <p:ph/>
          </p:nvPr>
        </p:nvSpPr>
        <p:spPr>
          <a:xfrm>
            <a:off x="671400" y="1695600"/>
            <a:ext cx="7772400" cy="411480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8D83E7E3-9987-4AD9-A5EE-5F98F2197209}"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1" name="PlaceHolder 1"/>
          <p:cNvSpPr>
            <a:spLocks noGrp="1"/>
          </p:cNvSpPr>
          <p:nvPr>
            <p:ph type="title"/>
          </p:nvPr>
        </p:nvSpPr>
        <p:spPr>
          <a:xfrm>
            <a:off x="658800" y="-7164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12" name="PlaceHolder 2"/>
          <p:cNvSpPr>
            <a:spLocks noGrp="1"/>
          </p:cNvSpPr>
          <p:nvPr>
            <p:ph type="subTitle"/>
          </p:nvPr>
        </p:nvSpPr>
        <p:spPr>
          <a:xfrm>
            <a:off x="671400" y="1695600"/>
            <a:ext cx="7772400" cy="4114800"/>
          </a:xfrm>
          <a:prstGeom prst="rect">
            <a:avLst/>
          </a:prstGeom>
          <a:noFill/>
          <a:ln w="0">
            <a:noFill/>
          </a:ln>
        </p:spPr>
        <p:txBody>
          <a:bodyPr lIns="0" rIns="0" tIns="0" bIns="0" anchor="ctr">
            <a:sp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B4251991-02E1-4C59-AC3A-54690AFFA1B3}"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58800" y="-71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Click to edit the title text format</a:t>
            </a:r>
            <a:endParaRPr b="1" lang="en-US" sz="3000" strike="noStrike" u="none">
              <a:solidFill>
                <a:srgbClr val="000000"/>
              </a:solidFill>
              <a:effectLst/>
              <a:uFillTx/>
              <a:latin typeface="Arial"/>
            </a:endParaRPr>
          </a:p>
        </p:txBody>
      </p:sp>
      <p:sp>
        <p:nvSpPr>
          <p:cNvPr id="1" name="PlaceHolder 2"/>
          <p:cNvSpPr>
            <a:spLocks noGrp="1"/>
          </p:cNvSpPr>
          <p:nvPr>
            <p:ph type="body"/>
          </p:nvPr>
        </p:nvSpPr>
        <p:spPr>
          <a:xfrm>
            <a:off x="671400" y="1695600"/>
            <a:ext cx="7772400" cy="4114800"/>
          </a:xfrm>
          <a:prstGeom prst="rect">
            <a:avLst/>
          </a:prstGeom>
          <a:noFill/>
          <a:ln w="0">
            <a:noFill/>
          </a:ln>
        </p:spPr>
        <p:txBody>
          <a:bodyPr lIns="90000" rIns="90000" tIns="46800" bIns="46800" anchor="t">
            <a:normAutofit/>
          </a:bodyPr>
          <a:p>
            <a:pPr marL="343080" indent="-343080">
              <a:spcBef>
                <a:spcPts val="60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Click to edit the outline text format</a:t>
            </a:r>
            <a:endParaRPr b="0" lang="en-US" sz="2400" strike="noStrike" u="none">
              <a:solidFill>
                <a:srgbClr val="000000"/>
              </a:solidFill>
              <a:effectLst/>
              <a:uFillTx/>
              <a:latin typeface="Arial"/>
            </a:endParaRPr>
          </a:p>
          <a:p>
            <a:pPr lvl="1" marL="743040" indent="-285840">
              <a:spcBef>
                <a:spcPts val="60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Second Outline Level</a:t>
            </a:r>
            <a:endParaRPr b="0" lang="en-US" sz="2400" strike="noStrike" u="none">
              <a:solidFill>
                <a:srgbClr val="000000"/>
              </a:solidFill>
              <a:effectLst/>
              <a:uFillTx/>
              <a:latin typeface="Arial"/>
            </a:endParaRPr>
          </a:p>
          <a:p>
            <a:pPr lvl="2" marL="1143000" indent="-228600">
              <a:spcBef>
                <a:spcPts val="60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Third Outline Level</a:t>
            </a:r>
            <a:endParaRPr b="0" lang="en-US" sz="2400" strike="noStrike" u="none">
              <a:solidFill>
                <a:srgbClr val="000000"/>
              </a:solidFill>
              <a:effectLst/>
              <a:uFillTx/>
              <a:latin typeface="Arial"/>
            </a:endParaRPr>
          </a:p>
          <a:p>
            <a:pPr lvl="3" marL="1600200" indent="-228600">
              <a:spcBef>
                <a:spcPts val="60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Fourth Outline Level</a:t>
            </a:r>
            <a:endParaRPr b="0" lang="en-US" sz="2400" strike="noStrike" u="none">
              <a:solidFill>
                <a:srgbClr val="000000"/>
              </a:solidFill>
              <a:effectLst/>
              <a:uFillTx/>
              <a:latin typeface="Arial"/>
            </a:endParaRPr>
          </a:p>
          <a:p>
            <a:pPr lvl="4" marL="2057400" indent="-228600">
              <a:spcBef>
                <a:spcPts val="601"/>
              </a:spcBef>
              <a:buClr>
                <a:srgbClr val="00824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Fifth Outline Level</a:t>
            </a:r>
            <a:endParaRPr b="0" lang="en-US" sz="2400" strike="noStrike" u="none">
              <a:solidFill>
                <a:srgbClr val="000000"/>
              </a:solidFill>
              <a:effectLst/>
              <a:uFillTx/>
              <a:latin typeface="Arial"/>
            </a:endParaRPr>
          </a:p>
          <a:p>
            <a:pPr lvl="5" marL="2057400" indent="-228600">
              <a:spcBef>
                <a:spcPts val="601"/>
              </a:spcBef>
              <a:buClr>
                <a:srgbClr val="0000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Sixth Outline Level</a:t>
            </a:r>
            <a:endParaRPr b="0" lang="en-US" sz="2400" strike="noStrike" u="none">
              <a:solidFill>
                <a:srgbClr val="000000"/>
              </a:solidFill>
              <a:effectLst/>
              <a:uFillTx/>
              <a:latin typeface="Arial"/>
            </a:endParaRPr>
          </a:p>
          <a:p>
            <a:pPr lvl="6" marL="2057400" indent="-228600">
              <a:spcBef>
                <a:spcPts val="601"/>
              </a:spcBef>
              <a:buClr>
                <a:srgbClr val="000000"/>
              </a:buClr>
              <a:buSzPct val="12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Seventh Outline Level</a:t>
            </a:r>
            <a:endParaRPr b="0" lang="en-US" sz="2400" strike="noStrike" u="none">
              <a:solidFill>
                <a:srgbClr val="000000"/>
              </a:solidFill>
              <a:effectLst/>
              <a:uFillTx/>
              <a:latin typeface="Arial"/>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DDCE505-8BF9-4FA2-8022-EF040F2E07A1}"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
        <p:nvSpPr>
          <p:cNvPr id="5" name=""/>
          <p:cNvSpPr/>
          <p:nvPr/>
        </p:nvSpPr>
        <p:spPr>
          <a:xfrm>
            <a:off x="0" y="6491160"/>
            <a:ext cx="9144000" cy="366840"/>
          </a:xfrm>
          <a:prstGeom prst="rect">
            <a:avLst/>
          </a:prstGeom>
          <a:solidFill>
            <a:srgbClr val="ffb310"/>
          </a:solidFill>
          <a:ln w="0">
            <a:noFill/>
          </a:ln>
        </p:spPr>
        <p:style>
          <a:lnRef idx="0"/>
          <a:fillRef idx="0"/>
          <a:effectRef idx="0"/>
          <a:fontRef idx="minor"/>
        </p:style>
        <p:txBody>
          <a:bodyPr wrap="none"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 name=""/>
          <p:cNvSpPr/>
          <p:nvPr/>
        </p:nvSpPr>
        <p:spPr>
          <a:xfrm>
            <a:off x="0" y="6642000"/>
            <a:ext cx="9144000" cy="0"/>
          </a:xfrm>
          <a:prstGeom prst="line">
            <a:avLst/>
          </a:prstGeom>
          <a:ln w="28440">
            <a:solidFill>
              <a:srgbClr val="00824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 name=""/>
          <p:cNvSpPr/>
          <p:nvPr/>
        </p:nvSpPr>
        <p:spPr>
          <a:xfrm>
            <a:off x="-4680" y="6780240"/>
            <a:ext cx="9144000" cy="0"/>
          </a:xfrm>
          <a:prstGeom prst="line">
            <a:avLst/>
          </a:prstGeom>
          <a:ln w="28440">
            <a:solidFill>
              <a:srgbClr val="00824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 name=""/>
          <p:cNvSpPr/>
          <p:nvPr/>
        </p:nvSpPr>
        <p:spPr>
          <a:xfrm>
            <a:off x="-4680" y="6508800"/>
            <a:ext cx="9144000" cy="0"/>
          </a:xfrm>
          <a:prstGeom prst="line">
            <a:avLst/>
          </a:prstGeom>
          <a:ln w="28440">
            <a:solidFill>
              <a:srgbClr val="00824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8240"/>
                </a:solidFill>
                <a:effectLst/>
                <a:uFillTx/>
                <a:latin typeface="Arial Black"/>
              </a:rPr>
              <a:t>Advancing Electric Competition in the Wake of California</a:t>
            </a:r>
            <a:r>
              <a:rPr b="0" lang="en-US" sz="3000" strike="noStrike" u="none">
                <a:solidFill>
                  <a:srgbClr val="000000"/>
                </a:solidFill>
                <a:effectLst/>
                <a:uFillTx/>
                <a:latin typeface="Arial Black"/>
              </a:rPr>
              <a:t>	</a:t>
            </a:r>
            <a:endParaRPr b="1" lang="en-US" sz="3000" strike="noStrike" u="none">
              <a:solidFill>
                <a:srgbClr val="000000"/>
              </a:solidFill>
              <a:effectLst/>
              <a:uFillTx/>
              <a:latin typeface="Arial"/>
            </a:endParaRPr>
          </a:p>
        </p:txBody>
      </p:sp>
      <p:sp>
        <p:nvSpPr>
          <p:cNvPr id="14" name="PlaceHolder 2"/>
          <p:cNvSpPr>
            <a:spLocks noGrp="1"/>
          </p:cNvSpPr>
          <p:nvPr>
            <p:ph type="subTitle"/>
          </p:nvPr>
        </p:nvSpPr>
        <p:spPr>
          <a:xfrm>
            <a:off x="1066680" y="3886200"/>
            <a:ext cx="6934320" cy="1752480"/>
          </a:xfrm>
          <a:prstGeom prst="rect">
            <a:avLst/>
          </a:prstGeom>
          <a:noFill/>
          <a:ln w="0">
            <a:noFill/>
          </a:ln>
        </p:spPr>
        <p:txBody>
          <a:bodyPr lIns="90000" rIns="90000" tIns="46800" bIns="46800" anchor="t">
            <a:noAutofit/>
          </a:bodyPr>
          <a:p>
            <a:pPr indent="0" algn="ctr">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600" strike="noStrike" u="none">
                <a:solidFill>
                  <a:srgbClr val="000000"/>
                </a:solidFill>
                <a:effectLst/>
                <a:uFillTx/>
                <a:latin typeface="Arial"/>
              </a:rPr>
              <a:t>Assessing Enron’s National Campaign to Affect Policy and Public Opinion</a:t>
            </a:r>
            <a:endParaRPr b="0" lang="en-US" sz="2600" strike="noStrike" u="none">
              <a:solidFill>
                <a:srgbClr val="000000"/>
              </a:solidFill>
              <a:effectLst/>
              <a:uFillTx/>
              <a:latin typeface="Arial"/>
            </a:endParaRPr>
          </a:p>
          <a:p>
            <a:pPr indent="0" algn="ctr">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600" strike="noStrike" u="none">
              <a:solidFill>
                <a:srgbClr val="000000"/>
              </a:solidFill>
              <a:effectLst/>
              <a:uFillTx/>
              <a:latin typeface="Arial"/>
            </a:endParaRPr>
          </a:p>
          <a:p>
            <a:pPr indent="0" algn="ctr">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600" strike="noStrike" u="none">
              <a:solidFill>
                <a:srgbClr val="000000"/>
              </a:solidFill>
              <a:effectLst/>
              <a:uFillTx/>
              <a:latin typeface="Arial"/>
            </a:endParaRPr>
          </a:p>
          <a:p>
            <a:pPr indent="0" algn="ctr">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Arial"/>
              </a:rPr>
              <a:t>August 1, 2001</a:t>
            </a:r>
            <a:endParaRPr b="0" lang="en-US" sz="2600" strike="noStrike" u="none">
              <a:solidFill>
                <a:srgbClr val="000000"/>
              </a:solidFill>
              <a:effectLst/>
              <a:uFillTx/>
              <a:latin typeface="Arial"/>
            </a:endParaRPr>
          </a:p>
        </p:txBody>
      </p:sp>
      <p:grpSp>
        <p:nvGrpSpPr>
          <p:cNvPr id="15" name=""/>
          <p:cNvGrpSpPr/>
          <p:nvPr/>
        </p:nvGrpSpPr>
        <p:grpSpPr>
          <a:xfrm>
            <a:off x="1600200" y="262080"/>
            <a:ext cx="5935320" cy="1290600"/>
            <a:chOff x="1600200" y="262080"/>
            <a:chExt cx="5935320" cy="1290600"/>
          </a:xfrm>
        </p:grpSpPr>
        <p:sp>
          <p:nvSpPr>
            <p:cNvPr id="16" name=""/>
            <p:cNvSpPr/>
            <p:nvPr/>
          </p:nvSpPr>
          <p:spPr>
            <a:xfrm>
              <a:off x="1600200" y="262080"/>
              <a:ext cx="5935320" cy="1290600"/>
            </a:xfrm>
            <a:prstGeom prst="roundRect">
              <a:avLst>
                <a:gd name="adj" fmla="val 16667"/>
              </a:avLst>
            </a:prstGeom>
            <a:solidFill>
              <a:srgbClr val="ffffff"/>
            </a:solidFill>
            <a:ln w="9360">
              <a:solidFill>
                <a:srgbClr val="00824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17" name=""/>
            <p:cNvGrpSpPr/>
            <p:nvPr/>
          </p:nvGrpSpPr>
          <p:grpSpPr>
            <a:xfrm>
              <a:off x="2109600" y="425520"/>
              <a:ext cx="5000400" cy="933120"/>
              <a:chOff x="2109600" y="425520"/>
              <a:chExt cx="5000400" cy="933120"/>
            </a:xfrm>
          </p:grpSpPr>
          <p:sp>
            <p:nvSpPr>
              <p:cNvPr id="18" name=""/>
              <p:cNvSpPr/>
              <p:nvPr/>
            </p:nvSpPr>
            <p:spPr>
              <a:xfrm>
                <a:off x="2109600" y="425520"/>
                <a:ext cx="1754280" cy="933120"/>
              </a:xfrm>
              <a:prstGeom prst="ellipse">
                <a:avLst/>
              </a:prstGeom>
              <a:solidFill>
                <a:srgbClr val="ffffff"/>
              </a:solidFill>
              <a:ln w="9360">
                <a:solidFill>
                  <a:srgbClr val="00824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 name=""/>
              <p:cNvSpPr/>
              <p:nvPr/>
            </p:nvSpPr>
            <p:spPr>
              <a:xfrm>
                <a:off x="4823280" y="580680"/>
                <a:ext cx="1310400" cy="699840"/>
              </a:xfrm>
              <a:prstGeom prst="ellipse">
                <a:avLst/>
              </a:prstGeom>
              <a:solidFill>
                <a:srgbClr val="ffffff"/>
              </a:solidFill>
              <a:ln w="9360">
                <a:solidFill>
                  <a:srgbClr val="00824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 name=""/>
              <p:cNvSpPr/>
              <p:nvPr/>
            </p:nvSpPr>
            <p:spPr>
              <a:xfrm>
                <a:off x="5864400" y="736200"/>
                <a:ext cx="874440" cy="466560"/>
              </a:xfrm>
              <a:prstGeom prst="ellipse">
                <a:avLst/>
              </a:prstGeom>
              <a:solidFill>
                <a:srgbClr val="ffffff"/>
              </a:solidFill>
              <a:ln w="9360">
                <a:solidFill>
                  <a:srgbClr val="00824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 name=""/>
              <p:cNvSpPr/>
              <p:nvPr/>
            </p:nvSpPr>
            <p:spPr>
              <a:xfrm>
                <a:off x="6674400" y="892080"/>
                <a:ext cx="435600" cy="233280"/>
              </a:xfrm>
              <a:prstGeom prst="ellipse">
                <a:avLst/>
              </a:prstGeom>
              <a:solidFill>
                <a:srgbClr val="ffffff"/>
              </a:solidFill>
              <a:ln w="9360">
                <a:solidFill>
                  <a:srgbClr val="00824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 name=""/>
              <p:cNvSpPr/>
              <p:nvPr/>
            </p:nvSpPr>
            <p:spPr>
              <a:xfrm>
                <a:off x="3568680" y="546480"/>
                <a:ext cx="1485360" cy="777960"/>
              </a:xfrm>
              <a:prstGeom prst="ellipse">
                <a:avLst/>
              </a:prstGeom>
              <a:solidFill>
                <a:srgbClr val="ffffff"/>
              </a:solidFill>
              <a:ln w="9360">
                <a:solidFill>
                  <a:srgbClr val="00824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pic>
          <p:nvPicPr>
            <p:cNvPr id="23" name="blbwrld" descr=""/>
            <p:cNvPicPr/>
            <p:nvPr/>
          </p:nvPicPr>
          <p:blipFill>
            <a:blip r:embed="rId1"/>
            <a:stretch/>
          </p:blipFill>
          <p:spPr>
            <a:xfrm>
              <a:off x="3687480" y="279360"/>
              <a:ext cx="1771920" cy="1233360"/>
            </a:xfrm>
            <a:prstGeom prst="rect">
              <a:avLst/>
            </a:prstGeom>
            <a:noFill/>
            <a:ln w="0">
              <a:noFill/>
            </a:ln>
          </p:spPr>
        </p:pic>
      </p:grpSp>
      <p:sp>
        <p:nvSpPr>
          <p:cNvPr id="24" name=""/>
          <p:cNvSpPr/>
          <p:nvPr/>
        </p:nvSpPr>
        <p:spPr>
          <a:xfrm>
            <a:off x="0" y="6408720"/>
            <a:ext cx="9144000" cy="44928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2" name="PlaceHolder 1"/>
          <p:cNvSpPr>
            <a:spLocks noGrp="1"/>
          </p:cNvSpPr>
          <p:nvPr>
            <p:ph type="title"/>
          </p:nvPr>
        </p:nvSpPr>
        <p:spPr>
          <a:xfrm>
            <a:off x="679320" y="200160"/>
            <a:ext cx="7772400" cy="6285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Strategic Efforts</a:t>
            </a:r>
            <a:endParaRPr b="1" lang="en-US" sz="3000" strike="noStrike" u="none">
              <a:solidFill>
                <a:srgbClr val="000000"/>
              </a:solidFill>
              <a:effectLst/>
              <a:uFillTx/>
              <a:latin typeface="Arial"/>
            </a:endParaRPr>
          </a:p>
        </p:txBody>
      </p:sp>
      <p:sp>
        <p:nvSpPr>
          <p:cNvPr id="103" name="PlaceHolder 2"/>
          <p:cNvSpPr>
            <a:spLocks noGrp="1"/>
          </p:cNvSpPr>
          <p:nvPr>
            <p:ph/>
          </p:nvPr>
        </p:nvSpPr>
        <p:spPr>
          <a:xfrm>
            <a:off x="517320" y="877680"/>
            <a:ext cx="8111880" cy="4965480"/>
          </a:xfrm>
          <a:prstGeom prst="rect">
            <a:avLst/>
          </a:prstGeom>
          <a:noFill/>
          <a:ln w="0">
            <a:noFill/>
          </a:ln>
        </p:spPr>
        <p:txBody>
          <a:bodyPr lIns="90000" rIns="90000" tIns="46800" bIns="46800" anchor="t">
            <a:normAutofit lnSpcReduction="9999"/>
          </a:bodyPr>
          <a:p>
            <a:pPr marL="343080" indent="-34308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0">
              <a:lnSpc>
                <a:spcPct val="9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lvl="1" marL="743040" indent="-285840">
              <a:lnSpc>
                <a:spcPct val="9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Continuously brought Enron’s perspective on market and policy developments to the attention of senior Executive Branch and Legislative Branch officials, including Vice President, DOE, FERC, Congressional leadership and key energy committees</a:t>
            </a:r>
            <a:endParaRPr b="0" lang="en-US" sz="2000" strike="noStrike" u="none">
              <a:solidFill>
                <a:srgbClr val="000000"/>
              </a:solidFill>
              <a:effectLst/>
              <a:uFillTx/>
              <a:latin typeface="Arial"/>
            </a:endParaRPr>
          </a:p>
          <a:p>
            <a:pPr lvl="1" marL="743040" indent="0">
              <a:lnSpc>
                <a:spcPct val="9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1" marL="743040" indent="-285840">
              <a:lnSpc>
                <a:spcPct val="9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Special focus on California and other West Coast Members, particularly wavering Republicans and moderate Democrats</a:t>
            </a:r>
            <a:endParaRPr b="0" lang="en-US" sz="2000" strike="noStrike" u="none">
              <a:solidFill>
                <a:srgbClr val="000000"/>
              </a:solidFill>
              <a:effectLst/>
              <a:uFillTx/>
              <a:latin typeface="Arial"/>
            </a:endParaRPr>
          </a:p>
          <a:p>
            <a:pPr lvl="1" marL="743040" indent="0">
              <a:lnSpc>
                <a:spcPct val="9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1" marL="743040" indent="-285840">
              <a:lnSpc>
                <a:spcPct val="9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As a result of Enron’s lobbying efforts, the House addressed “emergency” California-oriented energy legislation (House subcommittee adopted Enron negawatts “demand buy-down” proposal and defeated statutory price controls)</a:t>
            </a:r>
            <a:endParaRPr b="0" lang="en-US" sz="2000" strike="noStrike" u="none">
              <a:solidFill>
                <a:srgbClr val="000000"/>
              </a:solidFill>
              <a:effectLst/>
              <a:uFillTx/>
              <a:latin typeface="Arial"/>
            </a:endParaRPr>
          </a:p>
          <a:p>
            <a:pPr lvl="1" marL="743040" indent="0">
              <a:lnSpc>
                <a:spcPct val="9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1" marL="743040" indent="-285840">
              <a:lnSpc>
                <a:spcPct val="9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Similarly, the House Energy and Commerce Committee rejected price control and refund amendments during action on the energy package, with support for Enron’s positions from all Republicans and the swing Democrats we targeted.</a:t>
            </a:r>
            <a:endParaRPr b="0" lang="en-US" sz="2000" strike="noStrike" u="none">
              <a:solidFill>
                <a:srgbClr val="000000"/>
              </a:solidFill>
              <a:effectLst/>
              <a:uFillTx/>
              <a:latin typeface="Arial"/>
            </a:endParaRPr>
          </a:p>
        </p:txBody>
      </p:sp>
      <p:sp>
        <p:nvSpPr>
          <p:cNvPr id="104" name=""/>
          <p:cNvSpPr/>
          <p:nvPr/>
        </p:nvSpPr>
        <p:spPr>
          <a:xfrm>
            <a:off x="915120" y="870120"/>
            <a:ext cx="2675160" cy="4291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13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8240"/>
                </a:solidFill>
                <a:effectLst/>
                <a:uFillTx/>
                <a:latin typeface="Arial"/>
              </a:rPr>
              <a:t>WASHINGTON, DC</a:t>
            </a:r>
            <a:endParaRPr b="0" lang="en-US" sz="2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5" name="PlaceHolder 1"/>
          <p:cNvSpPr>
            <a:spLocks noGrp="1"/>
          </p:cNvSpPr>
          <p:nvPr>
            <p:ph type="title"/>
          </p:nvPr>
        </p:nvSpPr>
        <p:spPr>
          <a:xfrm>
            <a:off x="0" y="-360"/>
            <a:ext cx="9144000" cy="10666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Strategic Efforts</a:t>
            </a:r>
            <a:endParaRPr b="1" lang="en-US" sz="3000" strike="noStrike" u="none">
              <a:solidFill>
                <a:srgbClr val="000000"/>
              </a:solidFill>
              <a:effectLst/>
              <a:uFillTx/>
              <a:latin typeface="Arial"/>
            </a:endParaRPr>
          </a:p>
        </p:txBody>
      </p:sp>
      <p:sp>
        <p:nvSpPr>
          <p:cNvPr id="106" name="PlaceHolder 2"/>
          <p:cNvSpPr>
            <a:spLocks noGrp="1"/>
          </p:cNvSpPr>
          <p:nvPr>
            <p:ph/>
          </p:nvPr>
        </p:nvSpPr>
        <p:spPr>
          <a:xfrm>
            <a:off x="727200" y="1255320"/>
            <a:ext cx="7772400" cy="4724280"/>
          </a:xfrm>
          <a:prstGeom prst="rect">
            <a:avLst/>
          </a:prstGeom>
          <a:noFill/>
          <a:ln w="0">
            <a:noFill/>
          </a:ln>
        </p:spPr>
        <p:txBody>
          <a:bodyPr lIns="90000" rIns="90000" tIns="46800" bIns="46800" anchor="t">
            <a:normAutofit/>
          </a:bodyPr>
          <a:p>
            <a:pPr marL="343080" indent="-343080">
              <a:spcBef>
                <a:spcPts val="68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8240"/>
                </a:solidFill>
                <a:effectLst/>
                <a:uFillTx/>
                <a:latin typeface="Arial"/>
              </a:rPr>
              <a:t>NEW YORK</a:t>
            </a:r>
            <a:endParaRPr b="0" lang="en-US" sz="2200" strike="noStrike" u="none">
              <a:solidFill>
                <a:srgbClr val="000000"/>
              </a:solidFill>
              <a:effectLst/>
              <a:uFillTx/>
              <a:latin typeface="Arial"/>
            </a:endParaRPr>
          </a:p>
          <a:p>
            <a:pPr marL="343080" indent="-343080">
              <a:spcBef>
                <a:spcPts val="64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a:rPr>
              <a:t>Launched five-point Energy Solutions Program through Independent Power Producers of New York (IPPNY)</a:t>
            </a:r>
            <a:endParaRPr b="0" lang="en-US" sz="2100" strike="noStrike" u="none">
              <a:solidFill>
                <a:srgbClr val="000000"/>
              </a:solidFill>
              <a:effectLst/>
              <a:uFillTx/>
              <a:latin typeface="Arial"/>
            </a:endParaRPr>
          </a:p>
          <a:p>
            <a:pPr lvl="1" marL="743040" indent="-285840">
              <a:spcBef>
                <a:spcPts val="64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a:rPr>
              <a:t>Highlights lessons learned in California</a:t>
            </a:r>
            <a:endParaRPr b="0" lang="en-US" sz="2100" strike="noStrike" u="none">
              <a:solidFill>
                <a:srgbClr val="000000"/>
              </a:solidFill>
              <a:effectLst/>
              <a:uFillTx/>
              <a:latin typeface="Arial"/>
            </a:endParaRPr>
          </a:p>
          <a:p>
            <a:pPr lvl="1" marL="743040" indent="-285840">
              <a:spcBef>
                <a:spcPts val="64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a:rPr>
              <a:t>Advocates short-term and long-term solutions for avoiding a California-style energy crisis in New York</a:t>
            </a:r>
            <a:endParaRPr b="0" lang="en-US" sz="2100" strike="noStrike" u="none">
              <a:solidFill>
                <a:srgbClr val="000000"/>
              </a:solidFill>
              <a:effectLst/>
              <a:uFillTx/>
              <a:latin typeface="Arial"/>
            </a:endParaRPr>
          </a:p>
          <a:p>
            <a:pPr lvl="1" marL="743040" indent="-285840">
              <a:spcBef>
                <a:spcPts val="64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a:rPr>
              <a:t>Includes outreach efforts to New York press, business, industrial, environmental, consumer groups</a:t>
            </a:r>
            <a:endParaRPr b="0" lang="en-US" sz="2100" strike="noStrike" u="none">
              <a:solidFill>
                <a:srgbClr val="000000"/>
              </a:solidFill>
              <a:effectLst/>
              <a:uFillTx/>
              <a:latin typeface="Arial"/>
            </a:endParaRPr>
          </a:p>
          <a:p>
            <a:pPr lvl="1" marL="743040" indent="-285840">
              <a:spcBef>
                <a:spcPts val="64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a:rPr>
              <a:t>Increases pressure on Governor Pataki and New York regulators to support FERC RTO Order</a:t>
            </a:r>
            <a:endParaRPr b="0" lang="en-US" sz="2100" strike="noStrike" u="none">
              <a:solidFill>
                <a:srgbClr val="000000"/>
              </a:solidFill>
              <a:effectLst/>
              <a:uFillTx/>
              <a:latin typeface="Arial"/>
            </a:endParaRPr>
          </a:p>
          <a:p>
            <a:pPr lvl="1" marL="74304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100" strike="noStrike" u="none">
              <a:solidFill>
                <a:srgbClr val="000000"/>
              </a:solidFill>
              <a:effectLst/>
              <a:uFillTx/>
              <a:latin typeface="Arial"/>
            </a:endParaRPr>
          </a:p>
          <a:p>
            <a:pPr lvl="1" marL="74304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100" strike="noStrike" u="none">
              <a:solidFill>
                <a:srgbClr val="000000"/>
              </a:solidFill>
              <a:effectLst/>
              <a:uFillTx/>
              <a:latin typeface="Arial"/>
            </a:endParaRPr>
          </a:p>
          <a:p>
            <a:pPr lvl="1" marL="74304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1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7" name="PlaceHolder 1"/>
          <p:cNvSpPr>
            <a:spLocks noGrp="1"/>
          </p:cNvSpPr>
          <p:nvPr>
            <p:ph type="title"/>
          </p:nvPr>
        </p:nvSpPr>
        <p:spPr>
          <a:xfrm>
            <a:off x="693720" y="213840"/>
            <a:ext cx="7772400" cy="6289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Strategic Efforts</a:t>
            </a:r>
            <a:r>
              <a:rPr b="1" lang="en-US" sz="3000" strike="noStrike" u="none">
                <a:solidFill>
                  <a:srgbClr val="000000"/>
                </a:solidFill>
                <a:effectLst/>
                <a:uFillTx/>
                <a:latin typeface="Arial"/>
              </a:rPr>
              <a:t>	</a:t>
            </a:r>
            <a:endParaRPr b="1" lang="en-US" sz="3000" strike="noStrike" u="none">
              <a:solidFill>
                <a:srgbClr val="000000"/>
              </a:solidFill>
              <a:effectLst/>
              <a:uFillTx/>
              <a:latin typeface="Arial"/>
            </a:endParaRPr>
          </a:p>
        </p:txBody>
      </p:sp>
      <p:sp>
        <p:nvSpPr>
          <p:cNvPr id="108" name="PlaceHolder 2"/>
          <p:cNvSpPr>
            <a:spLocks noGrp="1"/>
          </p:cNvSpPr>
          <p:nvPr>
            <p:ph/>
          </p:nvPr>
        </p:nvSpPr>
        <p:spPr>
          <a:xfrm>
            <a:off x="685800" y="1002960"/>
            <a:ext cx="7772400" cy="4714920"/>
          </a:xfrm>
          <a:prstGeom prst="rect">
            <a:avLst/>
          </a:prstGeom>
          <a:noFill/>
          <a:ln w="0">
            <a:noFill/>
          </a:ln>
        </p:spPr>
        <p:txBody>
          <a:bodyPr lIns="90000" rIns="90000" tIns="46800" bIns="46800" anchor="t">
            <a:normAutofit fontScale="92500" lnSpcReduction="9999"/>
          </a:bodyPr>
          <a:p>
            <a:pPr marL="343080" indent="-343080">
              <a:lnSpc>
                <a:spcPct val="95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8240"/>
                </a:solidFill>
                <a:effectLst/>
                <a:uFillTx/>
                <a:latin typeface="Arial"/>
              </a:rPr>
              <a:t>WESTERN STATES</a:t>
            </a:r>
            <a:endParaRPr b="0" lang="en-US" sz="2200" strike="noStrike" u="none">
              <a:solidFill>
                <a:srgbClr val="000000"/>
              </a:solidFill>
              <a:effectLst/>
              <a:uFillTx/>
              <a:latin typeface="Arial"/>
            </a:endParaRPr>
          </a:p>
          <a:p>
            <a:pPr marL="343080" indent="-343080">
              <a:lnSpc>
                <a:spcPct val="95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Limited California fallout by establishing relationships at Western Governor’s Association </a:t>
            </a:r>
            <a:endParaRPr b="0" lang="en-US" sz="2000" strike="noStrike" u="none">
              <a:solidFill>
                <a:srgbClr val="000000"/>
              </a:solidFill>
              <a:effectLst/>
              <a:uFillTx/>
              <a:latin typeface="Arial"/>
            </a:endParaRPr>
          </a:p>
          <a:p>
            <a:pPr lvl="1" marL="743040" indent="-285840">
              <a:lnSpc>
                <a:spcPct val="95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Initiated communications to individual governors offices and their staff.  </a:t>
            </a:r>
            <a:endParaRPr b="0" lang="en-US" sz="2000" strike="noStrike" u="none">
              <a:solidFill>
                <a:srgbClr val="000000"/>
              </a:solidFill>
              <a:effectLst/>
              <a:uFillTx/>
              <a:latin typeface="Arial"/>
            </a:endParaRPr>
          </a:p>
          <a:p>
            <a:pPr lvl="1" marL="743040" indent="-285840">
              <a:lnSpc>
                <a:spcPct val="95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Developed and sustained relationships that have allowed us to be a credible and reliable source of information and ideas for the governor’s to defend against California anti-market proposals</a:t>
            </a:r>
            <a:endParaRPr b="0" lang="en-US" sz="2000" strike="noStrike" u="none">
              <a:solidFill>
                <a:srgbClr val="000000"/>
              </a:solidFill>
              <a:effectLst/>
              <a:uFillTx/>
              <a:latin typeface="Arial"/>
            </a:endParaRPr>
          </a:p>
          <a:p>
            <a:pPr marL="343080" indent="0">
              <a:lnSpc>
                <a:spcPct val="95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95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Prevented Government Intervention</a:t>
            </a:r>
            <a:endParaRPr b="0" lang="en-US" sz="2000" strike="noStrike" u="none">
              <a:solidFill>
                <a:srgbClr val="000000"/>
              </a:solidFill>
              <a:effectLst/>
              <a:uFillTx/>
              <a:latin typeface="Arial"/>
            </a:endParaRPr>
          </a:p>
          <a:p>
            <a:pPr lvl="1" marL="743040" indent="-285840">
              <a:lnSpc>
                <a:spcPct val="95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Sustained strong opposition among Republican governors against price caps.</a:t>
            </a:r>
            <a:endParaRPr b="0" lang="en-US" sz="2000" strike="noStrike" u="none">
              <a:solidFill>
                <a:srgbClr val="000000"/>
              </a:solidFill>
              <a:effectLst/>
              <a:uFillTx/>
              <a:latin typeface="Arial"/>
            </a:endParaRPr>
          </a:p>
          <a:p>
            <a:pPr lvl="1" marL="743040" indent="-285840">
              <a:lnSpc>
                <a:spcPct val="95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Obtained Democrat and Republican protests to FERC on California’s balkanization proposal.</a:t>
            </a:r>
            <a:endParaRPr b="0" lang="en-US" sz="2000" strike="noStrike" u="none">
              <a:solidFill>
                <a:srgbClr val="000000"/>
              </a:solidFill>
              <a:effectLst/>
              <a:uFillTx/>
              <a:latin typeface="Arial"/>
            </a:endParaRPr>
          </a:p>
          <a:p>
            <a:pPr lvl="1" marL="743040" indent="-285840">
              <a:lnSpc>
                <a:spcPct val="95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Participated in western transmission development and advocated market-based solutions to transmission improvements</a:t>
            </a:r>
            <a:endParaRPr b="0" lang="en-US" sz="2000" strike="noStrike" u="none">
              <a:solidFill>
                <a:srgbClr val="000000"/>
              </a:solidFill>
              <a:effectLst/>
              <a:uFillTx/>
              <a:latin typeface="Arial"/>
            </a:endParaRPr>
          </a:p>
          <a:p>
            <a:pPr lvl="1" marL="743040" indent="0">
              <a:lnSpc>
                <a:spcPct val="95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9" name="PlaceHolder 1"/>
          <p:cNvSpPr>
            <a:spLocks noGrp="1"/>
          </p:cNvSpPr>
          <p:nvPr>
            <p:ph type="title"/>
          </p:nvPr>
        </p:nvSpPr>
        <p:spPr>
          <a:xfrm>
            <a:off x="681120" y="200160"/>
            <a:ext cx="7772400" cy="6285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Strategic Efforts</a:t>
            </a:r>
            <a:r>
              <a:rPr b="1" lang="en-US" sz="3000" strike="noStrike" u="none">
                <a:solidFill>
                  <a:srgbClr val="000000"/>
                </a:solidFill>
                <a:effectLst/>
                <a:uFillTx/>
                <a:latin typeface="Arial"/>
              </a:rPr>
              <a:t>	</a:t>
            </a:r>
            <a:endParaRPr b="1" lang="en-US" sz="3000" strike="noStrike" u="none">
              <a:solidFill>
                <a:srgbClr val="000000"/>
              </a:solidFill>
              <a:effectLst/>
              <a:uFillTx/>
              <a:latin typeface="Arial"/>
            </a:endParaRPr>
          </a:p>
        </p:txBody>
      </p:sp>
      <p:sp>
        <p:nvSpPr>
          <p:cNvPr id="110" name="PlaceHolder 2"/>
          <p:cNvSpPr>
            <a:spLocks noGrp="1"/>
          </p:cNvSpPr>
          <p:nvPr>
            <p:ph/>
          </p:nvPr>
        </p:nvSpPr>
        <p:spPr>
          <a:xfrm>
            <a:off x="768240" y="1036800"/>
            <a:ext cx="7772400" cy="4714560"/>
          </a:xfrm>
          <a:prstGeom prst="rect">
            <a:avLst/>
          </a:prstGeom>
          <a:noFill/>
          <a:ln w="0">
            <a:noFill/>
          </a:ln>
        </p:spPr>
        <p:txBody>
          <a:bodyPr lIns="90000" rIns="90000" tIns="46800" bIns="46800" anchor="t">
            <a:normAutofit lnSpcReduction="9999"/>
          </a:bodyPr>
          <a:p>
            <a:pPr marL="343080" indent="-343080">
              <a:lnSpc>
                <a:spcPct val="90000"/>
              </a:lnSpc>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8240"/>
                </a:solidFill>
                <a:effectLst/>
                <a:uFillTx/>
                <a:latin typeface="Arial"/>
              </a:rPr>
              <a:t>CALIFORNIA</a:t>
            </a:r>
            <a:endParaRPr b="0" lang="en-US" sz="2200" strike="noStrike" u="none">
              <a:solidFill>
                <a:srgbClr val="000000"/>
              </a:solidFill>
              <a:effectLst/>
              <a:uFillTx/>
              <a:latin typeface="Arial"/>
            </a:endParaRPr>
          </a:p>
          <a:p>
            <a:pPr marL="343080" indent="-3430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8240"/>
                </a:solidFill>
                <a:effectLst/>
                <a:uFillTx/>
                <a:latin typeface="Arial"/>
              </a:rPr>
              <a:t>Public Relations</a:t>
            </a:r>
            <a:endParaRPr b="0" lang="en-US" sz="2000" strike="noStrike" u="none">
              <a:solidFill>
                <a:srgbClr val="000000"/>
              </a:solidFill>
              <a:effectLst/>
              <a:uFillTx/>
              <a:latin typeface="Arial"/>
            </a:endParaRPr>
          </a:p>
          <a:p>
            <a:pPr marL="343080" indent="-343080">
              <a:lnSpc>
                <a:spcPct val="90000"/>
              </a:lnSpc>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Completed two statewide polls and one opinion elite poll</a:t>
            </a:r>
            <a:endParaRPr b="0" lang="en-US" sz="2000" strike="noStrike" u="none">
              <a:solidFill>
                <a:srgbClr val="000000"/>
              </a:solidFill>
              <a:effectLst/>
              <a:uFillTx/>
              <a:latin typeface="Arial"/>
            </a:endParaRPr>
          </a:p>
          <a:p>
            <a:pPr marL="343080" indent="-343080">
              <a:lnSpc>
                <a:spcPct val="90000"/>
              </a:lnSpc>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Completed series of editorial board meetings across California</a:t>
            </a:r>
            <a:endParaRPr b="0" lang="en-US" sz="2000" strike="noStrike" u="none">
              <a:solidFill>
                <a:srgbClr val="000000"/>
              </a:solidFill>
              <a:effectLst/>
              <a:uFillTx/>
              <a:latin typeface="Arial"/>
            </a:endParaRPr>
          </a:p>
          <a:p>
            <a:pPr marL="343080" indent="-343080">
              <a:lnSpc>
                <a:spcPct val="90000"/>
              </a:lnSpc>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Published Op-Ed by Chairman Lay in San Francisco Chronicle</a:t>
            </a:r>
            <a:endParaRPr b="0" lang="en-US" sz="2000" strike="noStrike" u="none">
              <a:solidFill>
                <a:srgbClr val="000000"/>
              </a:solidFill>
              <a:effectLst/>
              <a:uFillTx/>
              <a:latin typeface="Arial"/>
            </a:endParaRPr>
          </a:p>
          <a:p>
            <a:pPr marL="343080" indent="-343080">
              <a:lnSpc>
                <a:spcPct val="90000"/>
              </a:lnSpc>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Launched CEO outreach effort </a:t>
            </a:r>
            <a:endParaRPr b="0" lang="en-US" sz="2000" strike="noStrike" u="none">
              <a:solidFill>
                <a:srgbClr val="000000"/>
              </a:solidFill>
              <a:effectLst/>
              <a:uFillTx/>
              <a:latin typeface="Arial"/>
            </a:endParaRPr>
          </a:p>
          <a:p>
            <a:pPr lvl="1" marL="743040" indent="-285840">
              <a:lnSpc>
                <a:spcPct val="90000"/>
              </a:lnSpc>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Series of letters/information packets from Chairman Lay to California’s top 150 CEOs</a:t>
            </a:r>
            <a:endParaRPr b="0" lang="en-US" sz="2000" strike="noStrike" u="none">
              <a:solidFill>
                <a:srgbClr val="000000"/>
              </a:solidFill>
              <a:effectLst/>
              <a:uFillTx/>
              <a:latin typeface="Arial"/>
            </a:endParaRPr>
          </a:p>
          <a:p>
            <a:pPr lvl="1" marL="743040" indent="-285840">
              <a:lnSpc>
                <a:spcPct val="90000"/>
              </a:lnSpc>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Spearheaded to meetings with 25 CEOs in San Jose and LA</a:t>
            </a:r>
            <a:endParaRPr b="0" lang="en-US" sz="2000" strike="noStrike" u="none">
              <a:solidFill>
                <a:srgbClr val="000000"/>
              </a:solidFill>
              <a:effectLst/>
              <a:uFillTx/>
              <a:latin typeface="Arial"/>
            </a:endParaRPr>
          </a:p>
          <a:p>
            <a:pPr marL="343080" indent="-343080">
              <a:lnSpc>
                <a:spcPct val="90000"/>
              </a:lnSpc>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Created crisis website (referenced in CEO outreach letters)</a:t>
            </a:r>
            <a:endParaRPr b="0" lang="en-US" sz="2000" strike="noStrike" u="none">
              <a:solidFill>
                <a:srgbClr val="000000"/>
              </a:solidFill>
              <a:effectLst/>
              <a:uFillTx/>
              <a:latin typeface="Arial"/>
            </a:endParaRPr>
          </a:p>
          <a:p>
            <a:pPr marL="343080" indent="-343080">
              <a:lnSpc>
                <a:spcPct val="90000"/>
              </a:lnSpc>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Participated in major speaking engagements </a:t>
            </a:r>
            <a:endParaRPr b="0" lang="en-US" sz="2000" strike="noStrike" u="none">
              <a:solidFill>
                <a:srgbClr val="000000"/>
              </a:solidFill>
              <a:effectLst/>
              <a:uFillTx/>
              <a:latin typeface="Arial"/>
            </a:endParaRPr>
          </a:p>
          <a:p>
            <a:pPr lvl="1" marL="743040" indent="-285840">
              <a:lnSpc>
                <a:spcPct val="90000"/>
              </a:lnSpc>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Commonwealth Club in San Francisco </a:t>
            </a:r>
            <a:endParaRPr b="0" lang="en-US" sz="2000" strike="noStrike" u="none">
              <a:solidFill>
                <a:srgbClr val="000000"/>
              </a:solidFill>
              <a:effectLst/>
              <a:uFillTx/>
              <a:latin typeface="Arial"/>
            </a:endParaRPr>
          </a:p>
          <a:p>
            <a:pPr lvl="1" marL="743040" indent="-285840">
              <a:lnSpc>
                <a:spcPct val="90000"/>
              </a:lnSpc>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Town Hall in LA (postponed)</a:t>
            </a:r>
            <a:endParaRPr b="0" lang="en-US" sz="2000" strike="noStrike" u="none">
              <a:solidFill>
                <a:srgbClr val="000000"/>
              </a:solidFill>
              <a:effectLst/>
              <a:uFillTx/>
              <a:latin typeface="Arial"/>
            </a:endParaRPr>
          </a:p>
          <a:p>
            <a:pPr marL="343080" indent="-343080">
              <a:lnSpc>
                <a:spcPct val="90000"/>
              </a:lnSpc>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In-person media briefings with energy and Sacramento reporters and columnists across California</a:t>
            </a:r>
            <a:endParaRPr b="0" lang="en-US" sz="2000" strike="noStrike" u="none">
              <a:solidFill>
                <a:srgbClr val="000000"/>
              </a:solidFill>
              <a:effectLst/>
              <a:uFillTx/>
              <a:latin typeface="Arial"/>
            </a:endParaRPr>
          </a:p>
          <a:p>
            <a:pPr marL="343080" indent="-3430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1" name="PlaceHolder 1"/>
          <p:cNvSpPr>
            <a:spLocks noGrp="1"/>
          </p:cNvSpPr>
          <p:nvPr>
            <p:ph type="title"/>
          </p:nvPr>
        </p:nvSpPr>
        <p:spPr>
          <a:xfrm>
            <a:off x="658800" y="-71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Strategic Efforts </a:t>
            </a:r>
            <a:r>
              <a:rPr b="0" lang="en-US" sz="2600" strike="noStrike" u="none">
                <a:solidFill>
                  <a:srgbClr val="000000"/>
                </a:solidFill>
                <a:effectLst/>
                <a:uFillTx/>
                <a:latin typeface="Arial"/>
              </a:rPr>
              <a:t>(cont.)</a:t>
            </a:r>
            <a:endParaRPr b="1" lang="en-US" sz="2600" strike="noStrike" u="none">
              <a:solidFill>
                <a:srgbClr val="000000"/>
              </a:solidFill>
              <a:effectLst/>
              <a:uFillTx/>
              <a:latin typeface="Arial"/>
            </a:endParaRPr>
          </a:p>
        </p:txBody>
      </p:sp>
      <p:sp>
        <p:nvSpPr>
          <p:cNvPr id="112" name="PlaceHolder 2"/>
          <p:cNvSpPr>
            <a:spLocks noGrp="1"/>
          </p:cNvSpPr>
          <p:nvPr>
            <p:ph/>
          </p:nvPr>
        </p:nvSpPr>
        <p:spPr>
          <a:xfrm>
            <a:off x="655200" y="1119240"/>
            <a:ext cx="7820280" cy="4114800"/>
          </a:xfrm>
          <a:prstGeom prst="rect">
            <a:avLst/>
          </a:prstGeom>
          <a:noFill/>
          <a:ln w="0">
            <a:noFill/>
          </a:ln>
        </p:spPr>
        <p:txBody>
          <a:bodyPr lIns="90000" rIns="90000" tIns="46800" bIns="46800" anchor="t">
            <a:normAutofit fontScale="92500" lnSpcReduction="9999"/>
          </a:bodyPr>
          <a:p>
            <a:pPr marL="343080" indent="-343080">
              <a:lnSpc>
                <a:spcPct val="90000"/>
              </a:lnSpc>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8240"/>
                </a:solidFill>
                <a:effectLst/>
                <a:uFillTx/>
                <a:latin typeface="Arial"/>
              </a:rPr>
              <a:t>CALIFORNIA</a:t>
            </a:r>
            <a:endParaRPr b="0" lang="en-US" sz="2200" strike="noStrike" u="none">
              <a:solidFill>
                <a:srgbClr val="000000"/>
              </a:solidFill>
              <a:effectLst/>
              <a:uFillTx/>
              <a:latin typeface="Arial"/>
            </a:endParaRPr>
          </a:p>
          <a:p>
            <a:pPr marL="343080" indent="-3430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8240"/>
                </a:solidFill>
                <a:effectLst/>
                <a:uFillTx/>
                <a:latin typeface="Arial"/>
              </a:rPr>
              <a:t>Legislative/Regulatory</a:t>
            </a:r>
            <a:endParaRPr b="0" lang="en-US" sz="2000" strike="noStrike" u="none">
              <a:solidFill>
                <a:srgbClr val="000000"/>
              </a:solidFill>
              <a:effectLst/>
              <a:uFillTx/>
              <a:latin typeface="Arial"/>
            </a:endParaRPr>
          </a:p>
          <a:p>
            <a:pPr marL="343080" indent="-343080">
              <a:lnSpc>
                <a:spcPct val="90000"/>
              </a:lnSpc>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Succeeded in getting CPUC to agree not to:</a:t>
            </a:r>
            <a:endParaRPr b="0" lang="en-US" sz="2000" strike="noStrike" u="none">
              <a:solidFill>
                <a:srgbClr val="000000"/>
              </a:solidFill>
              <a:effectLst/>
              <a:uFillTx/>
              <a:latin typeface="Arial"/>
            </a:endParaRPr>
          </a:p>
          <a:p>
            <a:pPr lvl="1" marL="743040" indent="-28584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Place rate-cap related surcharges on Direct Access customers in SDG&amp;E service territory</a:t>
            </a:r>
            <a:endParaRPr b="0" lang="en-US" sz="1800" strike="noStrike" u="none">
              <a:solidFill>
                <a:srgbClr val="000000"/>
              </a:solidFill>
              <a:effectLst/>
              <a:uFillTx/>
              <a:latin typeface="Arial"/>
            </a:endParaRPr>
          </a:p>
          <a:p>
            <a:pPr lvl="1" marL="743040" indent="-28584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Impose 3 cent rate increase on Direct Access customers in PG&amp;E and Edison service territories</a:t>
            </a:r>
            <a:endParaRPr b="0" lang="en-US" sz="1800" strike="noStrike" u="none">
              <a:solidFill>
                <a:srgbClr val="000000"/>
              </a:solidFill>
              <a:effectLst/>
              <a:uFillTx/>
              <a:latin typeface="Arial"/>
            </a:endParaRPr>
          </a:p>
          <a:p>
            <a:pPr marL="343080" indent="0">
              <a:lnSpc>
                <a:spcPct val="90000"/>
              </a:lnSpc>
              <a:spcBef>
                <a:spcPts val="476"/>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900" strike="noStrike" u="none">
              <a:solidFill>
                <a:srgbClr val="000000"/>
              </a:solidFill>
              <a:effectLst/>
              <a:uFillTx/>
              <a:latin typeface="Arial"/>
            </a:endParaRPr>
          </a:p>
          <a:p>
            <a:pPr marL="343080" indent="-343080">
              <a:lnSpc>
                <a:spcPct val="90000"/>
              </a:lnSpc>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Delayed CPUC votes which would suspend or end Direct Access</a:t>
            </a:r>
            <a:endParaRPr b="0" lang="en-US" sz="2000" strike="noStrike" u="none">
              <a:solidFill>
                <a:srgbClr val="000000"/>
              </a:solidFill>
              <a:effectLst/>
              <a:uFillTx/>
              <a:latin typeface="Arial"/>
            </a:endParaRPr>
          </a:p>
          <a:p>
            <a:pPr marL="34308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90000"/>
              </a:lnSpc>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Convinced Senators Dunn and Burton to postpone vote on Senator Dunn’s report recommending that the full Senate vote to:</a:t>
            </a:r>
            <a:endParaRPr b="0" lang="en-US" sz="2000" strike="noStrike" u="none">
              <a:solidFill>
                <a:srgbClr val="000000"/>
              </a:solidFill>
              <a:effectLst/>
              <a:uFillTx/>
              <a:latin typeface="Arial"/>
            </a:endParaRPr>
          </a:p>
          <a:p>
            <a:pPr lvl="1" marL="743040" indent="-28584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Find Enron in contempt</a:t>
            </a:r>
            <a:endParaRPr b="0" lang="en-US" sz="1800" strike="noStrike" u="none">
              <a:solidFill>
                <a:srgbClr val="000000"/>
              </a:solidFill>
              <a:effectLst/>
              <a:uFillTx/>
              <a:latin typeface="Arial"/>
            </a:endParaRPr>
          </a:p>
          <a:p>
            <a:pPr lvl="1" marL="743040" indent="-285840">
              <a:lnSpc>
                <a:spcPct val="90000"/>
              </a:lnSpc>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Impose steep fines pending compliance by Enron</a:t>
            </a:r>
            <a:endParaRPr b="0" lang="en-US" sz="1800" strike="noStrike" u="none">
              <a:solidFill>
                <a:srgbClr val="000000"/>
              </a:solidFill>
              <a:effectLst/>
              <a:uFillTx/>
              <a:latin typeface="Arial"/>
            </a:endParaRPr>
          </a:p>
          <a:p>
            <a:pPr marL="343080" indent="0">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3" name="PlaceHolder 1"/>
          <p:cNvSpPr>
            <a:spLocks noGrp="1"/>
          </p:cNvSpPr>
          <p:nvPr>
            <p:ph type="title"/>
          </p:nvPr>
        </p:nvSpPr>
        <p:spPr>
          <a:xfrm>
            <a:off x="658800" y="-4320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Summary of Strategic Efforts</a:t>
            </a:r>
            <a:endParaRPr b="1" lang="en-US" sz="3000" strike="noStrike" u="none">
              <a:solidFill>
                <a:srgbClr val="000000"/>
              </a:solidFill>
              <a:effectLst/>
              <a:uFillTx/>
              <a:latin typeface="Arial"/>
            </a:endParaRPr>
          </a:p>
        </p:txBody>
      </p:sp>
      <p:sp>
        <p:nvSpPr>
          <p:cNvPr id="114" name="PlaceHolder 2"/>
          <p:cNvSpPr>
            <a:spLocks noGrp="1"/>
          </p:cNvSpPr>
          <p:nvPr>
            <p:ph/>
          </p:nvPr>
        </p:nvSpPr>
        <p:spPr>
          <a:xfrm>
            <a:off x="285840" y="762120"/>
            <a:ext cx="8562960" cy="4114800"/>
          </a:xfrm>
          <a:prstGeom prst="rect">
            <a:avLst/>
          </a:prstGeom>
          <a:noFill/>
          <a:ln w="0">
            <a:noFill/>
          </a:ln>
        </p:spPr>
        <p:txBody>
          <a:bodyPr lIns="90000" rIns="90000" tIns="46800" bIns="46800" anchor="t">
            <a:normAutofit fontScale="85000" lnSpcReduction="19999"/>
          </a:bodyPr>
          <a:p>
            <a:pPr marL="343080" indent="-34308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8240"/>
                </a:solidFill>
                <a:effectLst/>
                <a:uFillTx/>
                <a:latin typeface="Arial"/>
              </a:rPr>
              <a:t>CALIFORNIA (cont.)</a:t>
            </a:r>
            <a:endParaRPr b="0" lang="en-US" sz="2200" strike="noStrike" u="none">
              <a:solidFill>
                <a:srgbClr val="000000"/>
              </a:solidFill>
              <a:effectLst/>
              <a:uFillTx/>
              <a:latin typeface="Arial"/>
            </a:endParaRPr>
          </a:p>
          <a:p>
            <a:pPr marL="343080" indent="-343080">
              <a:lnSpc>
                <a:spcPct val="9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Convinced CPUC to postpone a vote which would have</a:t>
            </a:r>
            <a:endParaRPr b="0" lang="en-US" sz="2000" strike="noStrike" u="none">
              <a:solidFill>
                <a:srgbClr val="000000"/>
              </a:solidFill>
              <a:effectLst/>
              <a:uFillTx/>
              <a:latin typeface="Arial"/>
            </a:endParaRPr>
          </a:p>
          <a:p>
            <a:pPr lvl="1" marL="743040" indent="-285840">
              <a:lnSpc>
                <a:spcPct val="9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Amended the way California applies the “PX credit” </a:t>
            </a:r>
            <a:endParaRPr b="0" lang="en-US" sz="1800" strike="noStrike" u="none">
              <a:solidFill>
                <a:srgbClr val="000000"/>
              </a:solidFill>
              <a:effectLst/>
              <a:uFillTx/>
              <a:latin typeface="Arial"/>
            </a:endParaRPr>
          </a:p>
          <a:p>
            <a:pPr lvl="1" marL="743040" indent="-285840">
              <a:lnSpc>
                <a:spcPct val="9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Harmed EES’ financial position</a:t>
            </a:r>
            <a:endParaRPr b="0" lang="en-US" sz="1800" strike="noStrike" u="none">
              <a:solidFill>
                <a:srgbClr val="000000"/>
              </a:solidFill>
              <a:effectLst/>
              <a:uFillTx/>
              <a:latin typeface="Arial"/>
            </a:endParaRPr>
          </a:p>
          <a:p>
            <a:pPr marL="343080" indent="-343080">
              <a:lnSpc>
                <a:spcPct val="9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Provided the California Assembly Speaker with analysis supporting a core/non-core electricity market structure in California, which the Speaker then embraced as his own and established a working group in an attempt to implement the proposal in California</a:t>
            </a:r>
            <a:endParaRPr b="0" lang="en-US" sz="2000" strike="noStrike" u="none">
              <a:solidFill>
                <a:srgbClr val="000000"/>
              </a:solidFill>
              <a:effectLst/>
              <a:uFillTx/>
              <a:latin typeface="Arial"/>
            </a:endParaRPr>
          </a:p>
          <a:p>
            <a:pPr marL="343080" indent="0">
              <a:lnSpc>
                <a:spcPct val="9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9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Helped reach an agreement with Edison to delay a PUC proceeding in which the Administrative Law Judge could have forced Enron to submit commercially sensitive information</a:t>
            </a:r>
            <a:endParaRPr b="0" lang="en-US" sz="2000" strike="noStrike" u="none">
              <a:solidFill>
                <a:srgbClr val="000000"/>
              </a:solidFill>
              <a:effectLst/>
              <a:uFillTx/>
              <a:latin typeface="Arial"/>
            </a:endParaRPr>
          </a:p>
          <a:p>
            <a:pPr marL="343080" indent="0">
              <a:lnSpc>
                <a:spcPct val="9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9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Convinced California policymakers to agree to:</a:t>
            </a:r>
            <a:endParaRPr b="0" lang="en-US" sz="2000" strike="noStrike" u="none">
              <a:solidFill>
                <a:srgbClr val="000000"/>
              </a:solidFill>
              <a:effectLst/>
              <a:uFillTx/>
              <a:latin typeface="Arial"/>
            </a:endParaRPr>
          </a:p>
          <a:p>
            <a:pPr lvl="1" marL="743040" indent="-285840">
              <a:lnSpc>
                <a:spcPct val="9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Raise prices in order to return the IOUs to creditworthiness</a:t>
            </a:r>
            <a:endParaRPr b="0" lang="en-US" sz="1800" strike="noStrike" u="none">
              <a:solidFill>
                <a:srgbClr val="000000"/>
              </a:solidFill>
              <a:effectLst/>
              <a:uFillTx/>
              <a:latin typeface="Arial"/>
            </a:endParaRPr>
          </a:p>
          <a:p>
            <a:pPr lvl="1" marL="743040" indent="-285840">
              <a:lnSpc>
                <a:spcPct val="9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Establish a “demand buy-down” proposal</a:t>
            </a:r>
            <a:endParaRPr b="0" lang="en-US" sz="1800" strike="noStrike" u="none">
              <a:solidFill>
                <a:srgbClr val="000000"/>
              </a:solidFill>
              <a:effectLst/>
              <a:uFillTx/>
              <a:latin typeface="Arial"/>
            </a:endParaRPr>
          </a:p>
          <a:p>
            <a:pPr lvl="1" marL="743040" indent="-285840">
              <a:lnSpc>
                <a:spcPct val="9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Focus on the need to expedite plant siting and construction</a:t>
            </a:r>
            <a:endParaRPr b="0" lang="en-US" sz="1800" strike="noStrike" u="none">
              <a:solidFill>
                <a:srgbClr val="000000"/>
              </a:solidFill>
              <a:effectLst/>
              <a:uFillTx/>
              <a:latin typeface="Arial"/>
            </a:endParaRPr>
          </a:p>
          <a:p>
            <a:pPr lvl="1" marL="743040" indent="-285840">
              <a:lnSpc>
                <a:spcPct val="9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Enter into long-term contracts to reduce exposure to price volatility</a:t>
            </a:r>
            <a:endParaRPr b="0" lang="en-US" sz="1800" strike="noStrike" u="none">
              <a:solidFill>
                <a:srgbClr val="000000"/>
              </a:solidFill>
              <a:effectLst/>
              <a:uFillTx/>
              <a:latin typeface="Arial"/>
            </a:endParaRPr>
          </a:p>
          <a:p>
            <a:pPr marL="343080" indent="-343080">
              <a:lnSpc>
                <a:spcPct val="9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Worked with Public Affairs team and Chairman Lay to persuade California business leaders to get involved in the effort to resolve</a:t>
            </a:r>
            <a:r>
              <a:rPr b="1" lang="en-US" sz="2000" strike="noStrike" u="none">
                <a:solidFill>
                  <a:srgbClr val="000000"/>
                </a:solidFill>
                <a:effectLst/>
                <a:uFillTx/>
                <a:latin typeface="Arial"/>
              </a:rPr>
              <a:t> </a:t>
            </a:r>
            <a:r>
              <a:rPr b="0" lang="en-US" sz="2000" strike="noStrike" u="none">
                <a:solidFill>
                  <a:srgbClr val="000000"/>
                </a:solidFill>
                <a:effectLst/>
                <a:uFillTx/>
                <a:latin typeface="Arial"/>
              </a:rPr>
              <a:t>California’s energy crisis</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5" name="PlaceHolder 1"/>
          <p:cNvSpPr>
            <a:spLocks noGrp="1"/>
          </p:cNvSpPr>
          <p:nvPr>
            <p:ph type="title"/>
          </p:nvPr>
        </p:nvSpPr>
        <p:spPr>
          <a:xfrm>
            <a:off x="673200" y="-4320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Price Risk Management Initiative</a:t>
            </a:r>
            <a:endParaRPr b="1" lang="en-US" sz="3000" strike="noStrike" u="none">
              <a:solidFill>
                <a:srgbClr val="000000"/>
              </a:solidFill>
              <a:effectLst/>
              <a:uFillTx/>
              <a:latin typeface="Arial"/>
            </a:endParaRPr>
          </a:p>
        </p:txBody>
      </p:sp>
      <p:sp>
        <p:nvSpPr>
          <p:cNvPr id="116" name="PlaceHolder 2"/>
          <p:cNvSpPr>
            <a:spLocks noGrp="1"/>
          </p:cNvSpPr>
          <p:nvPr>
            <p:ph/>
          </p:nvPr>
        </p:nvSpPr>
        <p:spPr>
          <a:xfrm>
            <a:off x="252360" y="925560"/>
            <a:ext cx="8677440" cy="4114800"/>
          </a:xfrm>
          <a:prstGeom prst="rect">
            <a:avLst/>
          </a:prstGeom>
          <a:noFill/>
          <a:ln w="0">
            <a:noFill/>
          </a:ln>
        </p:spPr>
        <p:txBody>
          <a:bodyPr lIns="90000" rIns="90000" tIns="46800" bIns="46800" anchor="t">
            <a:normAutofit fontScale="77500" lnSpcReduction="19999"/>
          </a:bodyPr>
          <a:p>
            <a:pPr marL="343080" indent="-343080">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8240"/>
                </a:solidFill>
                <a:effectLst/>
                <a:uFillTx/>
                <a:latin typeface="Arial"/>
              </a:rPr>
              <a:t>Price Risk Management Initiative</a:t>
            </a:r>
            <a:endParaRPr b="0" lang="en-US" sz="2200" strike="noStrike" u="none">
              <a:solidFill>
                <a:srgbClr val="000000"/>
              </a:solidFill>
              <a:effectLst/>
              <a:uFillTx/>
              <a:latin typeface="Arial"/>
            </a:endParaRPr>
          </a:p>
          <a:p>
            <a:pPr marL="343080" indent="-3430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Objective</a:t>
            </a:r>
            <a:endParaRPr b="0" lang="en-US" sz="2000" strike="noStrike" u="none">
              <a:solidFill>
                <a:srgbClr val="000000"/>
              </a:solidFill>
              <a:effectLst/>
              <a:uFillTx/>
              <a:latin typeface="Arial"/>
            </a:endParaRPr>
          </a:p>
          <a:p>
            <a:pPr lvl="1" marL="743040" indent="-285840">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Create commercial opportunities</a:t>
            </a:r>
            <a:endParaRPr b="0" lang="en-US" sz="1800" strike="noStrike" u="none">
              <a:solidFill>
                <a:srgbClr val="000000"/>
              </a:solidFill>
              <a:effectLst/>
              <a:uFillTx/>
              <a:latin typeface="Arial"/>
            </a:endParaRPr>
          </a:p>
          <a:p>
            <a:pPr lvl="1" marL="743040" indent="-285840">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Imbed price risk management in utility/regulatory mindset</a:t>
            </a:r>
            <a:endParaRPr b="0" lang="en-US" sz="1800" strike="noStrike" u="none">
              <a:solidFill>
                <a:srgbClr val="000000"/>
              </a:solidFill>
              <a:effectLst/>
              <a:uFillTx/>
              <a:latin typeface="Arial"/>
            </a:endParaRPr>
          </a:p>
          <a:p>
            <a:pPr lvl="1" marL="743040" indent="-285840">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Disengage utilities from merchant function</a:t>
            </a:r>
            <a:endParaRPr b="0" lang="en-US" sz="1800" strike="noStrike" u="none">
              <a:solidFill>
                <a:srgbClr val="000000"/>
              </a:solidFill>
              <a:effectLst/>
              <a:uFillTx/>
              <a:latin typeface="Arial"/>
            </a:endParaRPr>
          </a:p>
          <a:p>
            <a:pPr lvl="1" marL="74304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Accomplishments</a:t>
            </a:r>
            <a:endParaRPr b="0" lang="en-US" sz="2000" strike="noStrike" u="none">
              <a:solidFill>
                <a:srgbClr val="000000"/>
              </a:solidFill>
              <a:effectLst/>
              <a:uFillTx/>
              <a:latin typeface="Arial"/>
            </a:endParaRPr>
          </a:p>
          <a:p>
            <a:pPr lvl="1" marL="743040" indent="-285840">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Produced and delivered comprehensive report to EES identifying commercial opportunities to provide structured supply services (specific opportunities identified in 15 states)</a:t>
            </a:r>
            <a:endParaRPr b="0" lang="en-US" sz="1800" strike="noStrike" u="none">
              <a:solidFill>
                <a:srgbClr val="000000"/>
              </a:solidFill>
              <a:effectLst/>
              <a:uFillTx/>
              <a:latin typeface="Arial"/>
            </a:endParaRPr>
          </a:p>
          <a:p>
            <a:pPr lvl="1" marL="743040" indent="-285840">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Partnered with EES in preliminary discussions with utilities subject to retail open access regarding the outsourcing of last resort service as a retail obligation (favorable responses in CT, IL, ME, MA, NJ, NY and PA)</a:t>
            </a:r>
            <a:endParaRPr b="0" lang="en-US" sz="1800" strike="noStrike" u="none">
              <a:solidFill>
                <a:srgbClr val="000000"/>
              </a:solidFill>
              <a:effectLst/>
              <a:uFillTx/>
              <a:latin typeface="Arial"/>
            </a:endParaRPr>
          </a:p>
          <a:p>
            <a:pPr lvl="1" marL="743040" indent="-285840">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Assisted EES in approaching municipal utilities exempt from retail access regarding the provision of EES products and services through the municipal utility (favorable responses in FL and TX)</a:t>
            </a:r>
            <a:endParaRPr b="0" lang="en-US" sz="1800" strike="noStrike" u="none">
              <a:solidFill>
                <a:srgbClr val="000000"/>
              </a:solidFill>
              <a:effectLst/>
              <a:uFillTx/>
              <a:latin typeface="Arial"/>
            </a:endParaRPr>
          </a:p>
          <a:p>
            <a:pPr lvl="1" marL="743040" indent="-285840">
              <a:spcBef>
                <a:spcPts val="451"/>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Developed template presentation suitable for commission staff</a:t>
            </a:r>
            <a:endParaRPr b="0" lang="en-US" sz="1800" strike="noStrike" u="none">
              <a:solidFill>
                <a:srgbClr val="000000"/>
              </a:solidFill>
              <a:effectLst/>
              <a:uFillTx/>
              <a:latin typeface="Arial"/>
            </a:endParaRPr>
          </a:p>
          <a:p>
            <a:pPr lvl="1" marL="743040" indent="-28584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7" name="PlaceHolder 1"/>
          <p:cNvSpPr>
            <a:spLocks noGrp="1"/>
          </p:cNvSpPr>
          <p:nvPr>
            <p:ph type="title"/>
          </p:nvPr>
        </p:nvSpPr>
        <p:spPr>
          <a:xfrm>
            <a:off x="658800" y="-4320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Price Risk Management Initiative </a:t>
            </a:r>
            <a:r>
              <a:rPr b="0" lang="en-US" sz="2600" strike="noStrike" u="none">
                <a:solidFill>
                  <a:srgbClr val="000000"/>
                </a:solidFill>
                <a:effectLst/>
                <a:uFillTx/>
                <a:latin typeface="Arial"/>
              </a:rPr>
              <a:t>(cont.)</a:t>
            </a:r>
            <a:endParaRPr b="1" lang="en-US" sz="2600" strike="noStrike" u="none">
              <a:solidFill>
                <a:srgbClr val="000000"/>
              </a:solidFill>
              <a:effectLst/>
              <a:uFillTx/>
              <a:latin typeface="Arial"/>
            </a:endParaRPr>
          </a:p>
        </p:txBody>
      </p:sp>
      <p:sp>
        <p:nvSpPr>
          <p:cNvPr id="118" name="PlaceHolder 2"/>
          <p:cNvSpPr>
            <a:spLocks noGrp="1"/>
          </p:cNvSpPr>
          <p:nvPr>
            <p:ph/>
          </p:nvPr>
        </p:nvSpPr>
        <p:spPr>
          <a:xfrm>
            <a:off x="689040" y="1123920"/>
            <a:ext cx="7772400" cy="4114800"/>
          </a:xfrm>
          <a:prstGeom prst="rect">
            <a:avLst/>
          </a:prstGeom>
          <a:noFill/>
          <a:ln w="0">
            <a:noFill/>
          </a:ln>
        </p:spPr>
        <p:txBody>
          <a:bodyPr lIns="90000" rIns="90000" tIns="46800" bIns="46800" anchor="t">
            <a:normAutofit lnSpcReduction="9999"/>
          </a:bodyPr>
          <a:p>
            <a:pPr marL="343080" indent="-3430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8240"/>
                </a:solidFill>
                <a:effectLst/>
                <a:uFillTx/>
                <a:latin typeface="Arial"/>
              </a:rPr>
              <a:t>Price Risk Management </a:t>
            </a:r>
            <a:endParaRPr b="0" lang="en-US" sz="2000" strike="noStrike" u="none">
              <a:solidFill>
                <a:srgbClr val="000000"/>
              </a:solidFill>
              <a:effectLst/>
              <a:uFillTx/>
              <a:latin typeface="Arial"/>
            </a:endParaRPr>
          </a:p>
          <a:p>
            <a:pPr marL="343080" indent="-343080">
              <a:lnSpc>
                <a:spcPct val="90000"/>
              </a:lnSpc>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Accomplishments (cont.)</a:t>
            </a:r>
            <a:endParaRPr b="0" lang="en-US" sz="2000" strike="noStrike" u="none">
              <a:solidFill>
                <a:srgbClr val="000000"/>
              </a:solidFill>
              <a:effectLst/>
              <a:uFillTx/>
              <a:latin typeface="Arial"/>
            </a:endParaRPr>
          </a:p>
          <a:p>
            <a:pPr lvl="1" marL="743040" indent="-285840">
              <a:lnSpc>
                <a:spcPct val="90000"/>
              </a:lnSpc>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Produced detailed matrix identifying state-by-state use of hedging tools</a:t>
            </a:r>
            <a:endParaRPr b="0" lang="en-US" sz="2000" strike="noStrike" u="none">
              <a:solidFill>
                <a:srgbClr val="000000"/>
              </a:solidFill>
              <a:effectLst/>
              <a:uFillTx/>
              <a:latin typeface="Arial"/>
            </a:endParaRPr>
          </a:p>
          <a:p>
            <a:pPr lvl="1" marL="743040" indent="-285840">
              <a:lnSpc>
                <a:spcPct val="90000"/>
              </a:lnSpc>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Compiled package of resource materials on price risk management that have been distributed to colleagues in several offices</a:t>
            </a:r>
            <a:endParaRPr b="0" lang="en-US" sz="2000" strike="noStrike" u="none">
              <a:solidFill>
                <a:srgbClr val="000000"/>
              </a:solidFill>
              <a:effectLst/>
              <a:uFillTx/>
              <a:latin typeface="Arial"/>
            </a:endParaRPr>
          </a:p>
          <a:p>
            <a:pPr marL="343080" indent="-3430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lnSpc>
                <a:spcPct val="90000"/>
              </a:lnSpc>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Going Forward</a:t>
            </a:r>
            <a:endParaRPr b="0" lang="en-US" sz="2000" strike="noStrike" u="none">
              <a:solidFill>
                <a:srgbClr val="000000"/>
              </a:solidFill>
              <a:effectLst/>
              <a:uFillTx/>
              <a:latin typeface="Arial"/>
            </a:endParaRPr>
          </a:p>
          <a:p>
            <a:pPr lvl="1" marL="743040" indent="-285840">
              <a:lnSpc>
                <a:spcPct val="90000"/>
              </a:lnSpc>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Realize specific commercial opportunities on wholesale and retail level</a:t>
            </a:r>
            <a:endParaRPr b="0" lang="en-US" sz="2000" strike="noStrike" u="none">
              <a:solidFill>
                <a:srgbClr val="000000"/>
              </a:solidFill>
              <a:effectLst/>
              <a:uFillTx/>
              <a:latin typeface="Arial"/>
            </a:endParaRPr>
          </a:p>
          <a:p>
            <a:pPr lvl="1" marL="743040" indent="-285840">
              <a:lnSpc>
                <a:spcPct val="90000"/>
              </a:lnSpc>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Focus efforts on specific commissions </a:t>
            </a:r>
            <a:endParaRPr b="0" lang="en-US" sz="2000" strike="noStrike" u="none">
              <a:solidFill>
                <a:srgbClr val="000000"/>
              </a:solidFill>
              <a:effectLst/>
              <a:uFillTx/>
              <a:latin typeface="Arial"/>
            </a:endParaRPr>
          </a:p>
          <a:p>
            <a:pPr lvl="1" marL="743040" indent="-285840">
              <a:lnSpc>
                <a:spcPct val="90000"/>
              </a:lnSpc>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Continue general outreach</a:t>
            </a:r>
            <a:endParaRPr b="0" lang="en-US" sz="2000" strike="noStrike" u="none">
              <a:solidFill>
                <a:srgbClr val="000000"/>
              </a:solidFill>
              <a:effectLst/>
              <a:uFillTx/>
              <a:latin typeface="Arial"/>
            </a:endParaRPr>
          </a:p>
          <a:p>
            <a:pPr marL="343080" indent="-343080">
              <a:lnSpc>
                <a:spcPct val="9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9" name="PlaceHolder 1"/>
          <p:cNvSpPr>
            <a:spLocks noGrp="1"/>
          </p:cNvSpPr>
          <p:nvPr>
            <p:ph type="title"/>
          </p:nvPr>
        </p:nvSpPr>
        <p:spPr>
          <a:xfrm>
            <a:off x="679320" y="114480"/>
            <a:ext cx="7772400" cy="6285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Going Forward </a:t>
            </a:r>
            <a:endParaRPr b="1" lang="en-US" sz="3000" strike="noStrike" u="none">
              <a:solidFill>
                <a:srgbClr val="000000"/>
              </a:solidFill>
              <a:effectLst/>
              <a:uFillTx/>
              <a:latin typeface="Arial"/>
            </a:endParaRPr>
          </a:p>
        </p:txBody>
      </p:sp>
      <p:sp>
        <p:nvSpPr>
          <p:cNvPr id="120" name="PlaceHolder 2"/>
          <p:cNvSpPr>
            <a:spLocks noGrp="1"/>
          </p:cNvSpPr>
          <p:nvPr>
            <p:ph/>
          </p:nvPr>
        </p:nvSpPr>
        <p:spPr>
          <a:xfrm>
            <a:off x="233280" y="1149480"/>
            <a:ext cx="8832960" cy="4086000"/>
          </a:xfrm>
          <a:prstGeom prst="rect">
            <a:avLst/>
          </a:prstGeom>
          <a:noFill/>
          <a:ln w="0">
            <a:noFill/>
          </a:ln>
        </p:spPr>
        <p:txBody>
          <a:bodyPr lIns="90000" rIns="90000" tIns="46800" bIns="46800" anchor="t">
            <a:normAutofit/>
          </a:bodyPr>
          <a:p>
            <a:pPr marL="343080" indent="-34308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8240"/>
                </a:solidFill>
                <a:effectLst/>
                <a:uFillTx/>
                <a:latin typeface="Arial"/>
              </a:rPr>
              <a:t>WASHINGTON, DC</a:t>
            </a:r>
            <a:endParaRPr b="0" lang="en-US" sz="2600" strike="noStrike" u="none">
              <a:solidFill>
                <a:srgbClr val="000000"/>
              </a:solidFill>
              <a:effectLst/>
              <a:uFillTx/>
              <a:latin typeface="Arial"/>
            </a:endParaRPr>
          </a:p>
          <a:p>
            <a:pPr marL="343080" indent="-34308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600" strike="noStrike" u="none">
              <a:solidFill>
                <a:srgbClr val="000000"/>
              </a:solidFill>
              <a:effectLst/>
              <a:uFillTx/>
              <a:latin typeface="Arial"/>
            </a:endParaRPr>
          </a:p>
          <a:p>
            <a:pPr marL="343080" indent="-34308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343080" indent="-343080">
              <a:lnSpc>
                <a:spcPct val="8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a:rPr>
              <a:t>Continue lobbying efforts against price controls, refund issues and other anti-energy amendments</a:t>
            </a:r>
            <a:endParaRPr b="0" lang="en-US" sz="2100" strike="noStrike" u="none">
              <a:solidFill>
                <a:srgbClr val="000000"/>
              </a:solidFill>
              <a:effectLst/>
              <a:uFillTx/>
              <a:latin typeface="Arial"/>
            </a:endParaRPr>
          </a:p>
          <a:p>
            <a:pPr marL="343080" indent="-34308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Arial"/>
            </a:endParaRPr>
          </a:p>
          <a:p>
            <a:pPr marL="343080" indent="-343080">
              <a:lnSpc>
                <a:spcPct val="8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a:rPr>
              <a:t>Continue Support of FERC RTO Order</a:t>
            </a:r>
            <a:endParaRPr b="0" lang="en-US" sz="2100" strike="noStrike" u="none">
              <a:solidFill>
                <a:srgbClr val="000000"/>
              </a:solidFill>
              <a:effectLst/>
              <a:uFillTx/>
              <a:latin typeface="Arial"/>
            </a:endParaRPr>
          </a:p>
          <a:p>
            <a:pPr lvl="1" marL="743040" indent="-285840">
              <a:lnSpc>
                <a:spcPct val="8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Participation in federal mediation hearings</a:t>
            </a:r>
            <a:endParaRPr b="0" lang="en-US" sz="2000" strike="noStrike" u="none">
              <a:solidFill>
                <a:srgbClr val="000000"/>
              </a:solidFill>
              <a:effectLst/>
              <a:uFillTx/>
              <a:latin typeface="Arial"/>
            </a:endParaRPr>
          </a:p>
          <a:p>
            <a:pPr lvl="1" marL="743040" indent="-285840">
              <a:lnSpc>
                <a:spcPct val="8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Increase advocacy/education among key state regulators</a:t>
            </a:r>
            <a:endParaRPr b="0" lang="en-US" sz="2000" strike="noStrike" u="none">
              <a:solidFill>
                <a:srgbClr val="000000"/>
              </a:solidFill>
              <a:effectLst/>
              <a:uFillTx/>
              <a:latin typeface="Arial"/>
            </a:endParaRPr>
          </a:p>
          <a:p>
            <a:pPr lvl="1" marL="743040" indent="-285840">
              <a:lnSpc>
                <a:spcPct val="8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Increase education and maintain neutrality among Western Governors</a:t>
            </a:r>
            <a:endParaRPr b="0" lang="en-US" sz="2000" strike="noStrike" u="none">
              <a:solidFill>
                <a:srgbClr val="000000"/>
              </a:solidFill>
              <a:effectLst/>
              <a:uFillTx/>
              <a:latin typeface="Arial"/>
            </a:endParaRPr>
          </a:p>
          <a:p>
            <a:pPr marL="343080" indent="0">
              <a:lnSpc>
                <a:spcPct val="8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100" strike="noStrike" u="none">
              <a:solidFill>
                <a:srgbClr val="000000"/>
              </a:solidFill>
              <a:effectLst/>
              <a:uFillTx/>
              <a:latin typeface="Arial"/>
            </a:endParaRPr>
          </a:p>
          <a:p>
            <a:pPr marL="343080" indent="-343080">
              <a:lnSpc>
                <a:spcPct val="8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a:rPr>
              <a:t>Financial support of EPSA ad campaign</a:t>
            </a:r>
            <a:endParaRPr b="0" lang="en-US" sz="2100" strike="noStrike" u="none">
              <a:solidFill>
                <a:srgbClr val="000000"/>
              </a:solidFill>
              <a:effectLst/>
              <a:uFillTx/>
              <a:latin typeface="Arial"/>
            </a:endParaRPr>
          </a:p>
          <a:p>
            <a:pPr marL="343080" indent="-34308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1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1" name="PlaceHolder 1"/>
          <p:cNvSpPr>
            <a:spLocks noGrp="1"/>
          </p:cNvSpPr>
          <p:nvPr>
            <p:ph type="title"/>
          </p:nvPr>
        </p:nvSpPr>
        <p:spPr>
          <a:xfrm>
            <a:off x="658800" y="-71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Going Forward </a:t>
            </a:r>
            <a:r>
              <a:rPr b="0" lang="en-US" sz="3000" strike="noStrike" u="none">
                <a:solidFill>
                  <a:srgbClr val="000000"/>
                </a:solidFill>
                <a:effectLst/>
                <a:uFillTx/>
                <a:latin typeface="Arial"/>
              </a:rPr>
              <a:t>(cont.)</a:t>
            </a:r>
            <a:endParaRPr b="1" lang="en-US" sz="3000" strike="noStrike" u="none">
              <a:solidFill>
                <a:srgbClr val="000000"/>
              </a:solidFill>
              <a:effectLst/>
              <a:uFillTx/>
              <a:latin typeface="Arial"/>
            </a:endParaRPr>
          </a:p>
        </p:txBody>
      </p:sp>
      <p:sp>
        <p:nvSpPr>
          <p:cNvPr id="122" name="PlaceHolder 2"/>
          <p:cNvSpPr>
            <a:spLocks noGrp="1"/>
          </p:cNvSpPr>
          <p:nvPr>
            <p:ph/>
          </p:nvPr>
        </p:nvSpPr>
        <p:spPr>
          <a:xfrm>
            <a:off x="671400" y="1275840"/>
            <a:ext cx="7772400" cy="4534200"/>
          </a:xfrm>
          <a:prstGeom prst="rect">
            <a:avLst/>
          </a:prstGeom>
          <a:noFill/>
          <a:ln w="0">
            <a:noFill/>
          </a:ln>
        </p:spPr>
        <p:txBody>
          <a:bodyPr lIns="90000" rIns="90000" tIns="46800" bIns="46800" anchor="t">
            <a:normAutofit/>
          </a:bodyPr>
          <a:p>
            <a:pPr marL="343080" indent="-34308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8240"/>
                </a:solidFill>
                <a:effectLst/>
                <a:uFillTx/>
                <a:latin typeface="Arial"/>
              </a:rPr>
              <a:t>NEW YORK</a:t>
            </a:r>
            <a:endParaRPr b="0" lang="en-US" sz="2600" strike="noStrike" u="none">
              <a:solidFill>
                <a:srgbClr val="000000"/>
              </a:solidFill>
              <a:effectLst/>
              <a:uFillTx/>
              <a:latin typeface="Arial"/>
            </a:endParaRPr>
          </a:p>
          <a:p>
            <a:pPr marL="343080" indent="-343080">
              <a:lnSpc>
                <a:spcPct val="8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a:rPr>
              <a:t>Advocate single RTO for Northeast</a:t>
            </a:r>
            <a:endParaRPr b="0" lang="en-US" sz="2100" strike="noStrike" u="none">
              <a:solidFill>
                <a:srgbClr val="000000"/>
              </a:solidFill>
              <a:effectLst/>
              <a:uFillTx/>
              <a:latin typeface="Arial"/>
            </a:endParaRPr>
          </a:p>
          <a:p>
            <a:pPr marL="343080" indent="-34308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100" strike="noStrike" u="none">
              <a:solidFill>
                <a:srgbClr val="000000"/>
              </a:solidFill>
              <a:effectLst/>
              <a:uFillTx/>
              <a:latin typeface="Arial"/>
            </a:endParaRPr>
          </a:p>
          <a:p>
            <a:pPr marL="343080" indent="-343080">
              <a:lnSpc>
                <a:spcPct val="8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a:rPr>
              <a:t>Establish IPPNY as the authoritative industry voice in the policy debate over New York’s energy future</a:t>
            </a:r>
            <a:endParaRPr b="0" lang="en-US" sz="2100" strike="noStrike" u="none">
              <a:solidFill>
                <a:srgbClr val="000000"/>
              </a:solidFill>
              <a:effectLst/>
              <a:uFillTx/>
              <a:latin typeface="Arial"/>
            </a:endParaRPr>
          </a:p>
          <a:p>
            <a:pPr marL="343080" indent="-34308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100" strike="noStrike" u="none">
              <a:solidFill>
                <a:srgbClr val="000000"/>
              </a:solidFill>
              <a:effectLst/>
              <a:uFillTx/>
              <a:latin typeface="Arial"/>
            </a:endParaRPr>
          </a:p>
          <a:p>
            <a:pPr marL="343080" indent="-343080">
              <a:lnSpc>
                <a:spcPct val="8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a:rPr>
              <a:t>Influence policy makers and other opinion leaders to maintain momentum toward deregulated, competitive power markets</a:t>
            </a:r>
            <a:endParaRPr b="0" lang="en-US" sz="2100" strike="noStrike" u="none">
              <a:solidFill>
                <a:srgbClr val="000000"/>
              </a:solidFill>
              <a:effectLst/>
              <a:uFillTx/>
              <a:latin typeface="Arial"/>
            </a:endParaRPr>
          </a:p>
          <a:p>
            <a:pPr marL="343080" indent="-34308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100" strike="noStrike" u="none">
              <a:solidFill>
                <a:srgbClr val="000000"/>
              </a:solidFill>
              <a:effectLst/>
              <a:uFillTx/>
              <a:latin typeface="Arial"/>
            </a:endParaRPr>
          </a:p>
          <a:p>
            <a:pPr marL="343080" indent="-343080">
              <a:lnSpc>
                <a:spcPct val="8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a:rPr>
              <a:t>Protect against potential backlash against power providers in the event of supply/demand imbalances, energy shortages and price spikes in 2002</a:t>
            </a:r>
            <a:endParaRPr b="0" lang="en-US" sz="2100" strike="noStrike" u="none">
              <a:solidFill>
                <a:srgbClr val="000000"/>
              </a:solidFill>
              <a:effectLst/>
              <a:uFillTx/>
              <a:latin typeface="Arial"/>
            </a:endParaRPr>
          </a:p>
          <a:p>
            <a:pPr marL="343080" indent="-34308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100" strike="noStrike" u="none">
              <a:solidFill>
                <a:srgbClr val="000000"/>
              </a:solidFill>
              <a:effectLst/>
              <a:uFillTx/>
              <a:latin typeface="Arial"/>
            </a:endParaRPr>
          </a:p>
          <a:p>
            <a:pPr marL="343080" indent="-343080">
              <a:lnSpc>
                <a:spcPct val="8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a:rPr>
              <a:t>Keep energy on the front burner in New York</a:t>
            </a:r>
            <a:endParaRPr b="0" lang="en-US" sz="2100" strike="noStrike" u="none">
              <a:solidFill>
                <a:srgbClr val="000000"/>
              </a:solidFill>
              <a:effectLst/>
              <a:uFillTx/>
              <a:latin typeface="Arial"/>
            </a:endParaRPr>
          </a:p>
          <a:p>
            <a:pPr marL="343080" indent="0">
              <a:lnSpc>
                <a:spcPct val="8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100" strike="noStrike" u="none">
              <a:solidFill>
                <a:srgbClr val="000000"/>
              </a:solidFill>
              <a:effectLst/>
              <a:uFillTx/>
              <a:latin typeface="Arial"/>
            </a:endParaRPr>
          </a:p>
          <a:p>
            <a:pPr marL="343080" indent="-343080">
              <a:lnSpc>
                <a:spcPct val="8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a:rPr>
              <a:t>Potential support for issue-based ad campaign</a:t>
            </a:r>
            <a:endParaRPr b="0" lang="en-US" sz="2100" strike="noStrike" u="none">
              <a:solidFill>
                <a:srgbClr val="000000"/>
              </a:solidFill>
              <a:effectLst/>
              <a:uFillTx/>
              <a:latin typeface="Arial"/>
            </a:endParaRPr>
          </a:p>
          <a:p>
            <a:pPr marL="343080" indent="0">
              <a:spcBef>
                <a:spcPts val="5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1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89040" y="-65520"/>
            <a:ext cx="7772400" cy="12193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	</a:t>
            </a:r>
            <a:r>
              <a:rPr b="1" lang="en-US" sz="3000" strike="noStrike" u="none">
                <a:solidFill>
                  <a:srgbClr val="000000"/>
                </a:solidFill>
                <a:effectLst/>
                <a:uFillTx/>
                <a:latin typeface="Arial"/>
              </a:rPr>
              <a:t>Overview</a:t>
            </a:r>
            <a:r>
              <a:rPr b="1" lang="en-US" sz="3000" strike="noStrike" u="none">
                <a:solidFill>
                  <a:srgbClr val="000000"/>
                </a:solidFill>
                <a:effectLst/>
                <a:uFillTx/>
                <a:latin typeface="Arial"/>
              </a:rPr>
              <a:t>	</a:t>
            </a:r>
            <a:r>
              <a:rPr b="1" lang="en-US" sz="3000" strike="noStrike" u="none">
                <a:solidFill>
                  <a:srgbClr val="000000"/>
                </a:solidFill>
                <a:effectLst/>
                <a:uFillTx/>
                <a:latin typeface="Arial"/>
              </a:rPr>
              <a:t>	</a:t>
            </a:r>
            <a:endParaRPr b="1" lang="en-US" sz="3000" strike="noStrike" u="none">
              <a:solidFill>
                <a:srgbClr val="000000"/>
              </a:solidFill>
              <a:effectLst/>
              <a:uFillTx/>
              <a:latin typeface="Arial"/>
            </a:endParaRPr>
          </a:p>
        </p:txBody>
      </p:sp>
      <p:sp>
        <p:nvSpPr>
          <p:cNvPr id="26" name="PlaceHolder 2"/>
          <p:cNvSpPr>
            <a:spLocks noGrp="1"/>
          </p:cNvSpPr>
          <p:nvPr>
            <p:ph/>
          </p:nvPr>
        </p:nvSpPr>
        <p:spPr>
          <a:xfrm>
            <a:off x="685800" y="947520"/>
            <a:ext cx="7772400" cy="5638680"/>
          </a:xfrm>
          <a:prstGeom prst="rect">
            <a:avLst/>
          </a:prstGeom>
          <a:noFill/>
          <a:ln w="0">
            <a:noFill/>
          </a:ln>
        </p:spPr>
        <p:txBody>
          <a:bodyPr lIns="90000" rIns="90000" tIns="46800" bIns="46800" anchor="t">
            <a:normAutofit/>
          </a:bodyPr>
          <a:p>
            <a:pPr marL="343080" indent="-3430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Campaign Objectives</a:t>
            </a:r>
            <a:endParaRPr b="0" lang="en-US" sz="2000" strike="noStrike" u="none">
              <a:solidFill>
                <a:srgbClr val="000000"/>
              </a:solidFill>
              <a:effectLst/>
              <a:uFillTx/>
              <a:latin typeface="Arial"/>
            </a:endParaRPr>
          </a:p>
          <a:p>
            <a:pPr marL="343080" indent="-3430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Energy Crisis Messaging</a:t>
            </a:r>
            <a:endParaRPr b="0" lang="en-US" sz="2000" strike="noStrike" u="none">
              <a:solidFill>
                <a:srgbClr val="000000"/>
              </a:solidFill>
              <a:effectLst/>
              <a:uFillTx/>
              <a:latin typeface="Arial"/>
            </a:endParaRPr>
          </a:p>
          <a:p>
            <a:pPr lvl="1" marL="743040" indent="-285840">
              <a:spcBef>
                <a:spcPts val="476"/>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Washington, DC</a:t>
            </a:r>
            <a:endParaRPr b="0" lang="en-US" sz="1900" strike="noStrike" u="none">
              <a:solidFill>
                <a:srgbClr val="000000"/>
              </a:solidFill>
              <a:effectLst/>
              <a:uFillTx/>
              <a:latin typeface="Arial"/>
            </a:endParaRPr>
          </a:p>
          <a:p>
            <a:pPr lvl="1" marL="743040" indent="-285840">
              <a:spcBef>
                <a:spcPts val="476"/>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New York</a:t>
            </a:r>
            <a:endParaRPr b="0" lang="en-US" sz="1900" strike="noStrike" u="none">
              <a:solidFill>
                <a:srgbClr val="000000"/>
              </a:solidFill>
              <a:effectLst/>
              <a:uFillTx/>
              <a:latin typeface="Arial"/>
            </a:endParaRPr>
          </a:p>
          <a:p>
            <a:pPr lvl="1" marL="743040" indent="-285840">
              <a:spcBef>
                <a:spcPts val="476"/>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Western States</a:t>
            </a:r>
            <a:endParaRPr b="0" lang="en-US" sz="1900" strike="noStrike" u="none">
              <a:solidFill>
                <a:srgbClr val="000000"/>
              </a:solidFill>
              <a:effectLst/>
              <a:uFillTx/>
              <a:latin typeface="Arial"/>
            </a:endParaRPr>
          </a:p>
          <a:p>
            <a:pPr lvl="1" marL="743040" indent="-285840">
              <a:spcBef>
                <a:spcPts val="476"/>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California</a:t>
            </a:r>
            <a:endParaRPr b="0" lang="en-US" sz="1900" strike="noStrike" u="none">
              <a:solidFill>
                <a:srgbClr val="000000"/>
              </a:solidFill>
              <a:effectLst/>
              <a:uFillTx/>
              <a:latin typeface="Arial"/>
            </a:endParaRPr>
          </a:p>
          <a:p>
            <a:pPr marL="343080" indent="-3430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8240"/>
                </a:solidFill>
                <a:effectLst/>
                <a:uFillTx/>
                <a:latin typeface="Arial"/>
              </a:rPr>
              <a:t>Team Enron</a:t>
            </a:r>
            <a:endParaRPr b="0" lang="en-US" sz="2000" strike="noStrike" u="none">
              <a:solidFill>
                <a:srgbClr val="000000"/>
              </a:solidFill>
              <a:effectLst/>
              <a:uFillTx/>
              <a:latin typeface="Arial"/>
            </a:endParaRPr>
          </a:p>
          <a:p>
            <a:pPr marL="343080" indent="-3430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Summary of Strategic Efforts</a:t>
            </a:r>
            <a:endParaRPr b="0" lang="en-US" sz="2000" strike="noStrike" u="none">
              <a:solidFill>
                <a:srgbClr val="000000"/>
              </a:solidFill>
              <a:effectLst/>
              <a:uFillTx/>
              <a:latin typeface="Arial"/>
            </a:endParaRPr>
          </a:p>
          <a:p>
            <a:pPr lvl="1" marL="743040" indent="-285840">
              <a:spcBef>
                <a:spcPts val="476"/>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Washington, DC</a:t>
            </a:r>
            <a:endParaRPr b="0" lang="en-US" sz="1900" strike="noStrike" u="none">
              <a:solidFill>
                <a:srgbClr val="000000"/>
              </a:solidFill>
              <a:effectLst/>
              <a:uFillTx/>
              <a:latin typeface="Arial"/>
            </a:endParaRPr>
          </a:p>
          <a:p>
            <a:pPr lvl="1" marL="743040" indent="-285840">
              <a:spcBef>
                <a:spcPts val="476"/>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New York</a:t>
            </a:r>
            <a:endParaRPr b="0" lang="en-US" sz="1900" strike="noStrike" u="none">
              <a:solidFill>
                <a:srgbClr val="000000"/>
              </a:solidFill>
              <a:effectLst/>
              <a:uFillTx/>
              <a:latin typeface="Arial"/>
            </a:endParaRPr>
          </a:p>
          <a:p>
            <a:pPr lvl="1" marL="743040" indent="-285840">
              <a:spcBef>
                <a:spcPts val="476"/>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Western States</a:t>
            </a:r>
            <a:endParaRPr b="0" lang="en-US" sz="1900" strike="noStrike" u="none">
              <a:solidFill>
                <a:srgbClr val="000000"/>
              </a:solidFill>
              <a:effectLst/>
              <a:uFillTx/>
              <a:latin typeface="Arial"/>
            </a:endParaRPr>
          </a:p>
          <a:p>
            <a:pPr lvl="1" marL="743040" indent="-285840">
              <a:spcBef>
                <a:spcPts val="476"/>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California</a:t>
            </a:r>
            <a:endParaRPr b="0" lang="en-US" sz="1900" strike="noStrike" u="none">
              <a:solidFill>
                <a:srgbClr val="000000"/>
              </a:solidFill>
              <a:effectLst/>
              <a:uFillTx/>
              <a:latin typeface="Arial"/>
            </a:endParaRPr>
          </a:p>
          <a:p>
            <a:pPr marL="343080" indent="-343080">
              <a:spcBef>
                <a:spcPts val="476"/>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Price Risk Management Initiative</a:t>
            </a:r>
            <a:endParaRPr b="0" lang="en-US" sz="1900" strike="noStrike" u="none">
              <a:solidFill>
                <a:srgbClr val="000000"/>
              </a:solidFill>
              <a:effectLst/>
              <a:uFillTx/>
              <a:latin typeface="Arial"/>
            </a:endParaRPr>
          </a:p>
          <a:p>
            <a:pPr marL="343080" indent="-3430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Going Forward</a:t>
            </a:r>
            <a:endParaRPr b="0" lang="en-US" sz="2000" strike="noStrike" u="none">
              <a:solidFill>
                <a:srgbClr val="000000"/>
              </a:solidFill>
              <a:effectLst/>
              <a:uFillTx/>
              <a:latin typeface="Arial"/>
            </a:endParaRPr>
          </a:p>
          <a:p>
            <a:pPr marL="343080" indent="-343080">
              <a:spcBef>
                <a:spcPts val="49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Conclusion</a:t>
            </a: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3" name="PlaceHolder 1"/>
          <p:cNvSpPr>
            <a:spLocks noGrp="1"/>
          </p:cNvSpPr>
          <p:nvPr>
            <p:ph type="title"/>
          </p:nvPr>
        </p:nvSpPr>
        <p:spPr>
          <a:xfrm>
            <a:off x="658800" y="-71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Going Forward </a:t>
            </a:r>
            <a:r>
              <a:rPr b="0" lang="en-US" sz="2600" strike="noStrike" u="none">
                <a:solidFill>
                  <a:srgbClr val="000000"/>
                </a:solidFill>
                <a:effectLst/>
                <a:uFillTx/>
                <a:latin typeface="Arial"/>
              </a:rPr>
              <a:t>(cont.)</a:t>
            </a:r>
            <a:endParaRPr b="1" lang="en-US" sz="2600" strike="noStrike" u="none">
              <a:solidFill>
                <a:srgbClr val="000000"/>
              </a:solidFill>
              <a:effectLst/>
              <a:uFillTx/>
              <a:latin typeface="Arial"/>
            </a:endParaRPr>
          </a:p>
        </p:txBody>
      </p:sp>
      <p:sp>
        <p:nvSpPr>
          <p:cNvPr id="124" name="PlaceHolder 2"/>
          <p:cNvSpPr>
            <a:spLocks noGrp="1"/>
          </p:cNvSpPr>
          <p:nvPr>
            <p:ph/>
          </p:nvPr>
        </p:nvSpPr>
        <p:spPr>
          <a:xfrm>
            <a:off x="498600" y="1658880"/>
            <a:ext cx="8138880" cy="3162240"/>
          </a:xfrm>
          <a:prstGeom prst="rect">
            <a:avLst/>
          </a:prstGeom>
          <a:noFill/>
          <a:ln w="0">
            <a:noFill/>
          </a:ln>
        </p:spPr>
        <p:txBody>
          <a:bodyPr lIns="90000" rIns="90000" tIns="46800" bIns="46800" anchor="t">
            <a:normAutofit/>
          </a:bodyPr>
          <a:p>
            <a:pPr marL="343080" indent="-34308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8240"/>
                </a:solidFill>
                <a:effectLst/>
                <a:uFillTx/>
                <a:latin typeface="Arial"/>
              </a:rPr>
              <a:t>WESTERN STATES</a:t>
            </a:r>
            <a:endParaRPr b="0" lang="en-US" sz="2600" strike="noStrike" u="none">
              <a:solidFill>
                <a:srgbClr val="000000"/>
              </a:solidFill>
              <a:effectLst/>
              <a:uFillTx/>
              <a:latin typeface="Arial"/>
            </a:endParaRPr>
          </a:p>
          <a:p>
            <a:pPr marL="343080" indent="-34308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343080" indent="-343080">
              <a:lnSpc>
                <a:spcPct val="6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Continue dialogue with Western Governors</a:t>
            </a:r>
            <a:endParaRPr b="0" lang="en-US" sz="1800" strike="noStrike" u="none">
              <a:solidFill>
                <a:srgbClr val="000000"/>
              </a:solidFill>
              <a:effectLst/>
              <a:uFillTx/>
              <a:latin typeface="Arial"/>
            </a:endParaRPr>
          </a:p>
          <a:p>
            <a:pPr marL="343080" indent="0">
              <a:lnSpc>
                <a:spcPct val="6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75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Increase strategic presence/participation in western legislative/regulatory associations</a:t>
            </a:r>
            <a:endParaRPr b="0" lang="en-US" sz="1800" strike="noStrike" u="none">
              <a:solidFill>
                <a:srgbClr val="000000"/>
              </a:solidFill>
              <a:effectLst/>
              <a:uFillTx/>
              <a:latin typeface="Arial"/>
            </a:endParaRPr>
          </a:p>
          <a:p>
            <a:pPr marL="343080" indent="0">
              <a:lnSpc>
                <a:spcPct val="75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75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Initiate follow-up strategy for association meetings </a:t>
            </a:r>
            <a:endParaRPr b="0" lang="en-US" sz="1800" strike="noStrike" u="none">
              <a:solidFill>
                <a:srgbClr val="000000"/>
              </a:solidFill>
              <a:effectLst/>
              <a:uFillTx/>
              <a:latin typeface="Arial"/>
            </a:endParaRPr>
          </a:p>
          <a:p>
            <a:pPr marL="343080" indent="-343080">
              <a:lnSpc>
                <a:spcPct val="6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5" name="PlaceHolder 1"/>
          <p:cNvSpPr>
            <a:spLocks noGrp="1"/>
          </p:cNvSpPr>
          <p:nvPr>
            <p:ph type="title"/>
          </p:nvPr>
        </p:nvSpPr>
        <p:spPr>
          <a:xfrm>
            <a:off x="658800" y="-71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Going Forward </a:t>
            </a:r>
            <a:r>
              <a:rPr b="0" lang="en-US" sz="3000" strike="noStrike" u="none">
                <a:solidFill>
                  <a:srgbClr val="000000"/>
                </a:solidFill>
                <a:effectLst/>
                <a:uFillTx/>
                <a:latin typeface="Arial"/>
              </a:rPr>
              <a:t>(cont.)</a:t>
            </a:r>
            <a:endParaRPr b="1" lang="en-US" sz="3000" strike="noStrike" u="none">
              <a:solidFill>
                <a:srgbClr val="000000"/>
              </a:solidFill>
              <a:effectLst/>
              <a:uFillTx/>
              <a:latin typeface="Arial"/>
            </a:endParaRPr>
          </a:p>
        </p:txBody>
      </p:sp>
      <p:sp>
        <p:nvSpPr>
          <p:cNvPr id="126" name="PlaceHolder 2"/>
          <p:cNvSpPr>
            <a:spLocks noGrp="1"/>
          </p:cNvSpPr>
          <p:nvPr>
            <p:ph/>
          </p:nvPr>
        </p:nvSpPr>
        <p:spPr>
          <a:xfrm>
            <a:off x="671400" y="1695600"/>
            <a:ext cx="7772400" cy="4114800"/>
          </a:xfrm>
          <a:prstGeom prst="rect">
            <a:avLst/>
          </a:prstGeom>
          <a:noFill/>
          <a:ln w="0">
            <a:noFill/>
          </a:ln>
        </p:spPr>
        <p:txBody>
          <a:bodyPr lIns="90000" rIns="90000" tIns="46800" bIns="46800" anchor="t">
            <a:normAutofit fontScale="92500" lnSpcReduction="19999"/>
          </a:bodyPr>
          <a:p>
            <a:pPr marL="343080" indent="-34308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8240"/>
                </a:solidFill>
                <a:effectLst/>
                <a:uFillTx/>
                <a:latin typeface="Arial"/>
              </a:rPr>
              <a:t>CALIFORNIA</a:t>
            </a:r>
            <a:endParaRPr b="0" lang="en-US" sz="2200" strike="noStrike" u="none">
              <a:solidFill>
                <a:srgbClr val="000000"/>
              </a:solidFill>
              <a:effectLst/>
              <a:uFillTx/>
              <a:latin typeface="Arial"/>
            </a:endParaRPr>
          </a:p>
          <a:p>
            <a:pPr marL="343080" indent="-343080">
              <a:lnSpc>
                <a:spcPct val="9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Continue to work with legislators and other interest groups in Sacramento to reinstate and maintain direct access, while enabling state to issue bonds</a:t>
            </a:r>
            <a:endParaRPr b="0" lang="en-US" sz="1600" strike="noStrike" u="none">
              <a:solidFill>
                <a:srgbClr val="000000"/>
              </a:solidFill>
              <a:effectLst/>
              <a:uFillTx/>
              <a:latin typeface="Arial"/>
            </a:endParaRPr>
          </a:p>
          <a:p>
            <a:pPr marL="343080" indent="-34308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Work CPUC process to limit exposure from decisions terminating direct access or adopting ratemaking approaches that either</a:t>
            </a:r>
            <a:endParaRPr b="0" lang="en-US" sz="1600" strike="noStrike" u="none">
              <a:solidFill>
                <a:srgbClr val="000000"/>
              </a:solidFill>
              <a:effectLst/>
              <a:uFillTx/>
              <a:latin typeface="Arial"/>
            </a:endParaRPr>
          </a:p>
          <a:p>
            <a:pPr lvl="1" marL="743040" indent="-285840">
              <a:lnSpc>
                <a:spcPct val="9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Negatively impact Enron’s position as a creditor </a:t>
            </a:r>
            <a:endParaRPr b="0" lang="en-US" sz="1500" strike="noStrike" u="none">
              <a:solidFill>
                <a:srgbClr val="000000"/>
              </a:solidFill>
              <a:effectLst/>
              <a:uFillTx/>
              <a:latin typeface="Arial"/>
            </a:endParaRPr>
          </a:p>
          <a:p>
            <a:pPr lvl="1" marL="743040" indent="-285840">
              <a:lnSpc>
                <a:spcPct val="9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Negatively affect our position as a retail provider, or</a:t>
            </a:r>
            <a:endParaRPr b="0" lang="en-US" sz="1500" strike="noStrike" u="none">
              <a:solidFill>
                <a:srgbClr val="000000"/>
              </a:solidFill>
              <a:effectLst/>
              <a:uFillTx/>
              <a:latin typeface="Arial"/>
            </a:endParaRPr>
          </a:p>
          <a:p>
            <a:pPr lvl="1" marL="743040" indent="-285840">
              <a:lnSpc>
                <a:spcPct val="9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Negatively affect our position relative to existing customers</a:t>
            </a:r>
            <a:endParaRPr b="0" lang="en-US" sz="1500" strike="noStrike" u="none">
              <a:solidFill>
                <a:srgbClr val="000000"/>
              </a:solidFill>
              <a:effectLst/>
              <a:uFillTx/>
              <a:latin typeface="Arial"/>
            </a:endParaRPr>
          </a:p>
          <a:p>
            <a:pPr lvl="1" marL="743040" indent="-28584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Arial"/>
            </a:endParaRPr>
          </a:p>
          <a:p>
            <a:pPr marL="343080" indent="-343080">
              <a:lnSpc>
                <a:spcPct val="8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Support efforts of legal department to minimize impact of potential contempt findings</a:t>
            </a:r>
            <a:endParaRPr b="0" lang="en-US" sz="1600" strike="noStrike" u="none">
              <a:solidFill>
                <a:srgbClr val="000000"/>
              </a:solidFill>
              <a:effectLst/>
              <a:uFillTx/>
              <a:latin typeface="Arial"/>
            </a:endParaRPr>
          </a:p>
          <a:p>
            <a:pPr marL="343080" indent="-343080">
              <a:lnSpc>
                <a:spcPct val="8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8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Continue to support necessary changes to siting statutes to enable new resource construction</a:t>
            </a:r>
            <a:endParaRPr b="0" lang="en-US" sz="1600" strike="noStrike" u="none">
              <a:solidFill>
                <a:srgbClr val="000000"/>
              </a:solidFill>
              <a:effectLst/>
              <a:uFillTx/>
              <a:latin typeface="Arial"/>
            </a:endParaRPr>
          </a:p>
          <a:p>
            <a:pPr marL="343080" indent="0">
              <a:lnSpc>
                <a:spcPct val="8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8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Support of on-going PR efforts through IEP and ARM as well as independently through Marathon Communications</a:t>
            </a:r>
            <a:endParaRPr b="0" lang="en-US" sz="1600" strike="noStrike" u="none">
              <a:solidFill>
                <a:srgbClr val="000000"/>
              </a:solidFill>
              <a:effectLst/>
              <a:uFillTx/>
              <a:latin typeface="Arial"/>
            </a:endParaRPr>
          </a:p>
          <a:p>
            <a:pPr marL="343080" indent="0">
              <a:lnSpc>
                <a:spcPct val="8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8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Advertising, Direct Mail, Third-Party Op-Eds, Weekly conference call for national media</a:t>
            </a:r>
            <a:endParaRPr b="0" lang="en-US" sz="1600" strike="noStrike" u="none">
              <a:solidFill>
                <a:srgbClr val="000000"/>
              </a:solidFill>
              <a:effectLst/>
              <a:uFillTx/>
              <a:latin typeface="Arial"/>
            </a:endParaRPr>
          </a:p>
          <a:p>
            <a:pPr marL="343080" indent="0">
              <a:lnSpc>
                <a:spcPct val="80000"/>
              </a:lnSpc>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8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Targeted Legislative Campaign</a:t>
            </a:r>
            <a:endParaRPr b="0" lang="en-US" sz="1600" strike="noStrike" u="none">
              <a:solidFill>
                <a:srgbClr val="000000"/>
              </a:solidFill>
              <a:effectLst/>
              <a:uFillTx/>
              <a:latin typeface="Arial"/>
            </a:endParaRPr>
          </a:p>
          <a:p>
            <a:pPr marL="343080" indent="-343080">
              <a:lnSpc>
                <a:spcPct val="8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7" name="PlaceHolder 1"/>
          <p:cNvSpPr>
            <a:spLocks noGrp="1"/>
          </p:cNvSpPr>
          <p:nvPr>
            <p:ph type="title"/>
          </p:nvPr>
        </p:nvSpPr>
        <p:spPr>
          <a:xfrm>
            <a:off x="701640" y="-147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Conclusion</a:t>
            </a:r>
            <a:endParaRPr b="1" lang="en-US" sz="3000" strike="noStrike" u="none">
              <a:solidFill>
                <a:srgbClr val="000000"/>
              </a:solidFill>
              <a:effectLst/>
              <a:uFillTx/>
              <a:latin typeface="Arial"/>
            </a:endParaRPr>
          </a:p>
        </p:txBody>
      </p:sp>
      <p:sp>
        <p:nvSpPr>
          <p:cNvPr id="128" name="PlaceHolder 2"/>
          <p:cNvSpPr>
            <a:spLocks noGrp="1"/>
          </p:cNvSpPr>
          <p:nvPr>
            <p:ph/>
          </p:nvPr>
        </p:nvSpPr>
        <p:spPr>
          <a:xfrm>
            <a:off x="528480" y="1552680"/>
            <a:ext cx="8097840" cy="4114800"/>
          </a:xfrm>
          <a:prstGeom prst="rect">
            <a:avLst/>
          </a:prstGeom>
          <a:noFill/>
          <a:ln w="0">
            <a:noFill/>
          </a:ln>
        </p:spPr>
        <p:txBody>
          <a:bodyPr lIns="90000" rIns="90000" tIns="46800" bIns="46800" anchor="t">
            <a:normAutofit/>
          </a:bodyPr>
          <a:p>
            <a:pPr marL="343080" indent="-343080">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8240"/>
                </a:solidFill>
                <a:effectLst/>
                <a:uFillTx/>
                <a:latin typeface="Arial"/>
              </a:rPr>
              <a:t>IMPLEMENTING NATIONAL CAMPAIGN HAS PROMPTED:</a:t>
            </a:r>
            <a:endParaRPr b="0" lang="en-US" sz="2200" strike="noStrike" u="none">
              <a:solidFill>
                <a:srgbClr val="000000"/>
              </a:solidFill>
              <a:effectLst/>
              <a:uFillTx/>
              <a:latin typeface="Arial"/>
            </a:endParaRPr>
          </a:p>
          <a:p>
            <a:pPr marL="343080" indent="-343080">
              <a:spcBef>
                <a:spcPts val="1375"/>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Rapid response to crisis issues</a:t>
            </a:r>
            <a:endParaRPr b="0" lang="en-US" sz="2200" strike="noStrike" u="none">
              <a:solidFill>
                <a:srgbClr val="000000"/>
              </a:solidFill>
              <a:effectLst/>
              <a:uFillTx/>
              <a:latin typeface="Arial"/>
            </a:endParaRPr>
          </a:p>
          <a:p>
            <a:pPr marL="343080" indent="-343080">
              <a:spcBef>
                <a:spcPts val="1375"/>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Ensured that our efforts are targeted and strategic</a:t>
            </a:r>
            <a:endParaRPr b="0" lang="en-US" sz="2200" strike="noStrike" u="none">
              <a:solidFill>
                <a:srgbClr val="000000"/>
              </a:solidFill>
              <a:effectLst/>
              <a:uFillTx/>
              <a:latin typeface="Arial"/>
            </a:endParaRPr>
          </a:p>
          <a:p>
            <a:pPr marL="343080" indent="-343080">
              <a:spcBef>
                <a:spcPts val="1375"/>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Elevated Enron as a promoter of real solutions </a:t>
            </a:r>
            <a:endParaRPr b="0" lang="en-US" sz="2200" strike="noStrike" u="none">
              <a:solidFill>
                <a:srgbClr val="000000"/>
              </a:solidFill>
              <a:effectLst/>
              <a:uFillTx/>
              <a:latin typeface="Arial"/>
            </a:endParaRPr>
          </a:p>
          <a:p>
            <a:pPr marL="343080" indent="-343080">
              <a:spcBef>
                <a:spcPts val="1375"/>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Metric system for evaluating success of efforts </a:t>
            </a:r>
            <a:endParaRPr b="0" lang="en-US" sz="2200" strike="noStrike" u="none">
              <a:solidFill>
                <a:srgbClr val="000000"/>
              </a:solidFill>
              <a:effectLst/>
              <a:uFillTx/>
              <a:latin typeface="Arial"/>
            </a:endParaRPr>
          </a:p>
          <a:p>
            <a:pPr marL="343080" indent="-343080">
              <a:spcBef>
                <a:spcPts val="1375"/>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Arial"/>
              </a:rPr>
              <a:t>Identification of new business opportunities</a:t>
            </a:r>
            <a:endParaRPr b="0" lang="en-US"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684360" y="-57600"/>
            <a:ext cx="7772400" cy="12193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	</a:t>
            </a:r>
            <a:r>
              <a:rPr b="1" lang="en-US" sz="3000" strike="noStrike" u="none">
                <a:solidFill>
                  <a:srgbClr val="000000"/>
                </a:solidFill>
                <a:effectLst/>
                <a:uFillTx/>
                <a:latin typeface="Arial"/>
              </a:rPr>
              <a:t>Campaign Objectives</a:t>
            </a:r>
            <a:r>
              <a:rPr b="1" lang="en-US" sz="3000" strike="noStrike" u="none">
                <a:solidFill>
                  <a:srgbClr val="000000"/>
                </a:solidFill>
                <a:effectLst/>
                <a:uFillTx/>
                <a:latin typeface="Arial"/>
              </a:rPr>
              <a:t>	</a:t>
            </a:r>
            <a:endParaRPr b="1" lang="en-US" sz="3000" strike="noStrike" u="none">
              <a:solidFill>
                <a:srgbClr val="000000"/>
              </a:solidFill>
              <a:effectLst/>
              <a:uFillTx/>
              <a:latin typeface="Arial"/>
            </a:endParaRPr>
          </a:p>
        </p:txBody>
      </p:sp>
      <p:sp>
        <p:nvSpPr>
          <p:cNvPr id="28" name="PlaceHolder 2"/>
          <p:cNvSpPr>
            <a:spLocks noGrp="1"/>
          </p:cNvSpPr>
          <p:nvPr>
            <p:ph/>
          </p:nvPr>
        </p:nvSpPr>
        <p:spPr>
          <a:xfrm>
            <a:off x="527040" y="1064880"/>
            <a:ext cx="8097840" cy="4800600"/>
          </a:xfrm>
          <a:prstGeom prst="rect">
            <a:avLst/>
          </a:prstGeom>
          <a:noFill/>
          <a:ln w="0">
            <a:noFill/>
          </a:ln>
        </p:spPr>
        <p:txBody>
          <a:bodyPr lIns="90000" rIns="90000" tIns="46800" bIns="46800" anchor="t">
            <a:normAutofit/>
          </a:bodyPr>
          <a:p>
            <a:pPr marL="343080" indent="-343080">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Management of six rapid-response teams addressing policy and public relations issues associated with the California energy crisis. </a:t>
            </a:r>
            <a:endParaRPr b="0" lang="en-US" sz="2000" strike="noStrike" u="none">
              <a:solidFill>
                <a:srgbClr val="000000"/>
              </a:solidFill>
              <a:effectLst/>
              <a:uFillTx/>
              <a:latin typeface="Arial"/>
            </a:endParaRPr>
          </a:p>
          <a:p>
            <a:pPr marL="343080" indent="-34308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endParaRPr b="0" lang="en-US" sz="2000" strike="noStrike" u="none">
              <a:solidFill>
                <a:srgbClr val="000000"/>
              </a:solidFill>
              <a:effectLst/>
              <a:uFillTx/>
              <a:latin typeface="Arial"/>
            </a:endParaRPr>
          </a:p>
          <a:p>
            <a:pPr marL="343080" indent="-343080">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Target areas: Washington, DC/New York/California/Western States</a:t>
            </a:r>
            <a:endParaRPr b="0" lang="en-US" sz="2000" strike="noStrike" u="none">
              <a:solidFill>
                <a:srgbClr val="000000"/>
              </a:solidFill>
              <a:effectLst/>
              <a:uFillTx/>
              <a:latin typeface="Arial"/>
            </a:endParaRPr>
          </a:p>
          <a:p>
            <a:pPr marL="343080" indent="-34308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lvl="1" marL="743040" indent="-285840">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Limit fallout from California</a:t>
            </a:r>
            <a:endParaRPr b="0" lang="en-US" sz="2000" strike="noStrike" u="none">
              <a:solidFill>
                <a:srgbClr val="000000"/>
              </a:solidFill>
              <a:effectLst/>
              <a:uFillTx/>
              <a:latin typeface="Arial"/>
            </a:endParaRPr>
          </a:p>
          <a:p>
            <a:pPr lvl="1" marL="743040" indent="-285840">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Preserve/advocate benefits of choice</a:t>
            </a:r>
            <a:endParaRPr b="0" lang="en-US" sz="2000" strike="noStrike" u="none">
              <a:solidFill>
                <a:srgbClr val="000000"/>
              </a:solidFill>
              <a:effectLst/>
              <a:uFillTx/>
              <a:latin typeface="Arial"/>
            </a:endParaRPr>
          </a:p>
          <a:p>
            <a:pPr lvl="1" marL="743040" indent="-285840">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Accelerate generation permitting and siting process</a:t>
            </a:r>
            <a:endParaRPr b="0" lang="en-US" sz="2000" strike="noStrike" u="none">
              <a:solidFill>
                <a:srgbClr val="000000"/>
              </a:solidFill>
              <a:effectLst/>
              <a:uFillTx/>
              <a:latin typeface="Arial"/>
            </a:endParaRPr>
          </a:p>
          <a:p>
            <a:pPr lvl="1" marL="743040" indent="-285840">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Negotiate stakeholder-wide solution for California</a:t>
            </a:r>
            <a:endParaRPr b="0" lang="en-US" sz="2000" strike="noStrike" u="none">
              <a:solidFill>
                <a:srgbClr val="000000"/>
              </a:solidFill>
              <a:effectLst/>
              <a:uFillTx/>
              <a:latin typeface="Arial"/>
            </a:endParaRPr>
          </a:p>
          <a:p>
            <a:pPr lvl="1" marL="743040" indent="-285840">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Complete the job of opening wholesale markets and transmission access</a:t>
            </a:r>
            <a:endParaRPr b="0" lang="en-US" sz="2000" strike="noStrike" u="none">
              <a:solidFill>
                <a:srgbClr val="000000"/>
              </a:solidFill>
              <a:effectLst/>
              <a:uFillTx/>
              <a:latin typeface="Arial"/>
            </a:endParaRPr>
          </a:p>
          <a:p>
            <a:pPr lvl="1" marL="743040" indent="-285840">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Oppose unnecessary governmental intervention</a:t>
            </a:r>
            <a:endParaRPr b="0" lang="en-US" sz="2000" strike="noStrike" u="none">
              <a:solidFill>
                <a:srgbClr val="000000"/>
              </a:solidFill>
              <a:effectLst/>
              <a:uFillTx/>
              <a:latin typeface="Arial"/>
            </a:endParaRPr>
          </a:p>
          <a:p>
            <a:pPr lvl="1" marL="743040" indent="-285840">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Embedding price risk management in utility/regulatory worlds</a:t>
            </a:r>
            <a:endParaRPr b="0" lang="en-US" sz="2000" strike="noStrike" u="none">
              <a:solidFill>
                <a:srgbClr val="000000"/>
              </a:solidFill>
              <a:effectLst/>
              <a:uFillTx/>
              <a:latin typeface="Arial"/>
            </a:endParaRPr>
          </a:p>
          <a:p>
            <a:pPr lvl="1" marL="743040" indent="-285840">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Originate commercial opportunities</a:t>
            </a:r>
            <a:endParaRPr b="0" lang="en-US" sz="2000" strike="noStrike" u="none">
              <a:solidFill>
                <a:srgbClr val="000000"/>
              </a:solidFill>
              <a:effectLst/>
              <a:uFillTx/>
              <a:latin typeface="Arial"/>
            </a:endParaRPr>
          </a:p>
          <a:p>
            <a:pPr marL="34308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0" y="114480"/>
            <a:ext cx="914400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	</a:t>
            </a:r>
            <a:r>
              <a:rPr b="1" lang="en-US" sz="3000" strike="noStrike" u="none">
                <a:solidFill>
                  <a:srgbClr val="000000"/>
                </a:solidFill>
                <a:effectLst/>
                <a:uFillTx/>
                <a:latin typeface="Arial"/>
              </a:rPr>
              <a:t>Energy Crisis Messaging</a:t>
            </a:r>
            <a:endParaRPr b="1" lang="en-US" sz="3000" strike="noStrike" u="none">
              <a:solidFill>
                <a:srgbClr val="000000"/>
              </a:solidFill>
              <a:effectLst/>
              <a:uFillTx/>
              <a:latin typeface="Arial"/>
            </a:endParaRPr>
          </a:p>
        </p:txBody>
      </p:sp>
      <p:sp>
        <p:nvSpPr>
          <p:cNvPr id="30" name="PlaceHolder 2"/>
          <p:cNvSpPr>
            <a:spLocks noGrp="1"/>
          </p:cNvSpPr>
          <p:nvPr>
            <p:ph/>
          </p:nvPr>
        </p:nvSpPr>
        <p:spPr>
          <a:xfrm>
            <a:off x="365040" y="765000"/>
            <a:ext cx="8778960" cy="5321520"/>
          </a:xfrm>
          <a:prstGeom prst="rect">
            <a:avLst/>
          </a:prstGeom>
          <a:noFill/>
          <a:ln w="0">
            <a:noFill/>
          </a:ln>
        </p:spPr>
        <p:txBody>
          <a:bodyPr lIns="90000" rIns="90000" tIns="46800" bIns="46800" anchor="t">
            <a:normAutofit/>
          </a:bodyPr>
          <a:p>
            <a:pPr marL="343080" indent="-34308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8240"/>
                </a:solidFill>
                <a:effectLst/>
                <a:uFillTx/>
                <a:latin typeface="Arial"/>
              </a:rPr>
              <a:t>WASHINGTON, DC</a:t>
            </a:r>
            <a:endParaRPr b="0" lang="en-US" sz="2200" strike="noStrike" u="none">
              <a:solidFill>
                <a:srgbClr val="000000"/>
              </a:solidFill>
              <a:effectLst/>
              <a:uFillTx/>
              <a:latin typeface="Arial"/>
            </a:endParaRPr>
          </a:p>
          <a:p>
            <a:pPr marL="343080" indent="-34308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8240"/>
                </a:solidFill>
                <a:effectLst/>
                <a:uFillTx/>
                <a:latin typeface="Arial"/>
              </a:rPr>
              <a:t>Legislative</a:t>
            </a:r>
            <a:endParaRPr b="0" lang="en-US" sz="2000" strike="noStrike" u="none">
              <a:solidFill>
                <a:srgbClr val="000000"/>
              </a:solidFill>
              <a:effectLst/>
              <a:uFillTx/>
              <a:latin typeface="Arial"/>
            </a:endParaRPr>
          </a:p>
          <a:p>
            <a:pPr marL="343080" indent="-343080">
              <a:lnSpc>
                <a:spcPct val="9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Series of one-page summaries for distribution to Members of Congress outlining the California energy crisis</a:t>
            </a:r>
            <a:endParaRPr b="0" lang="en-US" sz="2000" strike="noStrike" u="none">
              <a:solidFill>
                <a:srgbClr val="000000"/>
              </a:solidFill>
              <a:effectLst/>
              <a:uFillTx/>
              <a:latin typeface="Arial"/>
            </a:endParaRPr>
          </a:p>
          <a:p>
            <a:pPr lvl="1" marL="743040" indent="-285840">
              <a:lnSpc>
                <a:spcPct val="90000"/>
              </a:lnSpc>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California Disconnect: Increased Demand, No New Supply</a:t>
            </a:r>
            <a:endParaRPr b="0" lang="en-US" sz="2000" strike="noStrike" u="none">
              <a:solidFill>
                <a:srgbClr val="000000"/>
              </a:solidFill>
              <a:effectLst/>
              <a:uFillTx/>
              <a:latin typeface="Arial"/>
            </a:endParaRPr>
          </a:p>
          <a:p>
            <a:pPr lvl="2" marL="1143000" indent="-228600">
              <a:lnSpc>
                <a:spcPct val="90000"/>
              </a:lnSpc>
              <a:spcBef>
                <a:spcPts val="224"/>
              </a:spcBef>
              <a:buClr>
                <a:srgbClr val="00824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Problem/The Solution</a:t>
            </a:r>
            <a:endParaRPr b="0" lang="en-US" sz="1800" strike="noStrike" u="none">
              <a:solidFill>
                <a:srgbClr val="000000"/>
              </a:solidFill>
              <a:effectLst/>
              <a:uFillTx/>
              <a:latin typeface="Arial"/>
            </a:endParaRPr>
          </a:p>
          <a:p>
            <a:pPr lvl="1" marL="743040" indent="-285840">
              <a:lnSpc>
                <a:spcPct val="90000"/>
              </a:lnSpc>
              <a:spcBef>
                <a:spcPts val="24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California Energy Crisis: A Failure of Regulation to Create Markets</a:t>
            </a:r>
            <a:endParaRPr b="0" lang="en-US" sz="2000" strike="noStrike" u="none">
              <a:solidFill>
                <a:srgbClr val="000000"/>
              </a:solidFill>
              <a:effectLst/>
              <a:uFillTx/>
              <a:latin typeface="Arial"/>
            </a:endParaRPr>
          </a:p>
          <a:p>
            <a:pPr lvl="2" marL="1143000" indent="-228600">
              <a:lnSpc>
                <a:spcPct val="90000"/>
              </a:lnSpc>
              <a:spcBef>
                <a:spcPts val="224"/>
              </a:spcBef>
              <a:buClr>
                <a:srgbClr val="00824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California Model: A Prescription for Failure</a:t>
            </a:r>
            <a:endParaRPr b="0" lang="en-US" sz="1800" strike="noStrike" u="none">
              <a:solidFill>
                <a:srgbClr val="000000"/>
              </a:solidFill>
              <a:effectLst/>
              <a:uFillTx/>
              <a:latin typeface="Arial"/>
            </a:endParaRPr>
          </a:p>
          <a:p>
            <a:pPr lvl="2" marL="1143000" indent="-228600">
              <a:lnSpc>
                <a:spcPct val="90000"/>
              </a:lnSpc>
              <a:spcBef>
                <a:spcPts val="224"/>
              </a:spcBef>
              <a:buClr>
                <a:srgbClr val="00824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Competitive Markets: A Prescription for Success</a:t>
            </a:r>
            <a:endParaRPr b="0" lang="en-US" sz="1800" strike="noStrike" u="none">
              <a:solidFill>
                <a:srgbClr val="000000"/>
              </a:solidFill>
              <a:effectLst/>
              <a:uFillTx/>
              <a:latin typeface="Arial"/>
            </a:endParaRPr>
          </a:p>
          <a:p>
            <a:pPr lvl="1" marL="743040" indent="-285840">
              <a:lnSpc>
                <a:spcPct val="90000"/>
              </a:lnSpc>
              <a:spcBef>
                <a:spcPts val="24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California’s Energy Crisis Threatens California’s Businesses and Economy</a:t>
            </a:r>
            <a:endParaRPr b="0" lang="en-US" sz="2000" strike="noStrike" u="none">
              <a:solidFill>
                <a:srgbClr val="000000"/>
              </a:solidFill>
              <a:effectLst/>
              <a:uFillTx/>
              <a:latin typeface="Arial"/>
            </a:endParaRPr>
          </a:p>
          <a:p>
            <a:pPr lvl="2" marL="1143000" indent="-228600">
              <a:lnSpc>
                <a:spcPct val="90000"/>
              </a:lnSpc>
              <a:spcBef>
                <a:spcPts val="224"/>
              </a:spcBef>
              <a:buClr>
                <a:srgbClr val="00824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Blackouts and energy shortages bad for business in California</a:t>
            </a:r>
            <a:endParaRPr b="0" lang="en-US" sz="1800" strike="noStrike" u="none">
              <a:solidFill>
                <a:srgbClr val="000000"/>
              </a:solidFill>
              <a:effectLst/>
              <a:uFillTx/>
              <a:latin typeface="Arial"/>
            </a:endParaRPr>
          </a:p>
          <a:p>
            <a:pPr lvl="3" marL="1600200" indent="-228600">
              <a:lnSpc>
                <a:spcPct val="90000"/>
              </a:lnSpc>
              <a:spcBef>
                <a:spcPts val="201"/>
              </a:spcBef>
              <a:buClr>
                <a:srgbClr val="00824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Costs</a:t>
            </a:r>
            <a:endParaRPr b="0" lang="en-US" sz="1600" strike="noStrike" u="none">
              <a:solidFill>
                <a:srgbClr val="000000"/>
              </a:solidFill>
              <a:effectLst/>
              <a:uFillTx/>
              <a:latin typeface="Arial"/>
            </a:endParaRPr>
          </a:p>
          <a:p>
            <a:pPr lvl="1" marL="743040" indent="-285840">
              <a:lnSpc>
                <a:spcPct val="90000"/>
              </a:lnSpc>
              <a:spcBef>
                <a:spcPts val="249"/>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Price Caps Threaten Reliability – </a:t>
            </a:r>
            <a:r>
              <a:rPr b="0" i="1" lang="en-US" sz="2000" strike="noStrike" u="none">
                <a:solidFill>
                  <a:srgbClr val="000000"/>
                </a:solidFill>
                <a:effectLst/>
                <a:uFillTx/>
                <a:latin typeface="Arial"/>
              </a:rPr>
              <a:t>Harmful to Consumers, the Economy and the Environment</a:t>
            </a:r>
            <a:endParaRPr b="0" lang="en-US" sz="2000" strike="noStrike" u="none">
              <a:solidFill>
                <a:srgbClr val="000000"/>
              </a:solidFill>
              <a:effectLst/>
              <a:uFillTx/>
              <a:latin typeface="Arial"/>
            </a:endParaRPr>
          </a:p>
          <a:p>
            <a:pPr lvl="2" marL="1143000" indent="-228600">
              <a:lnSpc>
                <a:spcPct val="90000"/>
              </a:lnSpc>
              <a:spcBef>
                <a:spcPts val="224"/>
              </a:spcBef>
              <a:buClr>
                <a:srgbClr val="00824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Wholesale Price Caps</a:t>
            </a:r>
            <a:endParaRPr b="0" lang="en-US" sz="1800" strike="noStrike" u="none">
              <a:solidFill>
                <a:srgbClr val="000000"/>
              </a:solidFill>
              <a:effectLst/>
              <a:uFillTx/>
              <a:latin typeface="Arial"/>
            </a:endParaRPr>
          </a:p>
          <a:p>
            <a:pPr lvl="2" marL="1143000" indent="-228600">
              <a:lnSpc>
                <a:spcPct val="90000"/>
              </a:lnSpc>
              <a:spcBef>
                <a:spcPts val="224"/>
              </a:spcBef>
              <a:buClr>
                <a:srgbClr val="00824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Retail Price Caps</a:t>
            </a:r>
            <a:endParaRPr b="0" lang="en-US" sz="1800" strike="noStrike" u="none">
              <a:solidFill>
                <a:srgbClr val="000000"/>
              </a:solidFill>
              <a:effectLst/>
              <a:uFillTx/>
              <a:latin typeface="Arial"/>
            </a:endParaRPr>
          </a:p>
          <a:p>
            <a:pPr lvl="1" marL="743040" indent="0">
              <a:lnSpc>
                <a:spcPct val="90000"/>
              </a:lnSpc>
              <a:spcBef>
                <a:spcPts val="2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0" y="185760"/>
            <a:ext cx="9144000" cy="6285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Energy Crisis Messaging </a:t>
            </a:r>
            <a:r>
              <a:rPr b="0" lang="en-US" sz="2600" strike="noStrike" u="none">
                <a:solidFill>
                  <a:srgbClr val="000000"/>
                </a:solidFill>
                <a:effectLst/>
                <a:uFillTx/>
                <a:latin typeface="Arial"/>
              </a:rPr>
              <a:t>(cont.)</a:t>
            </a:r>
            <a:r>
              <a:rPr b="0" lang="en-US" sz="2600" strike="noStrike" u="none">
                <a:solidFill>
                  <a:srgbClr val="000000"/>
                </a:solidFill>
                <a:effectLst/>
                <a:uFillTx/>
                <a:latin typeface="Arial"/>
              </a:rPr>
              <a:t>	</a:t>
            </a:r>
            <a:endParaRPr b="1" lang="en-US" sz="2600" strike="noStrike" u="none">
              <a:solidFill>
                <a:srgbClr val="000000"/>
              </a:solidFill>
              <a:effectLst/>
              <a:uFillTx/>
              <a:latin typeface="Arial"/>
            </a:endParaRPr>
          </a:p>
        </p:txBody>
      </p:sp>
      <p:sp>
        <p:nvSpPr>
          <p:cNvPr id="32" name="PlaceHolder 2"/>
          <p:cNvSpPr>
            <a:spLocks noGrp="1"/>
          </p:cNvSpPr>
          <p:nvPr>
            <p:ph/>
          </p:nvPr>
        </p:nvSpPr>
        <p:spPr>
          <a:xfrm>
            <a:off x="421920" y="808200"/>
            <a:ext cx="8302680" cy="4714560"/>
          </a:xfrm>
          <a:prstGeom prst="rect">
            <a:avLst/>
          </a:prstGeom>
          <a:noFill/>
          <a:ln w="0">
            <a:noFill/>
          </a:ln>
        </p:spPr>
        <p:txBody>
          <a:bodyPr lIns="90000" rIns="90000" tIns="46800" bIns="46800" anchor="t">
            <a:normAutofit fontScale="92500" lnSpcReduction="9999"/>
          </a:bodyPr>
          <a:p>
            <a:pPr marL="343080" indent="-343080">
              <a:lnSpc>
                <a:spcPct val="90000"/>
              </a:lnSpc>
              <a:spcBef>
                <a:spcPts val="275"/>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8240"/>
                </a:solidFill>
                <a:effectLst/>
                <a:uFillTx/>
                <a:latin typeface="Arial"/>
              </a:rPr>
              <a:t>WASHINGTON, DC</a:t>
            </a:r>
            <a:endParaRPr b="0" lang="en-US" sz="2200" strike="noStrike" u="none">
              <a:solidFill>
                <a:srgbClr val="000000"/>
              </a:solidFill>
              <a:effectLst/>
              <a:uFillTx/>
              <a:latin typeface="Arial"/>
            </a:endParaRPr>
          </a:p>
          <a:p>
            <a:pPr marL="343080" indent="-343080">
              <a:lnSpc>
                <a:spcPct val="90000"/>
              </a:lnSpc>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8240"/>
                </a:solidFill>
                <a:effectLst/>
                <a:uFillTx/>
                <a:latin typeface="Arial"/>
              </a:rPr>
              <a:t>FERC </a:t>
            </a:r>
            <a:endParaRPr b="0" lang="en-US" sz="2000" strike="noStrike" u="none">
              <a:solidFill>
                <a:srgbClr val="000000"/>
              </a:solidFill>
              <a:effectLst/>
              <a:uFillTx/>
              <a:latin typeface="Arial"/>
            </a:endParaRPr>
          </a:p>
          <a:p>
            <a:pPr marL="343080" indent="-343080">
              <a:lnSpc>
                <a:spcPct val="90000"/>
              </a:lnSpc>
              <a:spcBef>
                <a:spcPts val="238"/>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Allow the market to work/Increase supply</a:t>
            </a:r>
            <a:endParaRPr b="0" lang="en-US" sz="1900" strike="noStrike" u="none">
              <a:solidFill>
                <a:srgbClr val="000000"/>
              </a:solidFill>
              <a:effectLst/>
              <a:uFillTx/>
              <a:latin typeface="Arial"/>
            </a:endParaRPr>
          </a:p>
          <a:p>
            <a:pPr lvl="1" marL="743040" indent="-285840">
              <a:lnSpc>
                <a:spcPct val="90000"/>
              </a:lnSpc>
              <a:spcBef>
                <a:spcPts val="587"/>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Price caps are barriers to new construction</a:t>
            </a:r>
            <a:endParaRPr b="0" lang="en-US" sz="1900" strike="noStrike" u="none">
              <a:solidFill>
                <a:srgbClr val="000000"/>
              </a:solidFill>
              <a:effectLst/>
              <a:uFillTx/>
              <a:latin typeface="Arial"/>
            </a:endParaRPr>
          </a:p>
          <a:p>
            <a:pPr lvl="1" marL="743040" indent="-285840">
              <a:lnSpc>
                <a:spcPct val="90000"/>
              </a:lnSpc>
              <a:spcBef>
                <a:spcPts val="587"/>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FERC rules which increase information transparency and market efficiency are necessary</a:t>
            </a:r>
            <a:endParaRPr b="0" lang="en-US" sz="1900" strike="noStrike" u="none">
              <a:solidFill>
                <a:srgbClr val="000000"/>
              </a:solidFill>
              <a:effectLst/>
              <a:uFillTx/>
              <a:latin typeface="Arial"/>
            </a:endParaRPr>
          </a:p>
          <a:p>
            <a:pPr lvl="1" marL="743040" indent="-285840">
              <a:lnSpc>
                <a:spcPct val="90000"/>
              </a:lnSpc>
              <a:spcBef>
                <a:spcPts val="587"/>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FERC rules promulgating standardized and accelerated procedures for interconnection</a:t>
            </a:r>
            <a:endParaRPr b="0" lang="en-US" sz="1900" strike="noStrike" u="none">
              <a:solidFill>
                <a:srgbClr val="000000"/>
              </a:solidFill>
              <a:effectLst/>
              <a:uFillTx/>
              <a:latin typeface="Arial"/>
            </a:endParaRPr>
          </a:p>
          <a:p>
            <a:pPr lvl="1" marL="743040" indent="-285840">
              <a:lnSpc>
                <a:spcPct val="90000"/>
              </a:lnSpc>
              <a:spcBef>
                <a:spcPts val="587"/>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Federal sites/installations redefined as wholesale customers</a:t>
            </a:r>
            <a:endParaRPr b="0" lang="en-US" sz="1900" strike="noStrike" u="none">
              <a:solidFill>
                <a:srgbClr val="000000"/>
              </a:solidFill>
              <a:effectLst/>
              <a:uFillTx/>
              <a:latin typeface="Arial"/>
            </a:endParaRPr>
          </a:p>
          <a:p>
            <a:pPr marL="343080" indent="-343080">
              <a:lnSpc>
                <a:spcPct val="90000"/>
              </a:lnSpc>
              <a:spcBef>
                <a:spcPts val="587"/>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Creditworthiness</a:t>
            </a:r>
            <a:endParaRPr b="0" lang="en-US" sz="1900" strike="noStrike" u="none">
              <a:solidFill>
                <a:srgbClr val="000000"/>
              </a:solidFill>
              <a:effectLst/>
              <a:uFillTx/>
              <a:latin typeface="Arial"/>
            </a:endParaRPr>
          </a:p>
          <a:p>
            <a:pPr lvl="1" marL="743040" indent="-285840">
              <a:lnSpc>
                <a:spcPct val="90000"/>
              </a:lnSpc>
              <a:spcBef>
                <a:spcPts val="587"/>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FERC should not accept DWR determination that bids/offers are “reasonable”</a:t>
            </a:r>
            <a:endParaRPr b="0" lang="en-US" sz="1900" strike="noStrike" u="none">
              <a:solidFill>
                <a:srgbClr val="000000"/>
              </a:solidFill>
              <a:effectLst/>
              <a:uFillTx/>
              <a:latin typeface="Arial"/>
            </a:endParaRPr>
          </a:p>
          <a:p>
            <a:pPr lvl="1" marL="743040" indent="-285840">
              <a:lnSpc>
                <a:spcPct val="90000"/>
              </a:lnSpc>
              <a:spcBef>
                <a:spcPts val="587"/>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Enforcement of 12/15 mandate ensuring that CAISO board is independent</a:t>
            </a:r>
            <a:endParaRPr b="0" lang="en-US" sz="1900" strike="noStrike" u="none">
              <a:solidFill>
                <a:srgbClr val="000000"/>
              </a:solidFill>
              <a:effectLst/>
              <a:uFillTx/>
              <a:latin typeface="Arial"/>
            </a:endParaRPr>
          </a:p>
          <a:p>
            <a:pPr lvl="1" marL="743040" indent="-285840">
              <a:lnSpc>
                <a:spcPct val="90000"/>
              </a:lnSpc>
              <a:spcBef>
                <a:spcPts val="587"/>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Approve Phase I of Pacific Northwest RTO and proceed to next phase</a:t>
            </a:r>
            <a:endParaRPr b="0" lang="en-US" sz="1900" strike="noStrike" u="none">
              <a:solidFill>
                <a:srgbClr val="000000"/>
              </a:solidFill>
              <a:effectLst/>
              <a:uFillTx/>
              <a:latin typeface="Arial"/>
            </a:endParaRPr>
          </a:p>
          <a:p>
            <a:pPr lvl="1" marL="743040" indent="-285840">
              <a:lnSpc>
                <a:spcPct val="90000"/>
              </a:lnSpc>
              <a:spcBef>
                <a:spcPts val="587"/>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Encourage forward contracting</a:t>
            </a:r>
            <a:endParaRPr b="0" lang="en-US" sz="1900" strike="noStrike" u="none">
              <a:solidFill>
                <a:srgbClr val="000000"/>
              </a:solidFill>
              <a:effectLst/>
              <a:uFillTx/>
              <a:latin typeface="Arial"/>
            </a:endParaRPr>
          </a:p>
          <a:p>
            <a:pPr lvl="1" marL="743040" indent="-285840">
              <a:lnSpc>
                <a:spcPct val="90000"/>
              </a:lnSpc>
              <a:spcBef>
                <a:spcPts val="587"/>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Arial"/>
              </a:rPr>
              <a:t>DSM/Conservation as a short-term solution</a:t>
            </a:r>
            <a:endParaRPr b="0" lang="en-US" sz="1900" strike="noStrike" u="none">
              <a:solidFill>
                <a:srgbClr val="000000"/>
              </a:solidFill>
              <a:effectLst/>
              <a:uFillTx/>
              <a:latin typeface="Arial"/>
            </a:endParaRPr>
          </a:p>
          <a:p>
            <a:pPr lvl="1" marL="743040" indent="0">
              <a:lnSpc>
                <a:spcPct val="90000"/>
              </a:lnSpc>
              <a:spcBef>
                <a:spcPts val="587"/>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900" strike="noStrike" u="none">
              <a:solidFill>
                <a:srgbClr val="000000"/>
              </a:solidFill>
              <a:effectLst/>
              <a:uFillTx/>
              <a:latin typeface="Arial"/>
            </a:endParaRPr>
          </a:p>
          <a:p>
            <a:pPr lvl="1" marL="743040" indent="0">
              <a:lnSpc>
                <a:spcPct val="90000"/>
              </a:lnSpc>
              <a:spcBef>
                <a:spcPts val="587"/>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9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0" y="213840"/>
            <a:ext cx="9144000" cy="6289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Energy Crisis Messaging </a:t>
            </a:r>
            <a:r>
              <a:rPr b="0" lang="en-US" sz="2600" strike="noStrike" u="none">
                <a:solidFill>
                  <a:srgbClr val="000000"/>
                </a:solidFill>
                <a:effectLst/>
                <a:uFillTx/>
                <a:latin typeface="Arial"/>
              </a:rPr>
              <a:t>(cont.)</a:t>
            </a:r>
            <a:r>
              <a:rPr b="1" lang="en-US" sz="3000" strike="noStrike" u="none">
                <a:solidFill>
                  <a:srgbClr val="000000"/>
                </a:solidFill>
                <a:effectLst/>
                <a:uFillTx/>
                <a:latin typeface="Arial"/>
              </a:rPr>
              <a:t>	</a:t>
            </a:r>
            <a:endParaRPr b="1" lang="en-US" sz="3000" strike="noStrike" u="none">
              <a:solidFill>
                <a:srgbClr val="000000"/>
              </a:solidFill>
              <a:effectLst/>
              <a:uFillTx/>
              <a:latin typeface="Arial"/>
            </a:endParaRPr>
          </a:p>
        </p:txBody>
      </p:sp>
      <p:sp>
        <p:nvSpPr>
          <p:cNvPr id="34" name="PlaceHolder 2"/>
          <p:cNvSpPr>
            <a:spLocks noGrp="1"/>
          </p:cNvSpPr>
          <p:nvPr>
            <p:ph/>
          </p:nvPr>
        </p:nvSpPr>
        <p:spPr>
          <a:xfrm>
            <a:off x="628200" y="1271160"/>
            <a:ext cx="7907400" cy="4714920"/>
          </a:xfrm>
          <a:prstGeom prst="rect">
            <a:avLst/>
          </a:prstGeom>
          <a:noFill/>
          <a:ln w="0">
            <a:noFill/>
          </a:ln>
        </p:spPr>
        <p:txBody>
          <a:bodyPr lIns="90000" rIns="90000" tIns="46800" bIns="46800" anchor="t">
            <a:normAutofit/>
          </a:bodyPr>
          <a:p>
            <a:pPr marL="343080" indent="-343080">
              <a:lnSpc>
                <a:spcPct val="90000"/>
              </a:lnSpc>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8240"/>
                </a:solidFill>
                <a:effectLst/>
                <a:uFillTx/>
                <a:latin typeface="Arial"/>
              </a:rPr>
              <a:t>NEW YORK</a:t>
            </a:r>
            <a:endParaRPr b="0" lang="en-US" sz="2200" strike="noStrike" u="none">
              <a:solidFill>
                <a:srgbClr val="000000"/>
              </a:solidFill>
              <a:effectLst/>
              <a:uFillTx/>
              <a:latin typeface="Arial"/>
            </a:endParaRPr>
          </a:p>
          <a:p>
            <a:pPr marL="343080" indent="-343080">
              <a:lnSpc>
                <a:spcPct val="90000"/>
              </a:lnSpc>
              <a:spcBef>
                <a:spcPts val="524"/>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a:rPr>
              <a:t>Increase energy conservation</a:t>
            </a:r>
            <a:endParaRPr b="0" lang="en-US" sz="2100" strike="noStrike" u="none">
              <a:solidFill>
                <a:srgbClr val="000000"/>
              </a:solidFill>
              <a:effectLst/>
              <a:uFillTx/>
              <a:latin typeface="Arial"/>
            </a:endParaRPr>
          </a:p>
          <a:p>
            <a:pPr marL="343080" indent="0">
              <a:lnSpc>
                <a:spcPct val="90000"/>
              </a:lnSpc>
              <a:spcBef>
                <a:spcPts val="5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100" strike="noStrike" u="none">
              <a:solidFill>
                <a:srgbClr val="000000"/>
              </a:solidFill>
              <a:effectLst/>
              <a:uFillTx/>
              <a:latin typeface="Arial"/>
            </a:endParaRPr>
          </a:p>
          <a:p>
            <a:pPr marL="343080" indent="-343080">
              <a:lnSpc>
                <a:spcPct val="90000"/>
              </a:lnSpc>
              <a:spcBef>
                <a:spcPts val="524"/>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a:rPr>
              <a:t>Encourage utilities to enter into contracts to protect consumers against short-term price volatility</a:t>
            </a:r>
            <a:endParaRPr b="0" lang="en-US" sz="2100" strike="noStrike" u="none">
              <a:solidFill>
                <a:srgbClr val="000000"/>
              </a:solidFill>
              <a:effectLst/>
              <a:uFillTx/>
              <a:latin typeface="Arial"/>
            </a:endParaRPr>
          </a:p>
          <a:p>
            <a:pPr marL="343080" indent="0">
              <a:lnSpc>
                <a:spcPct val="90000"/>
              </a:lnSpc>
              <a:spcBef>
                <a:spcPts val="5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100" strike="noStrike" u="none">
              <a:solidFill>
                <a:srgbClr val="000000"/>
              </a:solidFill>
              <a:effectLst/>
              <a:uFillTx/>
              <a:latin typeface="Arial"/>
            </a:endParaRPr>
          </a:p>
          <a:p>
            <a:pPr marL="343080" indent="-343080">
              <a:lnSpc>
                <a:spcPct val="90000"/>
              </a:lnSpc>
              <a:spcBef>
                <a:spcPts val="524"/>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a:rPr>
              <a:t>Accelerate the siting process for new, cleaner, diverse power sources</a:t>
            </a:r>
            <a:endParaRPr b="0" lang="en-US" sz="2100" strike="noStrike" u="none">
              <a:solidFill>
                <a:srgbClr val="000000"/>
              </a:solidFill>
              <a:effectLst/>
              <a:uFillTx/>
              <a:latin typeface="Arial"/>
            </a:endParaRPr>
          </a:p>
          <a:p>
            <a:pPr marL="343080" indent="0">
              <a:lnSpc>
                <a:spcPct val="90000"/>
              </a:lnSpc>
              <a:spcBef>
                <a:spcPts val="5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100" strike="noStrike" u="none">
              <a:solidFill>
                <a:srgbClr val="000000"/>
              </a:solidFill>
              <a:effectLst/>
              <a:uFillTx/>
              <a:latin typeface="Arial"/>
            </a:endParaRPr>
          </a:p>
          <a:p>
            <a:pPr marL="343080" indent="-343080">
              <a:lnSpc>
                <a:spcPct val="90000"/>
              </a:lnSpc>
              <a:spcBef>
                <a:spcPts val="524"/>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a:rPr>
              <a:t>Foster an efficient, multi-state energy marketplace, and</a:t>
            </a:r>
            <a:endParaRPr b="0" lang="en-US" sz="2100" strike="noStrike" u="none">
              <a:solidFill>
                <a:srgbClr val="000000"/>
              </a:solidFill>
              <a:effectLst/>
              <a:uFillTx/>
              <a:latin typeface="Arial"/>
            </a:endParaRPr>
          </a:p>
          <a:p>
            <a:pPr marL="343080" indent="0">
              <a:lnSpc>
                <a:spcPct val="90000"/>
              </a:lnSpc>
              <a:spcBef>
                <a:spcPts val="5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100" strike="noStrike" u="none">
              <a:solidFill>
                <a:srgbClr val="000000"/>
              </a:solidFill>
              <a:effectLst/>
              <a:uFillTx/>
              <a:latin typeface="Arial"/>
            </a:endParaRPr>
          </a:p>
          <a:p>
            <a:pPr marL="343080" indent="-343080">
              <a:lnSpc>
                <a:spcPct val="90000"/>
              </a:lnSpc>
              <a:spcBef>
                <a:spcPts val="524"/>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a:rPr>
              <a:t>Upgrade the state’s power transmission system</a:t>
            </a:r>
            <a:endParaRPr b="0" lang="en-US" sz="21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0" y="200160"/>
            <a:ext cx="9144000" cy="6285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Energy Crisis Messaging </a:t>
            </a:r>
            <a:r>
              <a:rPr b="0" lang="en-US" sz="2600" strike="noStrike" u="none">
                <a:solidFill>
                  <a:srgbClr val="000000"/>
                </a:solidFill>
                <a:effectLst/>
                <a:uFillTx/>
                <a:latin typeface="Arial"/>
              </a:rPr>
              <a:t>(cont.)</a:t>
            </a:r>
            <a:endParaRPr b="1" lang="en-US" sz="2600" strike="noStrike" u="none">
              <a:solidFill>
                <a:srgbClr val="000000"/>
              </a:solidFill>
              <a:effectLst/>
              <a:uFillTx/>
              <a:latin typeface="Arial"/>
            </a:endParaRPr>
          </a:p>
        </p:txBody>
      </p:sp>
      <p:sp>
        <p:nvSpPr>
          <p:cNvPr id="36" name="PlaceHolder 2"/>
          <p:cNvSpPr>
            <a:spLocks noGrp="1"/>
          </p:cNvSpPr>
          <p:nvPr>
            <p:ph/>
          </p:nvPr>
        </p:nvSpPr>
        <p:spPr>
          <a:xfrm>
            <a:off x="753840" y="1169640"/>
            <a:ext cx="7623000" cy="4714920"/>
          </a:xfrm>
          <a:prstGeom prst="rect">
            <a:avLst/>
          </a:prstGeom>
          <a:noFill/>
          <a:ln w="0">
            <a:noFill/>
          </a:ln>
        </p:spPr>
        <p:txBody>
          <a:bodyPr lIns="90000" rIns="90000" tIns="46800" bIns="46800" anchor="t">
            <a:normAutofit lnSpcReduction="9999"/>
          </a:bodyPr>
          <a:p>
            <a:pPr marL="343080" indent="-343080">
              <a:lnSpc>
                <a:spcPct val="90000"/>
              </a:lnSpc>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8240"/>
                </a:solidFill>
                <a:effectLst/>
                <a:uFillTx/>
                <a:latin typeface="Arial"/>
              </a:rPr>
              <a:t>WESTERN STATES</a:t>
            </a:r>
            <a:endParaRPr b="0" lang="en-US" sz="2200" strike="noStrike" u="none">
              <a:solidFill>
                <a:srgbClr val="000000"/>
              </a:solidFill>
              <a:effectLst/>
              <a:uFillTx/>
              <a:latin typeface="Arial"/>
            </a:endParaRPr>
          </a:p>
          <a:p>
            <a:pPr marL="343080" indent="-343080">
              <a:lnSpc>
                <a:spcPct val="90000"/>
              </a:lnSpc>
              <a:spcBef>
                <a:spcPts val="575"/>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300" strike="noStrike" u="none">
                <a:solidFill>
                  <a:srgbClr val="000000"/>
                </a:solidFill>
                <a:effectLst/>
                <a:uFillTx/>
                <a:latin typeface="Arial"/>
              </a:rPr>
              <a:t>Price caps impede energy conservation and drive away new energy supplies</a:t>
            </a:r>
            <a:endParaRPr b="0" lang="en-US" sz="2300" strike="noStrike" u="none">
              <a:solidFill>
                <a:srgbClr val="000000"/>
              </a:solidFill>
              <a:effectLst/>
              <a:uFillTx/>
              <a:latin typeface="Arial"/>
            </a:endParaRPr>
          </a:p>
          <a:p>
            <a:pPr marL="343080" indent="0">
              <a:lnSpc>
                <a:spcPct val="90000"/>
              </a:lnSpc>
              <a:spcBef>
                <a:spcPts val="5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300" strike="noStrike" u="none">
              <a:solidFill>
                <a:srgbClr val="000000"/>
              </a:solidFill>
              <a:effectLst/>
              <a:uFillTx/>
              <a:latin typeface="Arial"/>
            </a:endParaRPr>
          </a:p>
          <a:p>
            <a:pPr marL="343080" indent="-343080">
              <a:lnSpc>
                <a:spcPct val="90000"/>
              </a:lnSpc>
              <a:spcBef>
                <a:spcPts val="575"/>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300" strike="noStrike" u="none">
                <a:solidFill>
                  <a:srgbClr val="000000"/>
                </a:solidFill>
                <a:effectLst/>
                <a:uFillTx/>
                <a:latin typeface="Arial"/>
              </a:rPr>
              <a:t>Regional price caps would require electricity producers and consumers in neighboring states to subsidize California’s mistakes</a:t>
            </a:r>
            <a:endParaRPr b="0" lang="en-US" sz="2300" strike="noStrike" u="none">
              <a:solidFill>
                <a:srgbClr val="000000"/>
              </a:solidFill>
              <a:effectLst/>
              <a:uFillTx/>
              <a:latin typeface="Arial"/>
            </a:endParaRPr>
          </a:p>
          <a:p>
            <a:pPr marL="343080" indent="0">
              <a:lnSpc>
                <a:spcPct val="90000"/>
              </a:lnSpc>
              <a:spcBef>
                <a:spcPts val="5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300" strike="noStrike" u="none">
              <a:solidFill>
                <a:srgbClr val="000000"/>
              </a:solidFill>
              <a:effectLst/>
              <a:uFillTx/>
              <a:latin typeface="Arial"/>
            </a:endParaRPr>
          </a:p>
          <a:p>
            <a:pPr marL="343080" indent="-343080">
              <a:lnSpc>
                <a:spcPct val="90000"/>
              </a:lnSpc>
              <a:spcBef>
                <a:spcPts val="575"/>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300" strike="noStrike" u="none">
                <a:solidFill>
                  <a:srgbClr val="000000"/>
                </a:solidFill>
                <a:effectLst/>
                <a:uFillTx/>
                <a:latin typeface="Arial"/>
              </a:rPr>
              <a:t>Demand is decreasing</a:t>
            </a:r>
            <a:endParaRPr b="0" lang="en-US" sz="2300" strike="noStrike" u="none">
              <a:solidFill>
                <a:srgbClr val="000000"/>
              </a:solidFill>
              <a:effectLst/>
              <a:uFillTx/>
              <a:latin typeface="Arial"/>
            </a:endParaRPr>
          </a:p>
          <a:p>
            <a:pPr marL="343080" indent="0">
              <a:lnSpc>
                <a:spcPct val="90000"/>
              </a:lnSpc>
              <a:spcBef>
                <a:spcPts val="5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300" strike="noStrike" u="none">
              <a:solidFill>
                <a:srgbClr val="000000"/>
              </a:solidFill>
              <a:effectLst/>
              <a:uFillTx/>
              <a:latin typeface="Arial"/>
            </a:endParaRPr>
          </a:p>
          <a:p>
            <a:pPr marL="343080" indent="-343080">
              <a:lnSpc>
                <a:spcPct val="90000"/>
              </a:lnSpc>
              <a:spcBef>
                <a:spcPts val="575"/>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300" strike="noStrike" u="none">
                <a:solidFill>
                  <a:srgbClr val="000000"/>
                </a:solidFill>
                <a:effectLst/>
                <a:uFillTx/>
                <a:latin typeface="Arial"/>
              </a:rPr>
              <a:t>Supply is increasing</a:t>
            </a:r>
            <a:endParaRPr b="0" lang="en-US" sz="2300" strike="noStrike" u="none">
              <a:solidFill>
                <a:srgbClr val="000000"/>
              </a:solidFill>
              <a:effectLst/>
              <a:uFillTx/>
              <a:latin typeface="Arial"/>
            </a:endParaRPr>
          </a:p>
          <a:p>
            <a:pPr marL="343080" indent="0">
              <a:lnSpc>
                <a:spcPct val="90000"/>
              </a:lnSpc>
              <a:spcBef>
                <a:spcPts val="57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300" strike="noStrike" u="none">
              <a:solidFill>
                <a:srgbClr val="000000"/>
              </a:solidFill>
              <a:effectLst/>
              <a:uFillTx/>
              <a:latin typeface="Arial"/>
            </a:endParaRPr>
          </a:p>
          <a:p>
            <a:pPr marL="343080" indent="-343080">
              <a:lnSpc>
                <a:spcPct val="90000"/>
              </a:lnSpc>
              <a:spcBef>
                <a:spcPts val="575"/>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300" strike="noStrike" u="none">
                <a:solidFill>
                  <a:srgbClr val="000000"/>
                </a:solidFill>
                <a:effectLst/>
                <a:uFillTx/>
                <a:latin typeface="Arial"/>
              </a:rPr>
              <a:t>The market is working</a:t>
            </a:r>
            <a:endParaRPr b="0" lang="en-US" sz="23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687240" y="-4320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Energy Crisis Messaging </a:t>
            </a:r>
            <a:r>
              <a:rPr b="0" lang="en-US" sz="2600" strike="noStrike" u="none">
                <a:solidFill>
                  <a:srgbClr val="000000"/>
                </a:solidFill>
                <a:effectLst/>
                <a:uFillTx/>
                <a:latin typeface="Arial"/>
              </a:rPr>
              <a:t>(cont.)</a:t>
            </a:r>
            <a:endParaRPr b="1" lang="en-US" sz="2600" strike="noStrike" u="none">
              <a:solidFill>
                <a:srgbClr val="000000"/>
              </a:solidFill>
              <a:effectLst/>
              <a:uFillTx/>
              <a:latin typeface="Arial"/>
            </a:endParaRPr>
          </a:p>
        </p:txBody>
      </p:sp>
      <p:sp>
        <p:nvSpPr>
          <p:cNvPr id="38" name="PlaceHolder 2"/>
          <p:cNvSpPr>
            <a:spLocks noGrp="1"/>
          </p:cNvSpPr>
          <p:nvPr>
            <p:ph/>
          </p:nvPr>
        </p:nvSpPr>
        <p:spPr>
          <a:xfrm>
            <a:off x="617040" y="1022400"/>
            <a:ext cx="7921800" cy="5105520"/>
          </a:xfrm>
          <a:prstGeom prst="rect">
            <a:avLst/>
          </a:prstGeom>
          <a:noFill/>
          <a:ln w="0">
            <a:noFill/>
          </a:ln>
        </p:spPr>
        <p:txBody>
          <a:bodyPr lIns="90000" rIns="90000" tIns="46800" bIns="46800" anchor="t">
            <a:normAutofit fontScale="92500" lnSpcReduction="9999"/>
          </a:bodyPr>
          <a:p>
            <a:pPr marL="343080" indent="-343080">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8240"/>
                </a:solidFill>
                <a:effectLst/>
                <a:uFillTx/>
                <a:latin typeface="Arial"/>
              </a:rPr>
              <a:t>CALIFORNIA</a:t>
            </a:r>
            <a:endParaRPr b="0" lang="en-US" sz="2200" strike="noStrike" u="none">
              <a:solidFill>
                <a:srgbClr val="000000"/>
              </a:solidFill>
              <a:effectLst/>
              <a:uFillTx/>
              <a:latin typeface="Arial"/>
            </a:endParaRPr>
          </a:p>
          <a:p>
            <a:pPr marL="343080" indent="-343080">
              <a:spcBef>
                <a:spcPts val="264"/>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a:rPr>
              <a:t>Return the utilities to creditworthiness – </a:t>
            </a:r>
            <a:r>
              <a:rPr b="0" i="1" lang="en-US" sz="2100" strike="noStrike" u="none">
                <a:solidFill>
                  <a:srgbClr val="008240"/>
                </a:solidFill>
                <a:effectLst/>
                <a:uFillTx/>
                <a:latin typeface="Arial"/>
              </a:rPr>
              <a:t>retail rates must reflect costs</a:t>
            </a:r>
            <a:endParaRPr b="0" lang="en-US" sz="2100" strike="noStrike" u="none">
              <a:solidFill>
                <a:srgbClr val="000000"/>
              </a:solidFill>
              <a:effectLst/>
              <a:uFillTx/>
              <a:latin typeface="Arial"/>
            </a:endParaRPr>
          </a:p>
          <a:p>
            <a:pPr marL="343080" indent="0">
              <a:spcBef>
                <a:spcPts val="26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100" strike="noStrike" u="none">
              <a:solidFill>
                <a:srgbClr val="000000"/>
              </a:solidFill>
              <a:effectLst/>
              <a:uFillTx/>
              <a:latin typeface="Arial"/>
            </a:endParaRPr>
          </a:p>
          <a:p>
            <a:pPr marL="343080" indent="-343080">
              <a:spcBef>
                <a:spcPts val="264"/>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a:rPr>
              <a:t>De-politicize the procurement function – </a:t>
            </a:r>
            <a:r>
              <a:rPr b="0" i="1" lang="en-US" sz="2100" strike="noStrike" u="none">
                <a:solidFill>
                  <a:srgbClr val="008240"/>
                </a:solidFill>
                <a:effectLst/>
                <a:uFillTx/>
                <a:latin typeface="Arial"/>
              </a:rPr>
              <a:t>quickly remove the state from the power-buying business</a:t>
            </a:r>
            <a:endParaRPr b="0" lang="en-US" sz="2100" strike="noStrike" u="none">
              <a:solidFill>
                <a:srgbClr val="000000"/>
              </a:solidFill>
              <a:effectLst/>
              <a:uFillTx/>
              <a:latin typeface="Arial"/>
            </a:endParaRPr>
          </a:p>
          <a:p>
            <a:pPr marL="343080" indent="0">
              <a:spcBef>
                <a:spcPts val="26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100" strike="noStrike" u="none">
              <a:solidFill>
                <a:srgbClr val="000000"/>
              </a:solidFill>
              <a:effectLst/>
              <a:uFillTx/>
              <a:latin typeface="Arial"/>
            </a:endParaRPr>
          </a:p>
          <a:p>
            <a:pPr marL="343080" indent="-343080">
              <a:spcBef>
                <a:spcPts val="264"/>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a:rPr>
              <a:t>Increase supply – </a:t>
            </a:r>
            <a:r>
              <a:rPr b="0" i="1" lang="en-US" sz="2100" strike="noStrike" u="none">
                <a:solidFill>
                  <a:srgbClr val="008240"/>
                </a:solidFill>
                <a:effectLst/>
                <a:uFillTx/>
                <a:latin typeface="Arial"/>
              </a:rPr>
              <a:t>streamline plant siting</a:t>
            </a:r>
            <a:endParaRPr b="0" lang="en-US" sz="2100" strike="noStrike" u="none">
              <a:solidFill>
                <a:srgbClr val="000000"/>
              </a:solidFill>
              <a:effectLst/>
              <a:uFillTx/>
              <a:latin typeface="Arial"/>
            </a:endParaRPr>
          </a:p>
          <a:p>
            <a:pPr marL="343080" indent="0">
              <a:spcBef>
                <a:spcPts val="26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100" strike="noStrike" u="none">
              <a:solidFill>
                <a:srgbClr val="000000"/>
              </a:solidFill>
              <a:effectLst/>
              <a:uFillTx/>
              <a:latin typeface="Arial"/>
            </a:endParaRPr>
          </a:p>
          <a:p>
            <a:pPr marL="343080" indent="-343080">
              <a:spcBef>
                <a:spcPts val="264"/>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a:rPr>
              <a:t>Decrease demand – </a:t>
            </a:r>
            <a:r>
              <a:rPr b="0" i="1" lang="en-US" sz="2100" strike="noStrike" u="none">
                <a:solidFill>
                  <a:srgbClr val="008240"/>
                </a:solidFill>
                <a:effectLst/>
                <a:uFillTx/>
                <a:latin typeface="Arial"/>
              </a:rPr>
              <a:t>provide financial incentives to decrease consumption</a:t>
            </a:r>
            <a:endParaRPr b="0" lang="en-US" sz="2100" strike="noStrike" u="none">
              <a:solidFill>
                <a:srgbClr val="000000"/>
              </a:solidFill>
              <a:effectLst/>
              <a:uFillTx/>
              <a:latin typeface="Arial"/>
            </a:endParaRPr>
          </a:p>
          <a:p>
            <a:pPr marL="343080" indent="0">
              <a:spcBef>
                <a:spcPts val="26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100" strike="noStrike" u="none">
              <a:solidFill>
                <a:srgbClr val="000000"/>
              </a:solidFill>
              <a:effectLst/>
              <a:uFillTx/>
              <a:latin typeface="Arial"/>
            </a:endParaRPr>
          </a:p>
          <a:p>
            <a:pPr marL="343080" indent="-343080">
              <a:spcBef>
                <a:spcPts val="264"/>
              </a:spcBef>
              <a:buClr>
                <a:srgbClr val="00824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100" strike="noStrike" u="none">
                <a:solidFill>
                  <a:srgbClr val="000000"/>
                </a:solidFill>
                <a:effectLst/>
                <a:uFillTx/>
                <a:latin typeface="Arial"/>
              </a:rPr>
              <a:t>Resolve pricing allegations and create an attractive investment climate – </a:t>
            </a:r>
            <a:r>
              <a:rPr b="0" i="1" lang="en-US" sz="2100" strike="noStrike" u="none">
                <a:solidFill>
                  <a:srgbClr val="008240"/>
                </a:solidFill>
                <a:effectLst/>
                <a:uFillTx/>
                <a:latin typeface="Arial"/>
              </a:rPr>
              <a:t>current legislation, investigations, etc. are chasing away capital, commit to a comprehensive solution</a:t>
            </a:r>
            <a:endParaRPr b="0" lang="en-US" sz="21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673200" y="-3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Team Enron</a:t>
            </a:r>
            <a:endParaRPr b="1" lang="en-US" sz="3000" strike="noStrike" u="none">
              <a:solidFill>
                <a:srgbClr val="000000"/>
              </a:solidFill>
              <a:effectLst/>
              <a:uFillTx/>
              <a:latin typeface="Arial"/>
            </a:endParaRPr>
          </a:p>
        </p:txBody>
      </p:sp>
      <p:grpSp>
        <p:nvGrpSpPr>
          <p:cNvPr id="40" name=""/>
          <p:cNvGrpSpPr/>
          <p:nvPr/>
        </p:nvGrpSpPr>
        <p:grpSpPr>
          <a:xfrm>
            <a:off x="0" y="1063800"/>
            <a:ext cx="9144000" cy="6134040"/>
            <a:chOff x="0" y="1063800"/>
            <a:chExt cx="9144000" cy="6134040"/>
          </a:xfrm>
        </p:grpSpPr>
        <p:sp>
          <p:nvSpPr>
            <p:cNvPr id="41" name=""/>
            <p:cNvSpPr/>
            <p:nvPr/>
          </p:nvSpPr>
          <p:spPr>
            <a:xfrm>
              <a:off x="0" y="6408720"/>
              <a:ext cx="9144000" cy="7891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 name=""/>
            <p:cNvSpPr/>
            <p:nvPr/>
          </p:nvSpPr>
          <p:spPr>
            <a:xfrm>
              <a:off x="4489560" y="2100240"/>
              <a:ext cx="6062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 name=""/>
            <p:cNvSpPr/>
            <p:nvPr/>
          </p:nvSpPr>
          <p:spPr>
            <a:xfrm>
              <a:off x="6489720" y="2286000"/>
              <a:ext cx="0" cy="27226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4560840" y="1660680"/>
              <a:ext cx="1042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flipH="1">
              <a:off x="5097600" y="1212840"/>
              <a:ext cx="1440" cy="2643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flipH="1">
              <a:off x="3663720" y="2305080"/>
              <a:ext cx="14040" cy="2219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 name=""/>
            <p:cNvSpPr/>
            <p:nvPr/>
          </p:nvSpPr>
          <p:spPr>
            <a:xfrm>
              <a:off x="4586400" y="3807000"/>
              <a:ext cx="1001520" cy="20052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Tom Briggs</a:t>
              </a:r>
              <a:endParaRPr b="0" lang="en-US" sz="700" strike="noStrike" u="none">
                <a:solidFill>
                  <a:srgbClr val="000000"/>
                </a:solidFill>
                <a:effectLst/>
                <a:uFillTx/>
                <a:latin typeface="Times New Roman"/>
              </a:endParaRPr>
            </a:p>
          </p:txBody>
        </p:sp>
        <p:sp>
          <p:nvSpPr>
            <p:cNvPr id="48" name=""/>
            <p:cNvSpPr/>
            <p:nvPr/>
          </p:nvSpPr>
          <p:spPr>
            <a:xfrm flipH="1">
              <a:off x="8209080" y="2290680"/>
              <a:ext cx="1440" cy="2919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 name=""/>
            <p:cNvSpPr/>
            <p:nvPr/>
          </p:nvSpPr>
          <p:spPr>
            <a:xfrm flipH="1">
              <a:off x="2328840" y="2295360"/>
              <a:ext cx="1440" cy="2922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 name=""/>
            <p:cNvSpPr/>
            <p:nvPr/>
          </p:nvSpPr>
          <p:spPr>
            <a:xfrm>
              <a:off x="876240" y="2298600"/>
              <a:ext cx="1800" cy="4606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a:off x="4383000" y="1063800"/>
              <a:ext cx="1443240" cy="30708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ffffff"/>
                  </a:solidFill>
                  <a:effectLst/>
                  <a:uFillTx/>
                  <a:latin typeface="Times New Roman"/>
                </a:rPr>
                <a:t>National Campaign Chair</a:t>
              </a:r>
              <a:endParaRPr b="0" lang="en-US" sz="7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Rick Shapiro</a:t>
              </a:r>
              <a:endParaRPr b="0" lang="en-US" sz="700" strike="noStrike" u="none">
                <a:solidFill>
                  <a:srgbClr val="000000"/>
                </a:solidFill>
                <a:effectLst/>
                <a:uFillTx/>
                <a:latin typeface="Times New Roman"/>
              </a:endParaRPr>
            </a:p>
          </p:txBody>
        </p:sp>
        <p:sp>
          <p:nvSpPr>
            <p:cNvPr id="52" name=""/>
            <p:cNvSpPr/>
            <p:nvPr/>
          </p:nvSpPr>
          <p:spPr>
            <a:xfrm>
              <a:off x="3119400" y="1492200"/>
              <a:ext cx="1444680" cy="30708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ffffff"/>
                  </a:solidFill>
                  <a:effectLst/>
                  <a:uFillTx/>
                  <a:latin typeface="Times New Roman"/>
                </a:rPr>
                <a:t>Campaign Leadership Group</a:t>
              </a:r>
              <a:endParaRPr b="0" lang="en-US" sz="7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Mark Palmer</a:t>
              </a:r>
              <a:endParaRPr b="0" lang="en-US" sz="700" strike="noStrike" u="none">
                <a:solidFill>
                  <a:srgbClr val="000000"/>
                </a:solidFill>
                <a:effectLst/>
                <a:uFillTx/>
                <a:latin typeface="Times New Roman"/>
              </a:endParaRPr>
            </a:p>
          </p:txBody>
        </p:sp>
        <p:sp>
          <p:nvSpPr>
            <p:cNvPr id="53" name=""/>
            <p:cNvSpPr/>
            <p:nvPr/>
          </p:nvSpPr>
          <p:spPr>
            <a:xfrm>
              <a:off x="5516640" y="1504800"/>
              <a:ext cx="1442880" cy="30708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ffffff"/>
                  </a:solidFill>
                  <a:effectLst/>
                  <a:uFillTx/>
                  <a:latin typeface="Times New Roman"/>
                </a:rPr>
                <a:t>Campaign Leadership Group</a:t>
              </a:r>
              <a:endParaRPr b="0" lang="en-US" sz="7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Jim Steffes</a:t>
              </a:r>
              <a:endParaRPr b="0" lang="en-US" sz="700" strike="noStrike" u="none">
                <a:solidFill>
                  <a:srgbClr val="000000"/>
                </a:solidFill>
                <a:effectLst/>
                <a:uFillTx/>
                <a:latin typeface="Times New Roman"/>
              </a:endParaRPr>
            </a:p>
          </p:txBody>
        </p:sp>
        <p:sp>
          <p:nvSpPr>
            <p:cNvPr id="54" name=""/>
            <p:cNvSpPr/>
            <p:nvPr/>
          </p:nvSpPr>
          <p:spPr>
            <a:xfrm>
              <a:off x="3116160" y="1909800"/>
              <a:ext cx="1444680" cy="30708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ffffff"/>
                  </a:solidFill>
                  <a:effectLst/>
                  <a:uFillTx/>
                  <a:latin typeface="Times New Roman"/>
                </a:rPr>
                <a:t>Campaign Leadership Group</a:t>
              </a:r>
              <a:endParaRPr b="0" lang="en-US" sz="7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Janel Guerrero</a:t>
              </a:r>
              <a:endParaRPr b="0" lang="en-US" sz="700" strike="noStrike" u="none">
                <a:solidFill>
                  <a:srgbClr val="000000"/>
                </a:solidFill>
                <a:effectLst/>
                <a:uFillTx/>
                <a:latin typeface="Times New Roman"/>
              </a:endParaRPr>
            </a:p>
          </p:txBody>
        </p:sp>
        <p:sp>
          <p:nvSpPr>
            <p:cNvPr id="55" name=""/>
            <p:cNvSpPr/>
            <p:nvPr/>
          </p:nvSpPr>
          <p:spPr>
            <a:xfrm>
              <a:off x="293760" y="2425680"/>
              <a:ext cx="1307880" cy="41364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ffffff"/>
                  </a:solidFill>
                  <a:effectLst/>
                  <a:uFillTx/>
                  <a:latin typeface="Times New Roman"/>
                </a:rPr>
                <a:t>California Team Leads</a:t>
              </a:r>
              <a:endParaRPr b="0" lang="en-US" sz="7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ffffff"/>
                  </a:solidFill>
                  <a:effectLst/>
                  <a:uFillTx/>
                  <a:latin typeface="Times New Roman"/>
                </a:rPr>
                <a:t>Paul Kaufman</a:t>
              </a:r>
              <a:endParaRPr b="0" lang="en-US" sz="7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Jeff Dasovich</a:t>
              </a:r>
              <a:endParaRPr b="0" lang="en-US" sz="700" strike="noStrike" u="none">
                <a:solidFill>
                  <a:srgbClr val="000000"/>
                </a:solidFill>
                <a:effectLst/>
                <a:uFillTx/>
                <a:latin typeface="Times New Roman"/>
              </a:endParaRPr>
            </a:p>
          </p:txBody>
        </p:sp>
        <p:sp>
          <p:nvSpPr>
            <p:cNvPr id="56" name=""/>
            <p:cNvSpPr/>
            <p:nvPr/>
          </p:nvSpPr>
          <p:spPr>
            <a:xfrm>
              <a:off x="1695600" y="2425680"/>
              <a:ext cx="1296720" cy="41364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ffffff"/>
                  </a:solidFill>
                  <a:effectLst/>
                  <a:uFillTx/>
                  <a:latin typeface="Times New Roman"/>
                </a:rPr>
                <a:t>Western States Team Lead</a:t>
              </a:r>
              <a:endParaRPr b="0" lang="en-US" sz="7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Paul Kaufman</a:t>
              </a:r>
              <a:endParaRPr b="0" lang="en-US" sz="7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p:txBody>
        </p:sp>
        <p:sp>
          <p:nvSpPr>
            <p:cNvPr id="57" name=""/>
            <p:cNvSpPr/>
            <p:nvPr/>
          </p:nvSpPr>
          <p:spPr>
            <a:xfrm>
              <a:off x="3089160" y="2421000"/>
              <a:ext cx="1284480" cy="41364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ffffff"/>
                  </a:solidFill>
                  <a:effectLst/>
                  <a:uFillTx/>
                  <a:latin typeface="Times New Roman"/>
                </a:rPr>
                <a:t>New York Team Lead</a:t>
              </a:r>
              <a:endParaRPr b="0" lang="en-US" sz="7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Howard Fromer</a:t>
              </a:r>
              <a:endParaRPr b="0" lang="en-US" sz="7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p:txBody>
        </p:sp>
        <p:sp>
          <p:nvSpPr>
            <p:cNvPr id="58" name=""/>
            <p:cNvSpPr/>
            <p:nvPr/>
          </p:nvSpPr>
          <p:spPr>
            <a:xfrm>
              <a:off x="4486320" y="2408400"/>
              <a:ext cx="1307880" cy="41364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ffffff"/>
                  </a:solidFill>
                  <a:effectLst/>
                  <a:uFillTx/>
                  <a:latin typeface="Times New Roman"/>
                </a:rPr>
                <a:t>Civil Litigation Lead</a:t>
              </a:r>
              <a:endParaRPr b="0" lang="en-US" sz="7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Joe Hartsoe</a:t>
              </a:r>
              <a:endParaRPr b="0" lang="en-US" sz="7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p:txBody>
        </p:sp>
        <p:sp>
          <p:nvSpPr>
            <p:cNvPr id="59" name=""/>
            <p:cNvSpPr/>
            <p:nvPr/>
          </p:nvSpPr>
          <p:spPr>
            <a:xfrm>
              <a:off x="5881680" y="2408400"/>
              <a:ext cx="1308240" cy="41364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ffffff"/>
                  </a:solidFill>
                  <a:effectLst/>
                  <a:uFillTx/>
                  <a:latin typeface="Times New Roman"/>
                </a:rPr>
                <a:t>Washington Team Lead</a:t>
              </a:r>
              <a:endParaRPr b="0" lang="en-US" sz="7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Linda Robertson</a:t>
              </a:r>
              <a:endParaRPr b="0" lang="en-US" sz="7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p:txBody>
        </p:sp>
        <p:sp>
          <p:nvSpPr>
            <p:cNvPr id="60" name=""/>
            <p:cNvSpPr/>
            <p:nvPr/>
          </p:nvSpPr>
          <p:spPr>
            <a:xfrm>
              <a:off x="7338960" y="2400480"/>
              <a:ext cx="1585800" cy="52020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ffffff"/>
                  </a:solidFill>
                  <a:effectLst/>
                  <a:uFillTx/>
                  <a:latin typeface="Times New Roman"/>
                </a:rPr>
                <a:t>Getting Utility out of the Merchant Function Team Leads</a:t>
              </a:r>
              <a:endParaRPr b="0" lang="en-US" sz="7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Sue Landwehr</a:t>
              </a:r>
              <a:endParaRPr b="0" lang="en-US" sz="7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Dan Allegretti</a:t>
              </a:r>
              <a:endParaRPr b="0" lang="en-US" sz="700" strike="noStrike" u="none">
                <a:solidFill>
                  <a:srgbClr val="000000"/>
                </a:solidFill>
                <a:effectLst/>
                <a:uFillTx/>
                <a:latin typeface="Times New Roman"/>
              </a:endParaRPr>
            </a:p>
          </p:txBody>
        </p:sp>
        <p:sp>
          <p:nvSpPr>
            <p:cNvPr id="61" name=""/>
            <p:cNvSpPr/>
            <p:nvPr/>
          </p:nvSpPr>
          <p:spPr>
            <a:xfrm>
              <a:off x="7677000" y="3141720"/>
              <a:ext cx="1001880" cy="20052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Harry Kingerski</a:t>
              </a:r>
              <a:endParaRPr b="0" lang="en-US" sz="700" strike="noStrike" u="none">
                <a:solidFill>
                  <a:srgbClr val="000000"/>
                </a:solidFill>
                <a:effectLst/>
                <a:uFillTx/>
                <a:latin typeface="Times New Roman"/>
              </a:endParaRPr>
            </a:p>
          </p:txBody>
        </p:sp>
        <p:sp>
          <p:nvSpPr>
            <p:cNvPr id="62" name=""/>
            <p:cNvSpPr/>
            <p:nvPr/>
          </p:nvSpPr>
          <p:spPr>
            <a:xfrm>
              <a:off x="7677000" y="3436920"/>
              <a:ext cx="1001880" cy="20052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Lisa Yoho</a:t>
              </a:r>
              <a:endParaRPr b="0" lang="en-US" sz="700" strike="noStrike" u="none">
                <a:solidFill>
                  <a:srgbClr val="000000"/>
                </a:solidFill>
                <a:effectLst/>
                <a:uFillTx/>
                <a:latin typeface="Times New Roman"/>
              </a:endParaRPr>
            </a:p>
          </p:txBody>
        </p:sp>
        <p:sp>
          <p:nvSpPr>
            <p:cNvPr id="63" name=""/>
            <p:cNvSpPr/>
            <p:nvPr/>
          </p:nvSpPr>
          <p:spPr>
            <a:xfrm>
              <a:off x="7677000" y="3732120"/>
              <a:ext cx="1001880" cy="20052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Paul Kaufman</a:t>
              </a:r>
              <a:endParaRPr b="0" lang="en-US" sz="700" strike="noStrike" u="none">
                <a:solidFill>
                  <a:srgbClr val="000000"/>
                </a:solidFill>
                <a:effectLst/>
                <a:uFillTx/>
                <a:latin typeface="Times New Roman"/>
              </a:endParaRPr>
            </a:p>
          </p:txBody>
        </p:sp>
        <p:sp>
          <p:nvSpPr>
            <p:cNvPr id="64" name=""/>
            <p:cNvSpPr/>
            <p:nvPr/>
          </p:nvSpPr>
          <p:spPr>
            <a:xfrm>
              <a:off x="7677000" y="4032360"/>
              <a:ext cx="1001880" cy="20052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Janine Migden</a:t>
              </a:r>
              <a:endParaRPr b="0" lang="en-US" sz="700" strike="noStrike" u="none">
                <a:solidFill>
                  <a:srgbClr val="000000"/>
                </a:solidFill>
                <a:effectLst/>
                <a:uFillTx/>
                <a:latin typeface="Times New Roman"/>
              </a:endParaRPr>
            </a:p>
          </p:txBody>
        </p:sp>
        <p:sp>
          <p:nvSpPr>
            <p:cNvPr id="65" name=""/>
            <p:cNvSpPr/>
            <p:nvPr/>
          </p:nvSpPr>
          <p:spPr>
            <a:xfrm>
              <a:off x="7677000" y="4316400"/>
              <a:ext cx="1001880" cy="20052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Steve Montovano</a:t>
              </a:r>
              <a:endParaRPr b="0" lang="en-US" sz="700" strike="noStrike" u="none">
                <a:solidFill>
                  <a:srgbClr val="000000"/>
                </a:solidFill>
                <a:effectLst/>
                <a:uFillTx/>
                <a:latin typeface="Times New Roman"/>
              </a:endParaRPr>
            </a:p>
          </p:txBody>
        </p:sp>
        <p:sp>
          <p:nvSpPr>
            <p:cNvPr id="66" name=""/>
            <p:cNvSpPr/>
            <p:nvPr/>
          </p:nvSpPr>
          <p:spPr>
            <a:xfrm>
              <a:off x="7677000" y="4613400"/>
              <a:ext cx="1001880" cy="20052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Jim Steffes</a:t>
              </a:r>
              <a:endParaRPr b="0" lang="en-US" sz="700" strike="noStrike" u="none">
                <a:solidFill>
                  <a:srgbClr val="000000"/>
                </a:solidFill>
                <a:effectLst/>
                <a:uFillTx/>
                <a:latin typeface="Times New Roman"/>
              </a:endParaRPr>
            </a:p>
          </p:txBody>
        </p:sp>
        <p:sp>
          <p:nvSpPr>
            <p:cNvPr id="67" name=""/>
            <p:cNvSpPr/>
            <p:nvPr/>
          </p:nvSpPr>
          <p:spPr>
            <a:xfrm>
              <a:off x="7677000" y="4898880"/>
              <a:ext cx="1001880" cy="20052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Jean Ryall</a:t>
              </a:r>
              <a:endParaRPr b="0" lang="en-US" sz="700" strike="noStrike" u="none">
                <a:solidFill>
                  <a:srgbClr val="000000"/>
                </a:solidFill>
                <a:effectLst/>
                <a:uFillTx/>
                <a:latin typeface="Times New Roman"/>
              </a:endParaRPr>
            </a:p>
          </p:txBody>
        </p:sp>
        <p:sp>
          <p:nvSpPr>
            <p:cNvPr id="68" name=""/>
            <p:cNvSpPr/>
            <p:nvPr/>
          </p:nvSpPr>
          <p:spPr>
            <a:xfrm>
              <a:off x="7677000" y="5186520"/>
              <a:ext cx="1001880" cy="20052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Jennifer Thome</a:t>
              </a:r>
              <a:endParaRPr b="0" lang="en-US" sz="700" strike="noStrike" u="none">
                <a:solidFill>
                  <a:srgbClr val="000000"/>
                </a:solidFill>
                <a:effectLst/>
                <a:uFillTx/>
                <a:latin typeface="Times New Roman"/>
              </a:endParaRPr>
            </a:p>
          </p:txBody>
        </p:sp>
        <p:sp>
          <p:nvSpPr>
            <p:cNvPr id="69" name=""/>
            <p:cNvSpPr/>
            <p:nvPr/>
          </p:nvSpPr>
          <p:spPr>
            <a:xfrm>
              <a:off x="5891040" y="3013200"/>
              <a:ext cx="1308240" cy="52020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ffffff"/>
                  </a:solidFill>
                  <a:effectLst/>
                  <a:uFillTx/>
                  <a:latin typeface="Times New Roman"/>
                </a:rPr>
                <a:t>PR Lead</a:t>
              </a:r>
              <a:endParaRPr b="0" lang="en-US" sz="7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Mark Palmer</a:t>
              </a:r>
              <a:endParaRPr b="0" lang="en-US" sz="7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ffffff"/>
                  </a:solidFill>
                  <a:effectLst/>
                  <a:uFillTx/>
                  <a:latin typeface="Times New Roman"/>
                </a:rPr>
                <a:t>PR Team</a:t>
              </a:r>
              <a:endParaRPr b="0" lang="en-US" sz="7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Quinn Gillespie</a:t>
              </a:r>
              <a:endParaRPr b="0" lang="en-US" sz="700" strike="noStrike" u="none">
                <a:solidFill>
                  <a:srgbClr val="000000"/>
                </a:solidFill>
                <a:effectLst/>
                <a:uFillTx/>
                <a:latin typeface="Times New Roman"/>
              </a:endParaRPr>
            </a:p>
          </p:txBody>
        </p:sp>
        <p:sp>
          <p:nvSpPr>
            <p:cNvPr id="70" name=""/>
            <p:cNvSpPr/>
            <p:nvPr/>
          </p:nvSpPr>
          <p:spPr>
            <a:xfrm>
              <a:off x="6041880" y="3728880"/>
              <a:ext cx="1000440" cy="20052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Joe Hartsoe</a:t>
              </a:r>
              <a:endParaRPr b="0" lang="en-US" sz="700" strike="noStrike" u="none">
                <a:solidFill>
                  <a:srgbClr val="000000"/>
                </a:solidFill>
                <a:effectLst/>
                <a:uFillTx/>
                <a:latin typeface="Times New Roman"/>
              </a:endParaRPr>
            </a:p>
          </p:txBody>
        </p:sp>
        <p:sp>
          <p:nvSpPr>
            <p:cNvPr id="71" name=""/>
            <p:cNvSpPr/>
            <p:nvPr/>
          </p:nvSpPr>
          <p:spPr>
            <a:xfrm>
              <a:off x="6041880" y="4025880"/>
              <a:ext cx="1000440" cy="20052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Tom Briggs</a:t>
              </a:r>
              <a:endParaRPr b="0" lang="en-US" sz="700" strike="noStrike" u="none">
                <a:solidFill>
                  <a:srgbClr val="000000"/>
                </a:solidFill>
                <a:effectLst/>
                <a:uFillTx/>
                <a:latin typeface="Times New Roman"/>
              </a:endParaRPr>
            </a:p>
          </p:txBody>
        </p:sp>
        <p:sp>
          <p:nvSpPr>
            <p:cNvPr id="72" name=""/>
            <p:cNvSpPr/>
            <p:nvPr/>
          </p:nvSpPr>
          <p:spPr>
            <a:xfrm>
              <a:off x="6041880" y="4324320"/>
              <a:ext cx="1000440" cy="20052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Sarah Novosel</a:t>
              </a:r>
              <a:endParaRPr b="0" lang="en-US" sz="700" strike="noStrike" u="none">
                <a:solidFill>
                  <a:srgbClr val="000000"/>
                </a:solidFill>
                <a:effectLst/>
                <a:uFillTx/>
                <a:latin typeface="Times New Roman"/>
              </a:endParaRPr>
            </a:p>
          </p:txBody>
        </p:sp>
        <p:sp>
          <p:nvSpPr>
            <p:cNvPr id="73" name=""/>
            <p:cNvSpPr/>
            <p:nvPr/>
          </p:nvSpPr>
          <p:spPr>
            <a:xfrm>
              <a:off x="6041880" y="4611600"/>
              <a:ext cx="1000440" cy="20052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Donna Fulton</a:t>
              </a:r>
              <a:endParaRPr b="0" lang="en-US" sz="700" strike="noStrike" u="none">
                <a:solidFill>
                  <a:srgbClr val="000000"/>
                </a:solidFill>
                <a:effectLst/>
                <a:uFillTx/>
                <a:latin typeface="Times New Roman"/>
              </a:endParaRPr>
            </a:p>
          </p:txBody>
        </p:sp>
        <p:sp>
          <p:nvSpPr>
            <p:cNvPr id="74" name=""/>
            <p:cNvSpPr/>
            <p:nvPr/>
          </p:nvSpPr>
          <p:spPr>
            <a:xfrm>
              <a:off x="6039000" y="4905360"/>
              <a:ext cx="1000080" cy="20052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Ray Alvarez</a:t>
              </a:r>
              <a:endParaRPr b="0" lang="en-US" sz="700" strike="noStrike" u="none">
                <a:solidFill>
                  <a:srgbClr val="000000"/>
                </a:solidFill>
                <a:effectLst/>
                <a:uFillTx/>
                <a:latin typeface="Times New Roman"/>
              </a:endParaRPr>
            </a:p>
          </p:txBody>
        </p:sp>
        <p:sp>
          <p:nvSpPr>
            <p:cNvPr id="75" name=""/>
            <p:cNvSpPr/>
            <p:nvPr/>
          </p:nvSpPr>
          <p:spPr>
            <a:xfrm>
              <a:off x="4589640" y="3033720"/>
              <a:ext cx="1001520" cy="20052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Jim Steffes</a:t>
              </a:r>
              <a:endParaRPr b="0" lang="en-US" sz="700" strike="noStrike" u="none">
                <a:solidFill>
                  <a:srgbClr val="000000"/>
                </a:solidFill>
                <a:effectLst/>
                <a:uFillTx/>
                <a:latin typeface="Times New Roman"/>
              </a:endParaRPr>
            </a:p>
          </p:txBody>
        </p:sp>
        <p:sp>
          <p:nvSpPr>
            <p:cNvPr id="76" name=""/>
            <p:cNvSpPr/>
            <p:nvPr/>
          </p:nvSpPr>
          <p:spPr>
            <a:xfrm>
              <a:off x="4589640" y="3436920"/>
              <a:ext cx="1001520" cy="20052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Sue Mara</a:t>
              </a:r>
              <a:endParaRPr b="0" lang="en-US" sz="700" strike="noStrike" u="none">
                <a:solidFill>
                  <a:srgbClr val="000000"/>
                </a:solidFill>
                <a:effectLst/>
                <a:uFillTx/>
                <a:latin typeface="Times New Roman"/>
              </a:endParaRPr>
            </a:p>
          </p:txBody>
        </p:sp>
        <p:sp>
          <p:nvSpPr>
            <p:cNvPr id="77" name=""/>
            <p:cNvSpPr/>
            <p:nvPr/>
          </p:nvSpPr>
          <p:spPr>
            <a:xfrm>
              <a:off x="3211560" y="2994120"/>
              <a:ext cx="1001520" cy="52020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ffffff"/>
                  </a:solidFill>
                  <a:effectLst/>
                  <a:uFillTx/>
                  <a:latin typeface="Times New Roman"/>
                </a:rPr>
                <a:t>PR Lead</a:t>
              </a:r>
              <a:endParaRPr b="0" lang="en-US" sz="7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Janel Guerrero</a:t>
              </a:r>
              <a:endParaRPr b="0" lang="en-US" sz="7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ffffff"/>
                  </a:solidFill>
                  <a:effectLst/>
                  <a:uFillTx/>
                  <a:latin typeface="Times New Roman"/>
                </a:rPr>
                <a:t>PR Team</a:t>
              </a:r>
              <a:endParaRPr b="0" lang="en-US" sz="7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SSK</a:t>
              </a:r>
              <a:endParaRPr b="0" lang="en-US" sz="700" strike="noStrike" u="none">
                <a:solidFill>
                  <a:srgbClr val="000000"/>
                </a:solidFill>
                <a:effectLst/>
                <a:uFillTx/>
                <a:latin typeface="Times New Roman"/>
              </a:endParaRPr>
            </a:p>
          </p:txBody>
        </p:sp>
        <p:sp>
          <p:nvSpPr>
            <p:cNvPr id="78" name=""/>
            <p:cNvSpPr/>
            <p:nvPr/>
          </p:nvSpPr>
          <p:spPr>
            <a:xfrm>
              <a:off x="3209760" y="3672000"/>
              <a:ext cx="1000440" cy="20052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Steve Montovano</a:t>
              </a:r>
              <a:endParaRPr b="0" lang="en-US" sz="700" strike="noStrike" u="none">
                <a:solidFill>
                  <a:srgbClr val="000000"/>
                </a:solidFill>
                <a:effectLst/>
                <a:uFillTx/>
                <a:latin typeface="Times New Roman"/>
              </a:endParaRPr>
            </a:p>
          </p:txBody>
        </p:sp>
        <p:sp>
          <p:nvSpPr>
            <p:cNvPr id="79" name=""/>
            <p:cNvSpPr/>
            <p:nvPr/>
          </p:nvSpPr>
          <p:spPr>
            <a:xfrm>
              <a:off x="3209760" y="4029120"/>
              <a:ext cx="1000440" cy="20052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Kathleen Sullivan</a:t>
              </a:r>
              <a:endParaRPr b="0" lang="en-US" sz="700" strike="noStrike" u="none">
                <a:solidFill>
                  <a:srgbClr val="000000"/>
                </a:solidFill>
                <a:effectLst/>
                <a:uFillTx/>
                <a:latin typeface="Times New Roman"/>
              </a:endParaRPr>
            </a:p>
          </p:txBody>
        </p:sp>
        <p:sp>
          <p:nvSpPr>
            <p:cNvPr id="80" name=""/>
            <p:cNvSpPr/>
            <p:nvPr/>
          </p:nvSpPr>
          <p:spPr>
            <a:xfrm>
              <a:off x="3209760" y="4362480"/>
              <a:ext cx="1000440" cy="20052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Dan Staines</a:t>
              </a:r>
              <a:endParaRPr b="0" lang="en-US" sz="700" strike="noStrike" u="none">
                <a:solidFill>
                  <a:srgbClr val="000000"/>
                </a:solidFill>
                <a:effectLst/>
                <a:uFillTx/>
                <a:latin typeface="Times New Roman"/>
              </a:endParaRPr>
            </a:p>
          </p:txBody>
        </p:sp>
        <p:sp>
          <p:nvSpPr>
            <p:cNvPr id="81" name=""/>
            <p:cNvSpPr/>
            <p:nvPr/>
          </p:nvSpPr>
          <p:spPr>
            <a:xfrm>
              <a:off x="1790640" y="3062160"/>
              <a:ext cx="1162080" cy="61164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ffffff"/>
                  </a:solidFill>
                  <a:effectLst/>
                  <a:uFillTx/>
                  <a:latin typeface="Times New Roman"/>
                </a:rPr>
                <a:t>PR Lead</a:t>
              </a:r>
              <a:endParaRPr b="0" lang="en-US" sz="7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Karen Denne</a:t>
              </a:r>
              <a:endParaRPr b="0" lang="en-US" sz="7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ffffff"/>
                  </a:solidFill>
                  <a:effectLst/>
                  <a:uFillTx/>
                  <a:latin typeface="Times New Roman"/>
                </a:rPr>
                <a:t>PR Team</a:t>
              </a:r>
              <a:endParaRPr b="0" lang="en-US" sz="7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ffffff"/>
                  </a:solidFill>
                  <a:effectLst/>
                  <a:uFillTx/>
                  <a:latin typeface="Times New Roman"/>
                </a:rPr>
                <a:t>Marathon Communications</a:t>
              </a:r>
              <a:endParaRPr b="0" lang="en-US" sz="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Quinn Gillespie</a:t>
              </a:r>
              <a:endParaRPr b="0" lang="en-US" sz="700" strike="noStrike" u="none">
                <a:solidFill>
                  <a:srgbClr val="000000"/>
                </a:solidFill>
                <a:effectLst/>
                <a:uFillTx/>
                <a:latin typeface="Times New Roman"/>
              </a:endParaRPr>
            </a:p>
          </p:txBody>
        </p:sp>
        <p:sp>
          <p:nvSpPr>
            <p:cNvPr id="82" name=""/>
            <p:cNvSpPr/>
            <p:nvPr/>
          </p:nvSpPr>
          <p:spPr>
            <a:xfrm>
              <a:off x="1886040" y="3765600"/>
              <a:ext cx="1000080" cy="21564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Times New Roman"/>
                </a:rPr>
                <a:t>Sue Landwehr</a:t>
              </a:r>
              <a:endParaRPr b="0" lang="en-US" sz="800" strike="noStrike" u="none">
                <a:solidFill>
                  <a:srgbClr val="000000"/>
                </a:solidFill>
                <a:effectLst/>
                <a:uFillTx/>
                <a:latin typeface="Times New Roman"/>
              </a:endParaRPr>
            </a:p>
          </p:txBody>
        </p:sp>
        <p:sp>
          <p:nvSpPr>
            <p:cNvPr id="83" name=""/>
            <p:cNvSpPr/>
            <p:nvPr/>
          </p:nvSpPr>
          <p:spPr>
            <a:xfrm>
              <a:off x="1886040" y="4049640"/>
              <a:ext cx="1000080" cy="21564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Times New Roman"/>
                </a:rPr>
                <a:t>Jennifer Thome</a:t>
              </a:r>
              <a:endParaRPr b="0" lang="en-US" sz="800" strike="noStrike" u="none">
                <a:solidFill>
                  <a:srgbClr val="000000"/>
                </a:solidFill>
                <a:effectLst/>
                <a:uFillTx/>
                <a:latin typeface="Times New Roman"/>
              </a:endParaRPr>
            </a:p>
          </p:txBody>
        </p:sp>
        <p:sp>
          <p:nvSpPr>
            <p:cNvPr id="84" name=""/>
            <p:cNvSpPr/>
            <p:nvPr/>
          </p:nvSpPr>
          <p:spPr>
            <a:xfrm>
              <a:off x="1886040" y="4348080"/>
              <a:ext cx="1000080" cy="21564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Times New Roman"/>
                </a:rPr>
                <a:t>Marc Racicot</a:t>
              </a:r>
              <a:endParaRPr b="0" lang="en-US" sz="800" strike="noStrike" u="none">
                <a:solidFill>
                  <a:srgbClr val="000000"/>
                </a:solidFill>
                <a:effectLst/>
                <a:uFillTx/>
                <a:latin typeface="Times New Roman"/>
              </a:endParaRPr>
            </a:p>
          </p:txBody>
        </p:sp>
        <p:sp>
          <p:nvSpPr>
            <p:cNvPr id="85" name=""/>
            <p:cNvSpPr/>
            <p:nvPr/>
          </p:nvSpPr>
          <p:spPr>
            <a:xfrm>
              <a:off x="1886040" y="4638600"/>
              <a:ext cx="1000080" cy="21564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Times New Roman"/>
                </a:rPr>
                <a:t>Allen Comnes</a:t>
              </a:r>
              <a:endParaRPr b="0" lang="en-US" sz="800" strike="noStrike" u="none">
                <a:solidFill>
                  <a:srgbClr val="000000"/>
                </a:solidFill>
                <a:effectLst/>
                <a:uFillTx/>
                <a:latin typeface="Times New Roman"/>
              </a:endParaRPr>
            </a:p>
          </p:txBody>
        </p:sp>
        <p:sp>
          <p:nvSpPr>
            <p:cNvPr id="86" name=""/>
            <p:cNvSpPr/>
            <p:nvPr/>
          </p:nvSpPr>
          <p:spPr>
            <a:xfrm>
              <a:off x="1886040" y="4929120"/>
              <a:ext cx="1000080" cy="21564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Times New Roman"/>
                </a:rPr>
                <a:t>Robert Neustaedter</a:t>
              </a:r>
              <a:endParaRPr b="0" lang="en-US" sz="800" strike="noStrike" u="none">
                <a:solidFill>
                  <a:srgbClr val="000000"/>
                </a:solidFill>
                <a:effectLst/>
                <a:uFillTx/>
                <a:latin typeface="Times New Roman"/>
              </a:endParaRPr>
            </a:p>
          </p:txBody>
        </p:sp>
        <p:sp>
          <p:nvSpPr>
            <p:cNvPr id="87" name=""/>
            <p:cNvSpPr/>
            <p:nvPr/>
          </p:nvSpPr>
          <p:spPr>
            <a:xfrm>
              <a:off x="1886040" y="5194440"/>
              <a:ext cx="1000080" cy="21564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Times New Roman"/>
                </a:rPr>
                <a:t>Steve Walton</a:t>
              </a:r>
              <a:endParaRPr b="0" lang="en-US" sz="800" strike="noStrike" u="none">
                <a:solidFill>
                  <a:srgbClr val="000000"/>
                </a:solidFill>
                <a:effectLst/>
                <a:uFillTx/>
                <a:latin typeface="Times New Roman"/>
              </a:endParaRPr>
            </a:p>
          </p:txBody>
        </p:sp>
        <p:sp>
          <p:nvSpPr>
            <p:cNvPr id="88" name=""/>
            <p:cNvSpPr/>
            <p:nvPr/>
          </p:nvSpPr>
          <p:spPr>
            <a:xfrm>
              <a:off x="324000" y="2989440"/>
              <a:ext cx="1162080" cy="61164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ffffff"/>
                  </a:solidFill>
                  <a:effectLst/>
                  <a:uFillTx/>
                  <a:latin typeface="Times New Roman"/>
                </a:rPr>
                <a:t>PR Lead</a:t>
              </a:r>
              <a:endParaRPr b="0" lang="en-US" sz="7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Karen Denne</a:t>
              </a:r>
              <a:endParaRPr b="0" lang="en-US" sz="7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700" strike="noStrike" u="none">
                  <a:solidFill>
                    <a:srgbClr val="ffffff"/>
                  </a:solidFill>
                  <a:effectLst/>
                  <a:uFillTx/>
                  <a:latin typeface="Times New Roman"/>
                </a:rPr>
                <a:t>PR Team</a:t>
              </a:r>
              <a:endParaRPr b="0" lang="en-US" sz="7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ffffff"/>
                  </a:solidFill>
                  <a:effectLst/>
                  <a:uFillTx/>
                  <a:latin typeface="Times New Roman"/>
                </a:rPr>
                <a:t>Marathon Communications</a:t>
              </a:r>
              <a:endParaRPr b="0" lang="en-US" sz="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KDS Communications</a:t>
              </a:r>
              <a:endParaRPr b="0" lang="en-US" sz="700" strike="noStrike" u="none">
                <a:solidFill>
                  <a:srgbClr val="000000"/>
                </a:solidFill>
                <a:effectLst/>
                <a:uFillTx/>
                <a:latin typeface="Times New Roman"/>
              </a:endParaRPr>
            </a:p>
          </p:txBody>
        </p:sp>
        <p:sp>
          <p:nvSpPr>
            <p:cNvPr id="89" name=""/>
            <p:cNvSpPr/>
            <p:nvPr/>
          </p:nvSpPr>
          <p:spPr>
            <a:xfrm>
              <a:off x="403200" y="3695760"/>
              <a:ext cx="1001880" cy="21564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Times New Roman"/>
                </a:rPr>
                <a:t>Sue Mara</a:t>
              </a:r>
              <a:endParaRPr b="0" lang="en-US" sz="800" strike="noStrike" u="none">
                <a:solidFill>
                  <a:srgbClr val="000000"/>
                </a:solidFill>
                <a:effectLst/>
                <a:uFillTx/>
                <a:latin typeface="Times New Roman"/>
              </a:endParaRPr>
            </a:p>
          </p:txBody>
        </p:sp>
        <p:sp>
          <p:nvSpPr>
            <p:cNvPr id="90" name=""/>
            <p:cNvSpPr/>
            <p:nvPr/>
          </p:nvSpPr>
          <p:spPr>
            <a:xfrm>
              <a:off x="403200" y="3973680"/>
              <a:ext cx="1001880" cy="20052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Times New Roman"/>
                </a:rPr>
                <a:t>Alan Comnes</a:t>
              </a:r>
              <a:endParaRPr b="0" lang="en-US" sz="700" strike="noStrike" u="none">
                <a:solidFill>
                  <a:srgbClr val="000000"/>
                </a:solidFill>
                <a:effectLst/>
                <a:uFillTx/>
                <a:latin typeface="Times New Roman"/>
              </a:endParaRPr>
            </a:p>
          </p:txBody>
        </p:sp>
        <p:sp>
          <p:nvSpPr>
            <p:cNvPr id="91" name=""/>
            <p:cNvSpPr/>
            <p:nvPr/>
          </p:nvSpPr>
          <p:spPr>
            <a:xfrm>
              <a:off x="403200" y="4281480"/>
              <a:ext cx="1001880" cy="21564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Times New Roman"/>
                </a:rPr>
                <a:t>Mike Day</a:t>
              </a:r>
              <a:endParaRPr b="0" lang="en-US" sz="800" strike="noStrike" u="none">
                <a:solidFill>
                  <a:srgbClr val="000000"/>
                </a:solidFill>
                <a:effectLst/>
                <a:uFillTx/>
                <a:latin typeface="Times New Roman"/>
              </a:endParaRPr>
            </a:p>
          </p:txBody>
        </p:sp>
        <p:sp>
          <p:nvSpPr>
            <p:cNvPr id="92" name=""/>
            <p:cNvSpPr/>
            <p:nvPr/>
          </p:nvSpPr>
          <p:spPr>
            <a:xfrm>
              <a:off x="403200" y="4578480"/>
              <a:ext cx="1001880" cy="21564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Times New Roman"/>
                </a:rPr>
                <a:t>Harry Kingerski</a:t>
              </a:r>
              <a:endParaRPr b="0" lang="en-US" sz="800" strike="noStrike" u="none">
                <a:solidFill>
                  <a:srgbClr val="000000"/>
                </a:solidFill>
                <a:effectLst/>
                <a:uFillTx/>
                <a:latin typeface="Times New Roman"/>
              </a:endParaRPr>
            </a:p>
          </p:txBody>
        </p:sp>
        <p:sp>
          <p:nvSpPr>
            <p:cNvPr id="93" name=""/>
            <p:cNvSpPr/>
            <p:nvPr/>
          </p:nvSpPr>
          <p:spPr>
            <a:xfrm>
              <a:off x="403200" y="4870440"/>
              <a:ext cx="1001880" cy="21564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Times New Roman"/>
                </a:rPr>
                <a:t>Leslie Lawner</a:t>
              </a:r>
              <a:endParaRPr b="0" lang="en-US" sz="800" strike="noStrike" u="none">
                <a:solidFill>
                  <a:srgbClr val="000000"/>
                </a:solidFill>
                <a:effectLst/>
                <a:uFillTx/>
                <a:latin typeface="Times New Roman"/>
              </a:endParaRPr>
            </a:p>
          </p:txBody>
        </p:sp>
        <p:sp>
          <p:nvSpPr>
            <p:cNvPr id="94" name=""/>
            <p:cNvSpPr/>
            <p:nvPr/>
          </p:nvSpPr>
          <p:spPr>
            <a:xfrm>
              <a:off x="403200" y="5140440"/>
              <a:ext cx="1001880" cy="21564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Times New Roman"/>
                </a:rPr>
                <a:t>Bob Frank</a:t>
              </a:r>
              <a:endParaRPr b="0" lang="en-US" sz="800" strike="noStrike" u="none">
                <a:solidFill>
                  <a:srgbClr val="000000"/>
                </a:solidFill>
                <a:effectLst/>
                <a:uFillTx/>
                <a:latin typeface="Times New Roman"/>
              </a:endParaRPr>
            </a:p>
          </p:txBody>
        </p:sp>
        <p:sp>
          <p:nvSpPr>
            <p:cNvPr id="95" name=""/>
            <p:cNvSpPr/>
            <p:nvPr/>
          </p:nvSpPr>
          <p:spPr>
            <a:xfrm>
              <a:off x="403200" y="5424480"/>
              <a:ext cx="1001880" cy="21564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Times New Roman"/>
                </a:rPr>
                <a:t>Robert Neustaedter</a:t>
              </a:r>
              <a:endParaRPr b="0" lang="en-US" sz="800" strike="noStrike" u="none">
                <a:solidFill>
                  <a:srgbClr val="000000"/>
                </a:solidFill>
                <a:effectLst/>
                <a:uFillTx/>
                <a:latin typeface="Times New Roman"/>
              </a:endParaRPr>
            </a:p>
          </p:txBody>
        </p:sp>
        <p:sp>
          <p:nvSpPr>
            <p:cNvPr id="96" name=""/>
            <p:cNvSpPr/>
            <p:nvPr/>
          </p:nvSpPr>
          <p:spPr>
            <a:xfrm>
              <a:off x="403200" y="5683320"/>
              <a:ext cx="1001880" cy="21564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Times New Roman"/>
                </a:rPr>
                <a:t>Bev Hansen</a:t>
              </a:r>
              <a:endParaRPr b="0" lang="en-US" sz="800" strike="noStrike" u="none">
                <a:solidFill>
                  <a:srgbClr val="000000"/>
                </a:solidFill>
                <a:effectLst/>
                <a:uFillTx/>
                <a:latin typeface="Times New Roman"/>
              </a:endParaRPr>
            </a:p>
          </p:txBody>
        </p:sp>
        <p:sp>
          <p:nvSpPr>
            <p:cNvPr id="97" name=""/>
            <p:cNvSpPr/>
            <p:nvPr/>
          </p:nvSpPr>
          <p:spPr>
            <a:xfrm>
              <a:off x="401760" y="5951520"/>
              <a:ext cx="1000080" cy="21564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Times New Roman"/>
                </a:rPr>
                <a:t>Hedy Govenar</a:t>
              </a:r>
              <a:endParaRPr b="0" lang="en-US" sz="800" strike="noStrike" u="none">
                <a:solidFill>
                  <a:srgbClr val="000000"/>
                </a:solidFill>
                <a:effectLst/>
                <a:uFillTx/>
                <a:latin typeface="Times New Roman"/>
              </a:endParaRPr>
            </a:p>
          </p:txBody>
        </p:sp>
        <p:sp>
          <p:nvSpPr>
            <p:cNvPr id="98" name=""/>
            <p:cNvSpPr/>
            <p:nvPr/>
          </p:nvSpPr>
          <p:spPr>
            <a:xfrm>
              <a:off x="401760" y="6219720"/>
              <a:ext cx="1000080" cy="21564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Times New Roman"/>
                </a:rPr>
                <a:t>Scott Govenar</a:t>
              </a:r>
              <a:endParaRPr b="0" lang="en-US" sz="800" strike="noStrike" u="none">
                <a:solidFill>
                  <a:srgbClr val="000000"/>
                </a:solidFill>
                <a:effectLst/>
                <a:uFillTx/>
                <a:latin typeface="Times New Roman"/>
              </a:endParaRPr>
            </a:p>
          </p:txBody>
        </p:sp>
        <p:sp>
          <p:nvSpPr>
            <p:cNvPr id="99" name=""/>
            <p:cNvSpPr/>
            <p:nvPr/>
          </p:nvSpPr>
          <p:spPr>
            <a:xfrm>
              <a:off x="401760" y="6489720"/>
              <a:ext cx="1000080" cy="21564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Times New Roman"/>
                </a:rPr>
                <a:t>Steve Walton</a:t>
              </a:r>
              <a:endParaRPr b="0" lang="en-US" sz="800" strike="noStrike" u="none">
                <a:solidFill>
                  <a:srgbClr val="000000"/>
                </a:solidFill>
                <a:effectLst/>
                <a:uFillTx/>
                <a:latin typeface="Times New Roman"/>
              </a:endParaRPr>
            </a:p>
          </p:txBody>
        </p:sp>
        <p:sp>
          <p:nvSpPr>
            <p:cNvPr id="100" name=""/>
            <p:cNvSpPr/>
            <p:nvPr/>
          </p:nvSpPr>
          <p:spPr>
            <a:xfrm>
              <a:off x="401760" y="6783480"/>
              <a:ext cx="1000080" cy="215640"/>
            </a:xfrm>
            <a:prstGeom prst="rect">
              <a:avLst/>
            </a:prstGeom>
            <a:solidFill>
              <a:srgbClr val="008240"/>
            </a:solidFill>
            <a:ln w="9360">
              <a:solidFill>
                <a:srgbClr val="000000"/>
              </a:solidFill>
              <a:miter/>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Times New Roman"/>
                </a:rPr>
                <a:t>Jennifer Thome</a:t>
              </a:r>
              <a:endParaRPr b="0" lang="en-US" sz="800" strike="noStrike" u="none">
                <a:solidFill>
                  <a:srgbClr val="000000"/>
                </a:solidFill>
                <a:effectLst/>
                <a:uFillTx/>
                <a:latin typeface="Times New Roman"/>
              </a:endParaRPr>
            </a:p>
          </p:txBody>
        </p:sp>
        <p:cxnSp>
          <p:nvCxnSpPr>
            <p:cNvPr id="101" name=""/>
            <p:cNvCxnSpPr>
              <a:stCxn id="50" idx="0"/>
              <a:endCxn id="48" idx="0"/>
            </p:cNvCxnSpPr>
            <p:nvPr/>
          </p:nvCxnSpPr>
          <p:spPr>
            <a:xfrm flipV="1">
              <a:off x="875880" y="2290320"/>
              <a:ext cx="7336440" cy="8640"/>
            </a:xfrm>
            <a:prstGeom prst="straightConnector1">
              <a:avLst/>
            </a:prstGeom>
            <a:ln w="9360">
              <a:solidFill>
                <a:srgbClr val="000000"/>
              </a:solidFill>
              <a:miter/>
            </a:ln>
          </p:spPr>
        </p:cxnSp>
      </p:gr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1203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2001-07-23T13:32:09Z</dcterms:created>
  <dc:creator>jguerre</dc:creator>
  <dc:description/>
  <dc:language>en-US</dc:language>
  <cp:lastModifiedBy>jguerre</cp:lastModifiedBy>
  <cp:lastPrinted>2001-08-06T17:16:15Z</cp:lastPrinted>
  <dcterms:modified xsi:type="dcterms:W3CDTF">2001-08-07T19:22:52Z</dcterms:modified>
  <cp:revision>139</cp:revision>
  <dc:subject/>
  <dc:title>Advancing Electric Competition in the Wake of California </dc:title>
</cp:coreProperties>
</file>