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4"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5"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sldNum" idx="1"/>
          </p:nvPr>
        </p:nvSpPr>
        <p:spPr/>
        <p:txBody>
          <a:bodyPr/>
          <a:p>
            <a:fld id="{79CB0163-0C78-4FA3-9A8D-405FA3AB0243}"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FD65D78-C3C6-4E08-8276-87053938610A}"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ADFF339C-EC4A-4DA0-9014-B88F126F84DB}"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sldNum" idx="1"/>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37F2E83-ABA9-4DC4-ACDB-CE63E22F000D}"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3" name=""/>
          <p:cNvGrpSpPr/>
          <p:nvPr/>
        </p:nvGrpSpPr>
        <p:grpSpPr>
          <a:xfrm>
            <a:off x="228600" y="228600"/>
            <a:ext cx="1142280" cy="1066320"/>
            <a:chOff x="228600" y="228600"/>
            <a:chExt cx="1142280" cy="1066320"/>
          </a:xfrm>
        </p:grpSpPr>
        <p:sp>
          <p:nvSpPr>
            <p:cNvPr id="4" name=""/>
            <p:cNvSpPr/>
            <p:nvPr/>
          </p:nvSpPr>
          <p:spPr>
            <a:xfrm>
              <a:off x="228600" y="620640"/>
              <a:ext cx="230400" cy="2152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 name=""/>
            <p:cNvSpPr/>
            <p:nvPr/>
          </p:nvSpPr>
          <p:spPr>
            <a:xfrm>
              <a:off x="707760" y="623160"/>
              <a:ext cx="663120" cy="6717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338760" y="726480"/>
              <a:ext cx="243360" cy="22500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77280" y="228600"/>
              <a:ext cx="570960" cy="53676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709920" y="427320"/>
              <a:ext cx="450720" cy="53388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469440" y="846360"/>
              <a:ext cx="217800" cy="22284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605520" y="973800"/>
              <a:ext cx="199800" cy="18612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1" name=""/>
          <p:cNvSpPr/>
          <p:nvPr/>
        </p:nvSpPr>
        <p:spPr>
          <a:xfrm>
            <a:off x="312480" y="6251400"/>
            <a:ext cx="140364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b2b2b2"/>
                </a:solidFill>
                <a:effectLst/>
                <a:uFillTx/>
                <a:latin typeface="Book Antiqua"/>
              </a:rPr>
              <a:t>DRAFT</a:t>
            </a:r>
            <a:endParaRPr b="0" lang="en-US" sz="2800" strike="noStrike" u="none">
              <a:solidFill>
                <a:srgbClr val="000000"/>
              </a:solidFill>
              <a:effectLst/>
              <a:uFillTx/>
              <a:latin typeface="Times New Roman"/>
            </a:endParaRPr>
          </a:p>
        </p:txBody>
      </p:sp>
      <p:sp>
        <p:nvSpPr>
          <p:cNvPr id="12" name=""/>
          <p:cNvSpPr/>
          <p:nvPr/>
        </p:nvSpPr>
        <p:spPr>
          <a:xfrm flipH="1">
            <a:off x="609120" y="1371600"/>
            <a:ext cx="853452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1989000" y="1822320"/>
            <a:ext cx="5005800" cy="35085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Project Doorstep</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New York Metals</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Book Antiqua"/>
              </a:rPr>
              <a:t>(copper scrap, primary &amp; secondary </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Book Antiqua"/>
              </a:rPr>
              <a:t>aluminum, copper concentrates)</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Office visited- January 10 &amp; 11, 2001</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Issued- January ___, 2001</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9" name=""/>
          <p:cNvSpPr/>
          <p:nvPr/>
        </p:nvSpPr>
        <p:spPr>
          <a:xfrm>
            <a:off x="3354480" y="5029200"/>
            <a:ext cx="2466720" cy="642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20" name=""/>
          <p:cNvSpPr/>
          <p:nvPr/>
        </p:nvSpPr>
        <p:spPr>
          <a:xfrm>
            <a:off x="0" y="1371600"/>
            <a:ext cx="914400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Metals Review</a:t>
            </a:r>
            <a:br>
              <a:rPr sz="4000"/>
            </a:br>
            <a:r>
              <a:rPr b="0" lang="en-US" sz="4000" strike="noStrike" u="none">
                <a:solidFill>
                  <a:srgbClr val="000000"/>
                </a:solidFill>
                <a:effectLst/>
                <a:uFillTx/>
                <a:latin typeface="Times New Roman"/>
              </a:rPr>
              <a:t>Highlights </a:t>
            </a:r>
            <a:endParaRPr b="0" lang="en-US" sz="4000" strike="noStrike" u="none">
              <a:solidFill>
                <a:srgbClr val="000000"/>
              </a:solidFill>
              <a:effectLst/>
              <a:uFillTx/>
              <a:latin typeface="Times New Roman"/>
            </a:endParaRPr>
          </a:p>
        </p:txBody>
      </p:sp>
      <p:sp>
        <p:nvSpPr>
          <p:cNvPr id="22" name=""/>
          <p:cNvSpPr/>
          <p:nvPr/>
        </p:nvSpPr>
        <p:spPr>
          <a:xfrm>
            <a:off x="914400" y="1523880"/>
            <a:ext cx="7696080" cy="472464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We performed an on-site review of processes, procedures and controls performed in New York that support the trading activity in New York, St. Louis, and Chicago.  Commodities covered in this review are: copper concentrates, copper scrap, primary aluminum and secondary aluminum.  Our procedures included interviews with key commercial and energy operations personnel.  Included in this review was a test of commodity transactions from deal execution through to settlement entries in the New York and London offices.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Book Antiqua"/>
              </a:rPr>
              <a:t>US Team Members:</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N. American Key Office Personnel Interviewed:</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Bjorn Hagelmann - MRM RAC</a:t>
            </a:r>
            <a:r>
              <a:rPr b="0" lang="en-US" sz="1300" strike="noStrike" u="none">
                <a:solidFill>
                  <a:srgbClr val="ff0000"/>
                </a:solidFill>
                <a:effectLst/>
                <a:uFillTx/>
                <a:latin typeface="Book Antiqua"/>
              </a:rPr>
              <a:t> </a:t>
            </a:r>
            <a:r>
              <a:rPr b="0" lang="en-US" sz="1300" strike="noStrike" u="none">
                <a:solidFill>
                  <a:srgbClr val="ff0000"/>
                </a:solidFill>
                <a:effectLst/>
                <a:uFillTx/>
                <a:latin typeface="Book Antiqua"/>
              </a:rPr>
              <a:t>	</a:t>
            </a:r>
            <a:r>
              <a:rPr b="0" lang="en-US" sz="1300" strike="noStrike" u="none">
                <a:solidFill>
                  <a:srgbClr val="000000"/>
                </a:solidFill>
                <a:effectLst/>
                <a:uFillTx/>
                <a:latin typeface="Book Antiqua"/>
              </a:rPr>
              <a:t>Annette Smolken - Confirmations, settlements</a:t>
            </a:r>
            <a:r>
              <a:rPr b="0" lang="en-US" sz="1300" strike="noStrike" u="none">
                <a:solidFill>
                  <a:srgbClr val="ff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Juan Camarillo - EAS </a:t>
            </a:r>
            <a:r>
              <a:rPr b="0" lang="en-US" sz="1300" strike="noStrike" u="none">
                <a:solidFill>
                  <a:srgbClr val="ff0000"/>
                </a:solidFill>
                <a:effectLst/>
                <a:uFillTx/>
                <a:latin typeface="Book Antiqua"/>
              </a:rPr>
              <a:t>	</a:t>
            </a:r>
            <a:r>
              <a:rPr b="0" lang="en-US" sz="1300" strike="noStrike" u="none">
                <a:solidFill>
                  <a:srgbClr val="ff0000"/>
                </a:solidFill>
                <a:effectLst/>
                <a:uFillTx/>
                <a:latin typeface="Book Antiqua"/>
              </a:rPr>
              <a:t>	</a:t>
            </a:r>
            <a:r>
              <a:rPr b="0" lang="en-US" sz="1300" strike="noStrike" u="none">
                <a:solidFill>
                  <a:srgbClr val="000000"/>
                </a:solidFill>
                <a:effectLst/>
                <a:uFillTx/>
                <a:latin typeface="Book Antiqua"/>
              </a:rPr>
              <a:t>Anthony Mandel - Trader (concentrates)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Shona Wilson - Energy Ops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Frank Mastromatteo - Risk Management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Veronica Valdez - MRM RAC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Harry Zlotnick - Settlements, cash management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Helga Morell - Credit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Joe Robertson - Executive Vice President, head of copper scrap</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Kathy Gagle - Confirmations &amp; settlements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Limor Nissan  - Legal</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Lou Colarusso - Head of Energy Ops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Marcelo Parra - Chief Accounting Officer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Philip Bacon - President, head trader of concentrates</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Tom Burns - Contracts</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Metals Key Issues</a:t>
            </a:r>
            <a:endParaRPr b="0" lang="en-US" sz="4000" strike="noStrike" u="none">
              <a:solidFill>
                <a:srgbClr val="000000"/>
              </a:solidFill>
              <a:effectLst/>
              <a:uFillTx/>
              <a:latin typeface="Times New Roman"/>
            </a:endParaRPr>
          </a:p>
        </p:txBody>
      </p:sp>
      <p:sp>
        <p:nvSpPr>
          <p:cNvPr id="24" name=""/>
          <p:cNvSpPr/>
          <p:nvPr/>
        </p:nvSpPr>
        <p:spPr>
          <a:xfrm>
            <a:off x="533520" y="1447920"/>
            <a:ext cx="7924680" cy="4724280"/>
          </a:xfrm>
          <a:prstGeom prst="rect">
            <a:avLst/>
          </a:prstGeom>
          <a:solidFill>
            <a:srgbClr val="ffffff"/>
          </a:solidFill>
          <a:ln w="0">
            <a:noFill/>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228600" indent="-228600">
              <a:lnSpc>
                <a:spcPct val="100000"/>
              </a:lnSpc>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228600" indent="-228600">
              <a:lnSpc>
                <a:spcPct val="100000"/>
              </a:lnSpc>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Book Antiqua"/>
              </a:rPr>
              <a:t>KEY ISSUES</a:t>
            </a:r>
            <a:endParaRPr b="0" lang="en-US" sz="1600" strike="noStrike" u="none">
              <a:solidFill>
                <a:srgbClr val="000000"/>
              </a:solidFill>
              <a:effectLst/>
              <a:uFillTx/>
              <a:latin typeface="Times New Roman"/>
            </a:endParaRPr>
          </a:p>
          <a:p>
            <a:pPr marL="228600" indent="-228600">
              <a:lnSpc>
                <a:spcPct val="100000"/>
              </a:lnSpc>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A comprehensive credit department  does not exist and credit is not adequately reviewed on a consolidated basis.</a:t>
            </a:r>
            <a:endParaRPr b="0" lang="en-US" sz="14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copper concentrates current system’s functionality is not adequate to support the concentrate business.</a:t>
            </a:r>
            <a:endParaRPr b="0" lang="en-US" sz="1400" strike="noStrike" u="none">
              <a:solidFill>
                <a:srgbClr val="000000"/>
              </a:solidFill>
              <a:effectLst/>
              <a:uFillTx/>
              <a:latin typeface="Times New Roman"/>
            </a:endParaRPr>
          </a:p>
          <a:p>
            <a:pPr marL="228600" indent="-228600">
              <a:lnSpc>
                <a:spcPct val="100000"/>
              </a:lnSpc>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100000"/>
              </a:lnSpc>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25" name=""/>
          <p:cNvGrpSpPr/>
          <p:nvPr/>
        </p:nvGrpSpPr>
        <p:grpSpPr>
          <a:xfrm>
            <a:off x="228600" y="1447920"/>
            <a:ext cx="9370800" cy="4876560"/>
            <a:chOff x="228600" y="1447920"/>
            <a:chExt cx="9370800" cy="4876560"/>
          </a:xfrm>
        </p:grpSpPr>
        <p:sp>
          <p:nvSpPr>
            <p:cNvPr id="26" name=""/>
            <p:cNvSpPr/>
            <p:nvPr/>
          </p:nvSpPr>
          <p:spPr>
            <a:xfrm>
              <a:off x="228600" y="1447920"/>
              <a:ext cx="8763120" cy="380880"/>
            </a:xfrm>
            <a:prstGeom prst="rect">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7" name=""/>
            <p:cNvGrpSpPr/>
            <p:nvPr/>
          </p:nvGrpSpPr>
          <p:grpSpPr>
            <a:xfrm>
              <a:off x="228600" y="1447920"/>
              <a:ext cx="8763120" cy="4876560"/>
              <a:chOff x="228600" y="1447920"/>
              <a:chExt cx="8763120" cy="4876560"/>
            </a:xfrm>
          </p:grpSpPr>
          <p:sp>
            <p:nvSpPr>
              <p:cNvPr id="28" name=""/>
              <p:cNvSpPr/>
              <p:nvPr/>
            </p:nvSpPr>
            <p:spPr>
              <a:xfrm>
                <a:off x="228600" y="1828800"/>
                <a:ext cx="8763120" cy="44956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3733920" y="1447920"/>
                <a:ext cx="0" cy="4876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6248520" y="1447920"/>
                <a:ext cx="0" cy="4876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7467480" y="1447920"/>
                <a:ext cx="0" cy="4876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32" name=""/>
            <p:cNvSpPr/>
            <p:nvPr/>
          </p:nvSpPr>
          <p:spPr>
            <a:xfrm>
              <a:off x="274680" y="1484280"/>
              <a:ext cx="93247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800280"/>
                  <a:tab algn="l" pos="4114800"/>
                  <a:tab algn="l" pos="6121440"/>
                  <a:tab algn="l" pos="7264440"/>
                  <a:tab algn="l" pos="7315200"/>
                  <a:tab algn="l" pos="8229600"/>
                  <a:tab algn="l" pos="9144000"/>
                  <a:tab algn="l" pos="10058400"/>
                </a:tabLst>
              </a:pP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Items to be addressed</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Action Step(s)</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Target date</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Person responsible</a:t>
              </a:r>
              <a:r>
                <a:rPr b="1"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a:tabLst>
                  <a:tab algn="l" pos="0"/>
                  <a:tab algn="l" pos="800280"/>
                  <a:tab algn="l" pos="4114800"/>
                  <a:tab algn="l" pos="6121440"/>
                  <a:tab algn="l" pos="7264440"/>
                  <a:tab algn="l" pos="7315200"/>
                  <a:tab algn="l" pos="8229600"/>
                  <a:tab algn="l" pos="9144000"/>
                  <a:tab algn="l" pos="10058400"/>
                </a:tabLst>
              </a:pPr>
              <a:endParaRPr b="0" lang="en-US" sz="1200" strike="noStrike" u="none">
                <a:solidFill>
                  <a:srgbClr val="000000"/>
                </a:solidFill>
                <a:effectLst/>
                <a:uFillTx/>
                <a:latin typeface="Times New Roman"/>
              </a:endParaRPr>
            </a:p>
          </p:txBody>
        </p:sp>
      </p:grpSp>
      <p:sp>
        <p:nvSpPr>
          <p:cNvPr id="3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Metals Review</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Observations</a:t>
            </a:r>
            <a:endParaRPr b="0" lang="en-US" sz="4000" strike="noStrike" u="none">
              <a:solidFill>
                <a:srgbClr val="000000"/>
              </a:solidFill>
              <a:effectLst/>
              <a:uFillTx/>
              <a:latin typeface="Times New Roman"/>
            </a:endParaRPr>
          </a:p>
        </p:txBody>
      </p:sp>
      <p:sp>
        <p:nvSpPr>
          <p:cNvPr id="34" name=""/>
          <p:cNvSpPr/>
          <p:nvPr/>
        </p:nvSpPr>
        <p:spPr>
          <a:xfrm>
            <a:off x="257040" y="1905120"/>
            <a:ext cx="3324240" cy="4367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All commodities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The following credit issues were identified in the June 2000 review.</a:t>
            </a:r>
            <a:endParaRPr b="0" lang="en-US" sz="1000" strike="noStrike" u="none">
              <a:solidFill>
                <a:srgbClr val="000000"/>
              </a:solidFill>
              <a:effectLst/>
              <a:uFillTx/>
              <a:latin typeface="Times New Roman"/>
            </a:endParaRPr>
          </a:p>
          <a:p>
            <a:pPr lvl="1" marL="457200" indent="-228600">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MTM exposure not included in counter party credit limits</a:t>
            </a:r>
            <a:endParaRPr b="0" lang="en-US" sz="1000" strike="noStrike" u="none">
              <a:solidFill>
                <a:srgbClr val="000000"/>
              </a:solidFill>
              <a:effectLst/>
              <a:uFillTx/>
              <a:latin typeface="Times New Roman"/>
            </a:endParaRPr>
          </a:p>
          <a:p>
            <a:pPr lvl="1" marL="457200" indent="-228600">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No credit reserves have been established</a:t>
            </a:r>
            <a:endParaRPr b="0" lang="en-US" sz="1000" strike="noStrike" u="none">
              <a:solidFill>
                <a:srgbClr val="000000"/>
              </a:solidFill>
              <a:effectLst/>
              <a:uFillTx/>
              <a:latin typeface="Times New Roman"/>
            </a:endParaRPr>
          </a:p>
          <a:p>
            <a:pPr lvl="1" marL="457200" indent="-228600">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Credit exposure not reviewed on a daily basis</a:t>
            </a:r>
            <a:endParaRPr b="0" lang="en-US" sz="1000" strike="noStrike" u="none">
              <a:solidFill>
                <a:srgbClr val="000000"/>
              </a:solidFill>
              <a:effectLst/>
              <a:uFillTx/>
              <a:latin typeface="Times New Roman"/>
            </a:endParaRPr>
          </a:p>
          <a:p>
            <a:pPr lvl="1" marL="457200" indent="-228600">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Credit exposures not aggregated across North American activities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These issues still exist.  Headway has been made and now the credit aggregation system picks up the information for all metals.  However, the information received by the credit aggregation system has numerous errors with the counterparty name and subsidiary however.</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Additional comments concerning credit are:</a:t>
            </a:r>
            <a:endParaRPr b="0" lang="en-US" sz="1000" strike="noStrike" u="none">
              <a:solidFill>
                <a:srgbClr val="000000"/>
              </a:solidFill>
              <a:effectLst/>
              <a:uFillTx/>
              <a:latin typeface="Times New Roman"/>
            </a:endParaRPr>
          </a:p>
          <a:p>
            <a:pPr lvl="1" marL="457200" indent="-228600">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The person responsible for credit’s day to day activities has not been trained on the credit aggregation system</a:t>
            </a:r>
            <a:endParaRPr b="0" lang="en-US" sz="1000" strike="noStrike" u="none">
              <a:solidFill>
                <a:srgbClr val="000000"/>
              </a:solidFill>
              <a:effectLst/>
              <a:uFillTx/>
              <a:latin typeface="Times New Roman"/>
            </a:endParaRPr>
          </a:p>
          <a:p>
            <a:pPr lvl="1" marL="457200" indent="-228600">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The credit department has not fully integrated with the Enron credit department and as a result are setting up counterparties and their limits without reviewing previously existing limits given by Enron, reviewing credit ratings given by Enron, or reviewing credit head room that exists.</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5" name=""/>
          <p:cNvSpPr/>
          <p:nvPr/>
        </p:nvSpPr>
        <p:spPr>
          <a:xfrm>
            <a:off x="3914640" y="1905120"/>
            <a:ext cx="2225880" cy="10098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The office needs to establish a full time credit reporting system.  A person needs to be hired to perform the full credit functions and liase with Houston and London to perform their duties.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6" name=""/>
          <p:cNvSpPr/>
          <p:nvPr/>
        </p:nvSpPr>
        <p:spPr>
          <a:xfrm>
            <a:off x="6542640" y="1905120"/>
            <a:ext cx="4338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TBD</a:t>
            </a:r>
            <a:endParaRPr b="0" lang="en-US" sz="1000" strike="noStrike" u="none">
              <a:solidFill>
                <a:srgbClr val="000000"/>
              </a:solidFill>
              <a:effectLst/>
              <a:uFillTx/>
              <a:latin typeface="Times New Roman"/>
            </a:endParaRPr>
          </a:p>
        </p:txBody>
      </p:sp>
      <p:sp>
        <p:nvSpPr>
          <p:cNvPr id="37" name=""/>
          <p:cNvSpPr/>
          <p:nvPr/>
        </p:nvSpPr>
        <p:spPr>
          <a:xfrm>
            <a:off x="7589880" y="1905120"/>
            <a:ext cx="1095120" cy="3992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Marcelo Parra</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8" name=""/>
          <p:cNvSpPr/>
          <p:nvPr/>
        </p:nvSpPr>
        <p:spPr>
          <a:xfrm>
            <a:off x="3914640" y="4495680"/>
            <a:ext cx="2225880" cy="11624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Immediately, Tom Moran will be responsible for instructing the existing credit personnel on the NY systems and Enron procedures.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228600" y="1447920"/>
            <a:ext cx="8763120" cy="380880"/>
          </a:xfrm>
          <a:prstGeom prst="rect">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40" name=""/>
          <p:cNvGrpSpPr/>
          <p:nvPr/>
        </p:nvGrpSpPr>
        <p:grpSpPr>
          <a:xfrm>
            <a:off x="228600" y="1447920"/>
            <a:ext cx="8763120" cy="4876560"/>
            <a:chOff x="228600" y="1447920"/>
            <a:chExt cx="8763120" cy="4876560"/>
          </a:xfrm>
        </p:grpSpPr>
        <p:sp>
          <p:nvSpPr>
            <p:cNvPr id="41" name=""/>
            <p:cNvSpPr/>
            <p:nvPr/>
          </p:nvSpPr>
          <p:spPr>
            <a:xfrm>
              <a:off x="228600" y="1828800"/>
              <a:ext cx="8763120" cy="44956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3733920" y="1447920"/>
              <a:ext cx="0" cy="4876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6248520" y="1447920"/>
              <a:ext cx="0" cy="4876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7467480" y="1447920"/>
              <a:ext cx="0" cy="4876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4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Metals Review</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Observations</a:t>
            </a:r>
            <a:endParaRPr b="0" lang="en-US" sz="4000" strike="noStrike" u="none">
              <a:solidFill>
                <a:srgbClr val="000000"/>
              </a:solidFill>
              <a:effectLst/>
              <a:uFillTx/>
              <a:latin typeface="Times New Roman"/>
            </a:endParaRPr>
          </a:p>
        </p:txBody>
      </p:sp>
      <p:sp>
        <p:nvSpPr>
          <p:cNvPr id="46" name=""/>
          <p:cNvSpPr/>
          <p:nvPr/>
        </p:nvSpPr>
        <p:spPr>
          <a:xfrm>
            <a:off x="274680" y="1484280"/>
            <a:ext cx="93247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800280"/>
                <a:tab algn="l" pos="4114800"/>
                <a:tab algn="l" pos="6121440"/>
                <a:tab algn="l" pos="7264440"/>
                <a:tab algn="l" pos="7315200"/>
                <a:tab algn="l" pos="8229600"/>
                <a:tab algn="l" pos="9144000"/>
                <a:tab algn="l" pos="10058400"/>
              </a:tabLst>
            </a:pP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Items to be addressed</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Action Step(s)</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Target date</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Person responsible</a:t>
            </a:r>
            <a:r>
              <a:rPr b="1"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a:tabLst>
                <a:tab algn="l" pos="0"/>
                <a:tab algn="l" pos="800280"/>
                <a:tab algn="l" pos="4114800"/>
                <a:tab algn="l" pos="6121440"/>
                <a:tab algn="l" pos="726444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7" name=""/>
          <p:cNvSpPr/>
          <p:nvPr/>
        </p:nvSpPr>
        <p:spPr>
          <a:xfrm>
            <a:off x="257040" y="1905120"/>
            <a:ext cx="3324240" cy="4062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Copper concentrates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The Aquarius system is currently not meeting the needs of its users in the area of logistics.  Additional problems are that the system is extremely slow, does not have a users manual,  and that Enron does not have the source code for the system.</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Although a new version of Aquarius is being rolled out, these problems have not been addressed.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All commodities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Deal capture – deal sheets are not complete as to counterparty.</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Aluminum and copper scrap</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Faxes from counterparties are received at origination locations (St. Louis and Chicago).  These faxes are then overnighted to NY.</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48" name=""/>
          <p:cNvSpPr/>
          <p:nvPr/>
        </p:nvSpPr>
        <p:spPr>
          <a:xfrm>
            <a:off x="3914640" y="1905120"/>
            <a:ext cx="2225880" cy="11624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 review needs to be done to determine how best to go forward with the systems for the copper concentrates business and a plan of action implmented.</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49" name=""/>
          <p:cNvSpPr/>
          <p:nvPr/>
        </p:nvSpPr>
        <p:spPr>
          <a:xfrm>
            <a:off x="6542640" y="1905120"/>
            <a:ext cx="4338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TBD</a:t>
            </a:r>
            <a:endParaRPr b="0" lang="en-US" sz="1000" strike="noStrike" u="none">
              <a:solidFill>
                <a:srgbClr val="000000"/>
              </a:solidFill>
              <a:effectLst/>
              <a:uFillTx/>
              <a:latin typeface="Times New Roman"/>
            </a:endParaRPr>
          </a:p>
        </p:txBody>
      </p:sp>
      <p:sp>
        <p:nvSpPr>
          <p:cNvPr id="50" name=""/>
          <p:cNvSpPr/>
          <p:nvPr/>
        </p:nvSpPr>
        <p:spPr>
          <a:xfrm>
            <a:off x="7545960" y="1905120"/>
            <a:ext cx="43380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TBD</a:t>
            </a:r>
            <a:endParaRPr b="0" lang="en-US" sz="1000" strike="noStrike" u="none">
              <a:solidFill>
                <a:srgbClr val="000000"/>
              </a:solidFill>
              <a:effectLst/>
              <a:uFillTx/>
              <a:latin typeface="Times New Roman"/>
            </a:endParaRPr>
          </a:p>
        </p:txBody>
      </p:sp>
      <p:sp>
        <p:nvSpPr>
          <p:cNvPr id="51" name=""/>
          <p:cNvSpPr/>
          <p:nvPr/>
        </p:nvSpPr>
        <p:spPr>
          <a:xfrm>
            <a:off x="3914640" y="3565440"/>
            <a:ext cx="2257560" cy="11624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Effectively immediately, persons filling out deal sheets should no longer use short names to represent counterparties, but indicate the complete counterparty name.  This will ensure the appropriate information is input into the credit aggregation system.</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p:txBody>
      </p:sp>
      <p:sp>
        <p:nvSpPr>
          <p:cNvPr id="52" name=""/>
          <p:cNvSpPr/>
          <p:nvPr/>
        </p:nvSpPr>
        <p:spPr>
          <a:xfrm>
            <a:off x="3914640" y="4952880"/>
            <a:ext cx="2257560" cy="7045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All faxes should be received in NY and a copy printed in the appropriate origination office as well.</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53" name=""/>
          <p:cNvSpPr/>
          <p:nvPr/>
        </p:nvSpPr>
        <p:spPr>
          <a:xfrm>
            <a:off x="6402600" y="3581280"/>
            <a:ext cx="109512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Immediately</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p:txBody>
      </p:sp>
      <p:sp>
        <p:nvSpPr>
          <p:cNvPr id="54" name=""/>
          <p:cNvSpPr/>
          <p:nvPr/>
        </p:nvSpPr>
        <p:spPr>
          <a:xfrm>
            <a:off x="6542640" y="4952880"/>
            <a:ext cx="4338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TBD</a:t>
            </a:r>
            <a:endParaRPr b="0" lang="en-US" sz="1000" strike="noStrike" u="none">
              <a:solidFill>
                <a:srgbClr val="000000"/>
              </a:solidFill>
              <a:effectLst/>
              <a:uFillTx/>
              <a:latin typeface="Times New Roman"/>
            </a:endParaRPr>
          </a:p>
        </p:txBody>
      </p:sp>
      <p:sp>
        <p:nvSpPr>
          <p:cNvPr id="55" name=""/>
          <p:cNvSpPr/>
          <p:nvPr/>
        </p:nvSpPr>
        <p:spPr>
          <a:xfrm>
            <a:off x="7469280" y="3581280"/>
            <a:ext cx="2009520" cy="3992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Phil Bacon, Joe Robertson</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56" name=""/>
          <p:cNvSpPr/>
          <p:nvPr/>
        </p:nvSpPr>
        <p:spPr>
          <a:xfrm>
            <a:off x="7545960" y="4952880"/>
            <a:ext cx="43380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TBD</a:t>
            </a:r>
            <a:endParaRPr b="0" lang="en-US" sz="1000" strike="noStrike" u="none">
              <a:solidFill>
                <a:srgbClr val="000000"/>
              </a:solidFill>
              <a:effectLst/>
              <a:uFillTx/>
              <a:latin typeface="Times New Roman"/>
            </a:endParaRPr>
          </a:p>
        </p:txBody>
      </p:sp>
      <p:sp>
        <p:nvSpPr>
          <p:cNvPr id="57" name=""/>
          <p:cNvSpPr/>
          <p:nvPr/>
        </p:nvSpPr>
        <p:spPr>
          <a:xfrm>
            <a:off x="228600" y="3429000"/>
            <a:ext cx="8763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228600" y="4800600"/>
            <a:ext cx="8763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Metals Review</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a:t>
            </a:r>
            <a:endParaRPr b="0" lang="en-US" sz="4000" strike="noStrike" u="none">
              <a:solidFill>
                <a:srgbClr val="000000"/>
              </a:solidFill>
              <a:effectLst/>
              <a:uFillTx/>
              <a:latin typeface="Times New Roman"/>
            </a:endParaRPr>
          </a:p>
        </p:txBody>
      </p:sp>
      <p:grpSp>
        <p:nvGrpSpPr>
          <p:cNvPr id="60" name=""/>
          <p:cNvGrpSpPr/>
          <p:nvPr/>
        </p:nvGrpSpPr>
        <p:grpSpPr>
          <a:xfrm>
            <a:off x="228600" y="1447920"/>
            <a:ext cx="9370800" cy="4876560"/>
            <a:chOff x="228600" y="1447920"/>
            <a:chExt cx="9370800" cy="4876560"/>
          </a:xfrm>
        </p:grpSpPr>
        <p:sp>
          <p:nvSpPr>
            <p:cNvPr id="61" name=""/>
            <p:cNvSpPr/>
            <p:nvPr/>
          </p:nvSpPr>
          <p:spPr>
            <a:xfrm>
              <a:off x="228600" y="1447920"/>
              <a:ext cx="8763120" cy="380880"/>
            </a:xfrm>
            <a:prstGeom prst="rect">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2" name=""/>
            <p:cNvGrpSpPr/>
            <p:nvPr/>
          </p:nvGrpSpPr>
          <p:grpSpPr>
            <a:xfrm>
              <a:off x="228600" y="1447920"/>
              <a:ext cx="8763120" cy="4876560"/>
              <a:chOff x="228600" y="1447920"/>
              <a:chExt cx="8763120" cy="4876560"/>
            </a:xfrm>
          </p:grpSpPr>
          <p:sp>
            <p:nvSpPr>
              <p:cNvPr id="63" name=""/>
              <p:cNvSpPr/>
              <p:nvPr/>
            </p:nvSpPr>
            <p:spPr>
              <a:xfrm>
                <a:off x="228600" y="1828800"/>
                <a:ext cx="8763120" cy="44956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3733920" y="1447920"/>
                <a:ext cx="0" cy="4876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6248520" y="1447920"/>
                <a:ext cx="0" cy="4876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7467480" y="1447920"/>
                <a:ext cx="0" cy="4876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67" name=""/>
            <p:cNvSpPr/>
            <p:nvPr/>
          </p:nvSpPr>
          <p:spPr>
            <a:xfrm>
              <a:off x="274680" y="1484280"/>
              <a:ext cx="93247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800280"/>
                  <a:tab algn="l" pos="4114800"/>
                  <a:tab algn="l" pos="6121440"/>
                  <a:tab algn="l" pos="7264440"/>
                  <a:tab algn="l" pos="7315200"/>
                  <a:tab algn="l" pos="8229600"/>
                  <a:tab algn="l" pos="9144000"/>
                  <a:tab algn="l" pos="10058400"/>
                </a:tabLst>
              </a:pP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Items to be addressed</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Action Step(s)</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Target date</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Person responsible</a:t>
              </a:r>
              <a:r>
                <a:rPr b="1"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a:tabLst>
                  <a:tab algn="l" pos="0"/>
                  <a:tab algn="l" pos="800280"/>
                  <a:tab algn="l" pos="4114800"/>
                  <a:tab algn="l" pos="6121440"/>
                  <a:tab algn="l" pos="7264440"/>
                  <a:tab algn="l" pos="7315200"/>
                  <a:tab algn="l" pos="8229600"/>
                  <a:tab algn="l" pos="9144000"/>
                  <a:tab algn="l" pos="10058400"/>
                </a:tabLst>
              </a:pPr>
              <a:endParaRPr b="0" lang="en-US" sz="1200" strike="noStrike" u="none">
                <a:solidFill>
                  <a:srgbClr val="000000"/>
                </a:solidFill>
                <a:effectLst/>
                <a:uFillTx/>
                <a:latin typeface="Times New Roman"/>
              </a:endParaRPr>
            </a:p>
          </p:txBody>
        </p:sp>
      </p:grpSp>
      <p:sp>
        <p:nvSpPr>
          <p:cNvPr id="68" name=""/>
          <p:cNvSpPr/>
          <p:nvPr/>
        </p:nvSpPr>
        <p:spPr>
          <a:xfrm>
            <a:off x="257040" y="1905120"/>
            <a:ext cx="3324240" cy="36046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Copper concentrates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The copper concentrates department uses a manual log to input their trades.  This should be computerized and appropriately backed up.</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Copper concentrates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Forward positions are discounted at a fixed rate (currently 4%).  Discounting should be done based on the forward curve, not at a fixed rate.  This forward curve should be obtained from the interest rate/fx department in Houston.</a:t>
            </a:r>
            <a:r>
              <a:rPr b="0" lang="en-US" sz="1000" strike="noStrike" u="none">
                <a:solidFill>
                  <a:srgbClr val="ff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Copper concentrates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Logistics personnel rather than coordination personnel are responsible for all updates for ancillary services to the Aquarius system.  Currently, a review of their work is performed periodically by Energy Operations, however this review is not formalized.</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69" name=""/>
          <p:cNvSpPr/>
          <p:nvPr/>
        </p:nvSpPr>
        <p:spPr>
          <a:xfrm>
            <a:off x="3914640" y="1905120"/>
            <a:ext cx="2225880" cy="8571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Either Excel, Access, or another computer system should be used to capture trades.</a:t>
            </a:r>
            <a:r>
              <a:rPr b="1"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70" name=""/>
          <p:cNvSpPr/>
          <p:nvPr/>
        </p:nvSpPr>
        <p:spPr>
          <a:xfrm>
            <a:off x="6574320" y="1905120"/>
            <a:ext cx="4338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TBD</a:t>
            </a:r>
            <a:endParaRPr b="0" lang="en-US" sz="1000" strike="noStrike" u="none">
              <a:solidFill>
                <a:srgbClr val="000000"/>
              </a:solidFill>
              <a:effectLst/>
              <a:uFillTx/>
              <a:latin typeface="Times New Roman"/>
            </a:endParaRPr>
          </a:p>
        </p:txBody>
      </p:sp>
      <p:sp>
        <p:nvSpPr>
          <p:cNvPr id="71" name=""/>
          <p:cNvSpPr/>
          <p:nvPr/>
        </p:nvSpPr>
        <p:spPr>
          <a:xfrm>
            <a:off x="7869960" y="1905120"/>
            <a:ext cx="43380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TBD</a:t>
            </a:r>
            <a:endParaRPr b="0" lang="en-US" sz="1000" strike="noStrike" u="none">
              <a:solidFill>
                <a:srgbClr val="000000"/>
              </a:solidFill>
              <a:effectLst/>
              <a:uFillTx/>
              <a:latin typeface="Times New Roman"/>
            </a:endParaRPr>
          </a:p>
        </p:txBody>
      </p:sp>
      <p:sp>
        <p:nvSpPr>
          <p:cNvPr id="72" name=""/>
          <p:cNvSpPr/>
          <p:nvPr/>
        </p:nvSpPr>
        <p:spPr>
          <a:xfrm>
            <a:off x="3914640" y="2971800"/>
            <a:ext cx="2225880" cy="10098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Risk management in NY needs to liase with Houston RAC to understand these metrics and implement this change.</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73" name=""/>
          <p:cNvSpPr/>
          <p:nvPr/>
        </p:nvSpPr>
        <p:spPr>
          <a:xfrm>
            <a:off x="3914640" y="4191120"/>
            <a:ext cx="222588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Formalize a process to review all system updates on a periodic basis.</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74" name=""/>
          <p:cNvSpPr/>
          <p:nvPr/>
        </p:nvSpPr>
        <p:spPr>
          <a:xfrm>
            <a:off x="228600" y="2819520"/>
            <a:ext cx="8763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6574320" y="2971800"/>
            <a:ext cx="4338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TBD</a:t>
            </a:r>
            <a:endParaRPr b="0" lang="en-US" sz="1000" strike="noStrike" u="none">
              <a:solidFill>
                <a:srgbClr val="000000"/>
              </a:solidFill>
              <a:effectLst/>
              <a:uFillTx/>
              <a:latin typeface="Times New Roman"/>
            </a:endParaRPr>
          </a:p>
        </p:txBody>
      </p:sp>
      <p:sp>
        <p:nvSpPr>
          <p:cNvPr id="76" name=""/>
          <p:cNvSpPr/>
          <p:nvPr/>
        </p:nvSpPr>
        <p:spPr>
          <a:xfrm>
            <a:off x="7742160" y="2971800"/>
            <a:ext cx="109512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Lou Colarusso</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p:txBody>
      </p:sp>
      <p:sp>
        <p:nvSpPr>
          <p:cNvPr id="77" name=""/>
          <p:cNvSpPr/>
          <p:nvPr/>
        </p:nvSpPr>
        <p:spPr>
          <a:xfrm>
            <a:off x="6574320" y="4175280"/>
            <a:ext cx="4338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TBD</a:t>
            </a:r>
            <a:endParaRPr b="0" lang="en-US" sz="1000" strike="noStrike" u="none">
              <a:solidFill>
                <a:srgbClr val="000000"/>
              </a:solidFill>
              <a:effectLst/>
              <a:uFillTx/>
              <a:latin typeface="Times New Roman"/>
            </a:endParaRPr>
          </a:p>
        </p:txBody>
      </p:sp>
      <p:sp>
        <p:nvSpPr>
          <p:cNvPr id="78" name=""/>
          <p:cNvSpPr/>
          <p:nvPr/>
        </p:nvSpPr>
        <p:spPr>
          <a:xfrm>
            <a:off x="7742160" y="4175280"/>
            <a:ext cx="1095120" cy="3992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Lou Colarusso</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79" name=""/>
          <p:cNvSpPr/>
          <p:nvPr/>
        </p:nvSpPr>
        <p:spPr>
          <a:xfrm>
            <a:off x="228600" y="4114800"/>
            <a:ext cx="8763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0"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Metals Review</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a:t>
            </a:r>
            <a:endParaRPr b="0" lang="en-US" sz="4000" strike="noStrike" u="none">
              <a:solidFill>
                <a:srgbClr val="000000"/>
              </a:solidFill>
              <a:effectLst/>
              <a:uFillTx/>
              <a:latin typeface="Times New Roman"/>
            </a:endParaRPr>
          </a:p>
        </p:txBody>
      </p:sp>
      <p:grpSp>
        <p:nvGrpSpPr>
          <p:cNvPr id="81" name=""/>
          <p:cNvGrpSpPr/>
          <p:nvPr/>
        </p:nvGrpSpPr>
        <p:grpSpPr>
          <a:xfrm>
            <a:off x="228600" y="1447920"/>
            <a:ext cx="9370800" cy="4876560"/>
            <a:chOff x="228600" y="1447920"/>
            <a:chExt cx="9370800" cy="4876560"/>
          </a:xfrm>
        </p:grpSpPr>
        <p:sp>
          <p:nvSpPr>
            <p:cNvPr id="82" name=""/>
            <p:cNvSpPr/>
            <p:nvPr/>
          </p:nvSpPr>
          <p:spPr>
            <a:xfrm>
              <a:off x="228600" y="1447920"/>
              <a:ext cx="8763120" cy="380880"/>
            </a:xfrm>
            <a:prstGeom prst="rect">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83" name=""/>
            <p:cNvGrpSpPr/>
            <p:nvPr/>
          </p:nvGrpSpPr>
          <p:grpSpPr>
            <a:xfrm>
              <a:off x="228600" y="1447920"/>
              <a:ext cx="8763120" cy="4876560"/>
              <a:chOff x="228600" y="1447920"/>
              <a:chExt cx="8763120" cy="4876560"/>
            </a:xfrm>
          </p:grpSpPr>
          <p:sp>
            <p:nvSpPr>
              <p:cNvPr id="84" name=""/>
              <p:cNvSpPr/>
              <p:nvPr/>
            </p:nvSpPr>
            <p:spPr>
              <a:xfrm>
                <a:off x="228600" y="1828800"/>
                <a:ext cx="8763120" cy="44956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3733920" y="1447920"/>
                <a:ext cx="0" cy="4876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6248520" y="1447920"/>
                <a:ext cx="0" cy="4876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7467480" y="1447920"/>
                <a:ext cx="0" cy="4876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88" name=""/>
            <p:cNvSpPr/>
            <p:nvPr/>
          </p:nvSpPr>
          <p:spPr>
            <a:xfrm>
              <a:off x="274680" y="1484280"/>
              <a:ext cx="93247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800280"/>
                  <a:tab algn="l" pos="4114800"/>
                  <a:tab algn="l" pos="6121440"/>
                  <a:tab algn="l" pos="7264440"/>
                  <a:tab algn="l" pos="7315200"/>
                  <a:tab algn="l" pos="8229600"/>
                  <a:tab algn="l" pos="9144000"/>
                  <a:tab algn="l" pos="10058400"/>
                </a:tabLst>
              </a:pP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Items to be addressed</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Action Step(s)</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Target date</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Person responsible</a:t>
              </a:r>
              <a:r>
                <a:rPr b="1"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a:tabLst>
                  <a:tab algn="l" pos="0"/>
                  <a:tab algn="l" pos="800280"/>
                  <a:tab algn="l" pos="4114800"/>
                  <a:tab algn="l" pos="6121440"/>
                  <a:tab algn="l" pos="7264440"/>
                  <a:tab algn="l" pos="7315200"/>
                  <a:tab algn="l" pos="8229600"/>
                  <a:tab algn="l" pos="9144000"/>
                  <a:tab algn="l" pos="10058400"/>
                </a:tabLst>
              </a:pPr>
              <a:endParaRPr b="0" lang="en-US" sz="1200" strike="noStrike" u="none">
                <a:solidFill>
                  <a:srgbClr val="000000"/>
                </a:solidFill>
                <a:effectLst/>
                <a:uFillTx/>
                <a:latin typeface="Times New Roman"/>
              </a:endParaRPr>
            </a:p>
          </p:txBody>
        </p:sp>
      </p:grpSp>
      <p:sp>
        <p:nvSpPr>
          <p:cNvPr id="89" name=""/>
          <p:cNvSpPr/>
          <p:nvPr/>
        </p:nvSpPr>
        <p:spPr>
          <a:xfrm>
            <a:off x="257040" y="1905120"/>
            <a:ext cx="3324240" cy="16203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Copper concentrates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Embedded options on copper concentrate contracts are not valued.  There are 5 types of embedded options.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lvl="1" marL="343080" indent="-114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  Choice of LME or COMEX pricing</a:t>
            </a:r>
            <a:endParaRPr b="0" lang="en-US" sz="1000" strike="noStrike" u="none">
              <a:solidFill>
                <a:srgbClr val="000000"/>
              </a:solidFill>
              <a:effectLst/>
              <a:uFillTx/>
              <a:latin typeface="Times New Roman"/>
            </a:endParaRPr>
          </a:p>
          <a:p>
            <a:pPr lvl="1" marL="343080" indent="-114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  Choice of fixed price or quotational period pricing</a:t>
            </a:r>
            <a:endParaRPr b="0" lang="en-US" sz="1000" strike="noStrike" u="none">
              <a:solidFill>
                <a:srgbClr val="000000"/>
              </a:solidFill>
              <a:effectLst/>
              <a:uFillTx/>
              <a:latin typeface="Times New Roman"/>
            </a:endParaRPr>
          </a:p>
          <a:p>
            <a:pPr lvl="1" marL="343080" indent="-114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3.  Choice of the quotational period</a:t>
            </a:r>
            <a:endParaRPr b="0" lang="en-US" sz="1000" strike="noStrike" u="none">
              <a:solidFill>
                <a:srgbClr val="000000"/>
              </a:solidFill>
              <a:effectLst/>
              <a:uFillTx/>
              <a:latin typeface="Times New Roman"/>
            </a:endParaRPr>
          </a:p>
          <a:p>
            <a:pPr lvl="1" marL="343080" indent="-114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4.  Volume delivered has to be within a 10% range</a:t>
            </a:r>
            <a:endParaRPr b="0" lang="en-US" sz="1000" strike="noStrike" u="none">
              <a:solidFill>
                <a:srgbClr val="000000"/>
              </a:solidFill>
              <a:effectLst/>
              <a:uFillTx/>
              <a:latin typeface="Times New Roman"/>
            </a:endParaRPr>
          </a:p>
          <a:p>
            <a:pPr lvl="1" marL="343080" indent="-114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5.  Quality of product must be within a range.</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p:txBody>
      </p:sp>
      <p:sp>
        <p:nvSpPr>
          <p:cNvPr id="90" name=""/>
          <p:cNvSpPr/>
          <p:nvPr/>
        </p:nvSpPr>
        <p:spPr>
          <a:xfrm>
            <a:off x="3914640" y="1905120"/>
            <a:ext cx="2225880" cy="10098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RAC and research department to work with copper concentrates department to determine if any of these options are material and if so establish and implement a valuation model for the embedded options. </a:t>
            </a:r>
            <a:endParaRPr b="0" lang="en-US" sz="1000" strike="noStrike" u="none">
              <a:solidFill>
                <a:srgbClr val="000000"/>
              </a:solidFill>
              <a:effectLst/>
              <a:uFillTx/>
              <a:latin typeface="Times New Roman"/>
            </a:endParaRPr>
          </a:p>
        </p:txBody>
      </p:sp>
      <p:sp>
        <p:nvSpPr>
          <p:cNvPr id="91" name=""/>
          <p:cNvSpPr/>
          <p:nvPr/>
        </p:nvSpPr>
        <p:spPr>
          <a:xfrm>
            <a:off x="6574320" y="1905120"/>
            <a:ext cx="4338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TBD</a:t>
            </a:r>
            <a:endParaRPr b="0" lang="en-US" sz="1000" strike="noStrike" u="none">
              <a:solidFill>
                <a:srgbClr val="000000"/>
              </a:solidFill>
              <a:effectLst/>
              <a:uFillTx/>
              <a:latin typeface="Times New Roman"/>
            </a:endParaRPr>
          </a:p>
        </p:txBody>
      </p:sp>
      <p:sp>
        <p:nvSpPr>
          <p:cNvPr id="92" name=""/>
          <p:cNvSpPr/>
          <p:nvPr/>
        </p:nvSpPr>
        <p:spPr>
          <a:xfrm>
            <a:off x="7620120" y="1905120"/>
            <a:ext cx="1295280" cy="857160"/>
          </a:xfrm>
          <a:prstGeom prst="rect">
            <a:avLst/>
          </a:prstGeom>
          <a:noFill/>
          <a:ln w="0">
            <a:noFill/>
          </a:ln>
        </p:spPr>
        <p:style>
          <a:lnRef idx="0"/>
          <a:fillRef idx="0"/>
          <a:effectRef idx="0"/>
          <a:fontRef idx="minor"/>
        </p:style>
        <p:txBody>
          <a:bodyPr lIns="90000" rIns="90000" tIns="46800" bIns="46800" anchor="t">
            <a:spAutoFit/>
          </a:bodyPr>
          <a:p>
            <a:pPr marL="177840" indent="-177840">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and set up in Global databases in accordance with Enron Credit policy</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Metals Review </a:t>
            </a:r>
            <a:br>
              <a:rPr sz="4000"/>
            </a:br>
            <a:r>
              <a:rPr b="0" lang="en-US" sz="4000" strike="noStrike" u="none">
                <a:solidFill>
                  <a:srgbClr val="000000"/>
                </a:solidFill>
                <a:effectLst/>
                <a:uFillTx/>
                <a:latin typeface="Times New Roman"/>
              </a:rPr>
              <a:t>Areas for further review </a:t>
            </a:r>
            <a:endParaRPr b="0" lang="en-US" sz="4000" strike="noStrike" u="none">
              <a:solidFill>
                <a:srgbClr val="000000"/>
              </a:solidFill>
              <a:effectLst/>
              <a:uFillTx/>
              <a:latin typeface="Times New Roman"/>
            </a:endParaRPr>
          </a:p>
        </p:txBody>
      </p:sp>
      <p:sp>
        <p:nvSpPr>
          <p:cNvPr id="94" name=""/>
          <p:cNvSpPr/>
          <p:nvPr/>
        </p:nvSpPr>
        <p:spPr>
          <a:xfrm>
            <a:off x="1143000" y="1600200"/>
            <a:ext cx="6934320" cy="4267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AREAS/GROUPS IN NY FOR FURTHER REVIEW</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Unpriced deal valuation for all commodities</a:t>
            </a:r>
            <a:endParaRPr b="0" lang="en-US" sz="14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metals agency business</a:t>
            </a:r>
            <a:endParaRPr b="0" lang="en-US" sz="14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brokerage business (US)</a:t>
            </a:r>
            <a:endParaRPr b="0" lang="en-US" sz="14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brokerage business (agency for UK)</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8187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2000-02-28T16:59:35Z</dcterms:created>
  <dc:creator>nswingle</dc:creator>
  <dc:description/>
  <dc:language>en-US</dc:language>
  <cp:lastModifiedBy>vvaldez</cp:lastModifiedBy>
  <cp:lastPrinted>2000-07-27T15:21:36Z</cp:lastPrinted>
  <dcterms:modified xsi:type="dcterms:W3CDTF">2001-01-16T20:40:50Z</dcterms:modified>
  <cp:revision>150</cp:revision>
  <dc:subject/>
  <dc:title>No Slide Title</dc:title>
</cp:coreProperties>
</file>